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2"/>
  </p:notesMasterIdLst>
  <p:sldIdLst>
    <p:sldId id="1454" r:id="rId2"/>
    <p:sldId id="698" r:id="rId3"/>
    <p:sldId id="258" r:id="rId4"/>
    <p:sldId id="1452" r:id="rId5"/>
    <p:sldId id="1453" r:id="rId6"/>
    <p:sldId id="1417" r:id="rId7"/>
    <p:sldId id="1418" r:id="rId8"/>
    <p:sldId id="1419" r:id="rId9"/>
    <p:sldId id="1420" r:id="rId10"/>
    <p:sldId id="1421" r:id="rId11"/>
    <p:sldId id="1422" r:id="rId12"/>
    <p:sldId id="1423" r:id="rId13"/>
    <p:sldId id="790" r:id="rId14"/>
    <p:sldId id="1074" r:id="rId15"/>
    <p:sldId id="259" r:id="rId16"/>
    <p:sldId id="1424" r:id="rId17"/>
    <p:sldId id="1425" r:id="rId18"/>
    <p:sldId id="1426" r:id="rId19"/>
    <p:sldId id="1427" r:id="rId20"/>
    <p:sldId id="617" r:id="rId21"/>
    <p:sldId id="1428" r:id="rId22"/>
    <p:sldId id="615" r:id="rId23"/>
    <p:sldId id="1429" r:id="rId24"/>
    <p:sldId id="616" r:id="rId25"/>
    <p:sldId id="1430" r:id="rId26"/>
    <p:sldId id="1385" r:id="rId27"/>
    <p:sldId id="1433" r:id="rId28"/>
    <p:sldId id="1434" r:id="rId29"/>
    <p:sldId id="1435" r:id="rId30"/>
    <p:sldId id="1436" r:id="rId31"/>
    <p:sldId id="1437" r:id="rId32"/>
    <p:sldId id="1438" r:id="rId33"/>
    <p:sldId id="1439" r:id="rId34"/>
    <p:sldId id="260" r:id="rId35"/>
    <p:sldId id="1431" r:id="rId36"/>
    <p:sldId id="518" r:id="rId37"/>
    <p:sldId id="704" r:id="rId38"/>
    <p:sldId id="706" r:id="rId39"/>
    <p:sldId id="874" r:id="rId40"/>
    <p:sldId id="1499"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2721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6134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2530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1601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989619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3556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17047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0720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7916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1852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09972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4864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1795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1784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1722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AD8AB-C685-4702-9014-ADA2C1441788}" type="slidenum">
              <a:rPr lang="en-US" smtClean="0"/>
              <a:pPr/>
              <a:t>13</a:t>
            </a:fld>
            <a:endParaRPr lang="en-US"/>
          </a:p>
        </p:txBody>
      </p:sp>
    </p:spTree>
    <p:extLst>
      <p:ext uri="{BB962C8B-B14F-4D97-AF65-F5344CB8AC3E}">
        <p14:creationId xmlns:p14="http://schemas.microsoft.com/office/powerpoint/2010/main" val="226345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355DD6-1C2C-4448-8227-50186370C33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6242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546654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7109639"/>
          </a:xfrm>
          <a:prstGeom prst="rect">
            <a:avLst/>
          </a:prstGeom>
          <a:noFill/>
        </p:spPr>
        <p:txBody>
          <a:bodyPr wrap="square" rtlCol="0">
            <a:spAutoFit/>
          </a:bodyPr>
          <a:lstStyle/>
          <a:p>
            <a:pPr algn="ctr"/>
            <a:r>
              <a:rPr lang="en-US" sz="3800" b="1" u="sng" dirty="0"/>
              <a:t>Romans 5:8-10</a:t>
            </a:r>
            <a:endParaRPr lang="en-US" sz="3800" dirty="0"/>
          </a:p>
          <a:p>
            <a:pPr algn="ctr"/>
            <a:r>
              <a:rPr lang="en-US" sz="3800" dirty="0"/>
              <a:t>8 But God demonstrates His own love toward us, in that while we were still sinners, Christ died for us. 9 Much more then, having now been justified by His blood, we shall be saved from wrath through Him. 10 For if when we were enemies we were reconciled to God through the death of His Son, much more, having been reconciled, we shall be saved by His life. </a:t>
            </a:r>
          </a:p>
          <a:p>
            <a:pPr algn="ctr"/>
            <a:endParaRPr lang="en-US" sz="3800" dirty="0"/>
          </a:p>
        </p:txBody>
      </p:sp>
    </p:spTree>
    <p:extLst>
      <p:ext uri="{BB962C8B-B14F-4D97-AF65-F5344CB8AC3E}">
        <p14:creationId xmlns:p14="http://schemas.microsoft.com/office/powerpoint/2010/main" val="1065761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7494359"/>
          </a:xfrm>
          <a:prstGeom prst="rect">
            <a:avLst/>
          </a:prstGeom>
          <a:noFill/>
        </p:spPr>
        <p:txBody>
          <a:bodyPr wrap="square" rtlCol="0">
            <a:spAutoFit/>
          </a:bodyPr>
          <a:lstStyle/>
          <a:p>
            <a:pPr algn="ctr"/>
            <a:r>
              <a:rPr lang="en-US" sz="3700" dirty="0"/>
              <a:t> </a:t>
            </a:r>
            <a:r>
              <a:rPr lang="en-US" sz="3700" b="1" u="sng" dirty="0"/>
              <a:t>Romans 2:4-6</a:t>
            </a:r>
            <a:endParaRPr lang="en-US" sz="3700" dirty="0"/>
          </a:p>
          <a:p>
            <a:pPr algn="ctr"/>
            <a:r>
              <a:rPr lang="en-US" sz="3700" dirty="0"/>
              <a:t>4 Or do you despise the riches of His goodness, forbearance, and longsuffering, not knowing that the goodness of God leads you to repentance? 5 But in accordance with your hardness and your impenitent heart you are treasuring up for yourself wrath in the day of wrath and revelation of the righteous judgment of God, 6 who "will render to each one according to his deeds"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43645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2554545"/>
          </a:xfrm>
          <a:prstGeom prst="rect">
            <a:avLst/>
          </a:prstGeom>
          <a:noFill/>
        </p:spPr>
        <p:txBody>
          <a:bodyPr wrap="square" rtlCol="0">
            <a:spAutoFit/>
          </a:bodyPr>
          <a:lstStyle/>
          <a:p>
            <a:pPr algn="ctr"/>
            <a:r>
              <a:rPr lang="en-US" sz="4000" dirty="0"/>
              <a:t> </a:t>
            </a:r>
            <a:r>
              <a:rPr lang="en-US" sz="4000" b="1" dirty="0"/>
              <a:t>1. The Evidence of God’s </a:t>
            </a:r>
          </a:p>
          <a:p>
            <a:pPr algn="ctr"/>
            <a:r>
              <a:rPr lang="en-US" sz="4000" b="1" dirty="0"/>
              <a:t>Care for Us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943789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CB96E18-747E-4D1C-9D25-A80BAF869374}"/>
              </a:ext>
            </a:extLst>
          </p:cNvPr>
          <p:cNvSpPr txBox="1">
            <a:spLocks noChangeArrowheads="1"/>
          </p:cNvSpPr>
          <p:nvPr/>
        </p:nvSpPr>
        <p:spPr>
          <a:xfrm>
            <a:off x="0" y="0"/>
            <a:ext cx="9144000" cy="6858000"/>
          </a:xfrm>
          <a:prstGeom prst="rect">
            <a:avLst/>
          </a:prstGeom>
        </p:spPr>
        <p:txBody>
          <a:bodyPr/>
          <a:lstStyle/>
          <a:p>
            <a:pPr algn="ctr"/>
            <a:r>
              <a:rPr lang="en-US" sz="4000" b="1" u="sng" dirty="0"/>
              <a:t>1 John 3:1</a:t>
            </a:r>
            <a:endParaRPr lang="en-US" sz="4000" dirty="0"/>
          </a:p>
          <a:p>
            <a:pPr algn="ctr"/>
            <a:r>
              <a:rPr lang="en-US" sz="4000" dirty="0"/>
              <a:t>“Behold what manner of love the Father has bestowed on us, that we should be called children of God! Therefore, the world does not know us, because it did not know Him” </a:t>
            </a:r>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In Salvation</a:t>
            </a:r>
            <a:endParaRPr lang="en-US" sz="4000" dirty="0"/>
          </a:p>
          <a:p>
            <a:pPr algn="ctr"/>
            <a:r>
              <a:rPr lang="en-US" sz="4000" b="1" dirty="0"/>
              <a:t> </a:t>
            </a:r>
            <a:endParaRPr lang="en-US" sz="40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dirty="0"/>
              <a:t> </a:t>
            </a:r>
            <a:r>
              <a:rPr lang="en-US" sz="4000" b="1" u="sng" dirty="0"/>
              <a:t>Acts 2:38-39</a:t>
            </a:r>
            <a:endParaRPr lang="en-US" sz="4000" dirty="0"/>
          </a:p>
          <a:p>
            <a:pPr algn="ctr"/>
            <a:r>
              <a:rPr lang="en-US" sz="4000" dirty="0"/>
              <a:t>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1938992"/>
          </a:xfrm>
          <a:prstGeom prst="rect">
            <a:avLst/>
          </a:prstGeom>
          <a:noFill/>
        </p:spPr>
        <p:txBody>
          <a:bodyPr wrap="square" rtlCol="0">
            <a:spAutoFit/>
          </a:bodyPr>
          <a:lstStyle/>
          <a:p>
            <a:pPr algn="ctr"/>
            <a:r>
              <a:rPr lang="en-US" sz="4000" b="1" dirty="0"/>
              <a:t>In Sanctification</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22802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6247864"/>
          </a:xfrm>
          <a:prstGeom prst="rect">
            <a:avLst/>
          </a:prstGeom>
          <a:noFill/>
        </p:spPr>
        <p:txBody>
          <a:bodyPr wrap="square" rtlCol="0">
            <a:spAutoFit/>
          </a:bodyPr>
          <a:lstStyle/>
          <a:p>
            <a:pPr algn="ctr"/>
            <a:r>
              <a:rPr lang="en-US" sz="4000" b="1" u="sng" dirty="0"/>
              <a:t>1 Thessalonians 5:23-24</a:t>
            </a:r>
            <a:endParaRPr lang="en-US" sz="4000" dirty="0"/>
          </a:p>
          <a:p>
            <a:pPr algn="ctr"/>
            <a:r>
              <a:rPr lang="en-US" sz="4000" dirty="0"/>
              <a:t>23 Now may the God of peace Himself sanctify you completely; and may your whole spirit, soul, and body be preserved blameless at the coming of our Lord Jesus Christ. 24 He who calls you is faithful, who also will do it.</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673467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1938992"/>
          </a:xfrm>
          <a:prstGeom prst="rect">
            <a:avLst/>
          </a:prstGeom>
          <a:noFill/>
        </p:spPr>
        <p:txBody>
          <a:bodyPr wrap="square" rtlCol="0">
            <a:spAutoFit/>
          </a:bodyPr>
          <a:lstStyle/>
          <a:p>
            <a:pPr algn="ctr"/>
            <a:r>
              <a:rPr lang="en-US" sz="4000" dirty="0"/>
              <a:t> </a:t>
            </a:r>
            <a:r>
              <a:rPr lang="en-US" sz="4000" b="1" dirty="0"/>
              <a:t>In His Provision</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94860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5016758"/>
          </a:xfrm>
          <a:prstGeom prst="rect">
            <a:avLst/>
          </a:prstGeom>
          <a:noFill/>
        </p:spPr>
        <p:txBody>
          <a:bodyPr wrap="square" rtlCol="0">
            <a:spAutoFit/>
          </a:bodyPr>
          <a:lstStyle/>
          <a:p>
            <a:pPr algn="ctr"/>
            <a:r>
              <a:rPr lang="en-US" sz="4000" dirty="0"/>
              <a:t>  </a:t>
            </a:r>
            <a:r>
              <a:rPr lang="en-US" sz="4000" b="1" u="sng" dirty="0"/>
              <a:t>Philippians 4:19</a:t>
            </a:r>
            <a:endParaRPr lang="en-US" sz="4000" dirty="0"/>
          </a:p>
          <a:p>
            <a:pPr algn="ctr"/>
            <a:r>
              <a:rPr lang="en-US" sz="4000" dirty="0"/>
              <a:t>“And my God shall supply all your need according to His riches in glory by Christ Jesus. 20 Now to our God and Father be glory forever and ever. Amen.”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17826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94C2F52-584D-4419-B700-E86C400BA479}"/>
              </a:ext>
            </a:extLst>
          </p:cNvPr>
          <p:cNvSpPr txBox="1"/>
          <p:nvPr/>
        </p:nvSpPr>
        <p:spPr>
          <a:xfrm>
            <a:off x="76200" y="0"/>
            <a:ext cx="8991600" cy="1938992"/>
          </a:xfrm>
          <a:prstGeom prst="rect">
            <a:avLst/>
          </a:prstGeom>
          <a:noFill/>
        </p:spPr>
        <p:txBody>
          <a:bodyPr wrap="square" rtlCol="0">
            <a:spAutoFit/>
          </a:bodyPr>
          <a:lstStyle/>
          <a:p>
            <a:pPr algn="ctr"/>
            <a:r>
              <a:rPr lang="en-US" sz="4000" dirty="0"/>
              <a:t>  </a:t>
            </a:r>
            <a:r>
              <a:rPr lang="en-US" sz="4000" b="1" dirty="0"/>
              <a:t>In the Holy Spirit</a:t>
            </a:r>
            <a:endParaRPr lang="en-US" sz="4000" dirty="0"/>
          </a:p>
          <a:p>
            <a:pPr algn="ctr"/>
            <a:r>
              <a:rPr lang="en-US" sz="4000" dirty="0"/>
              <a:t> </a:t>
            </a:r>
          </a:p>
          <a:p>
            <a:pPr algn="ctr"/>
            <a:endParaRPr lang="en-US" sz="4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4555093"/>
          </a:xfrm>
          <a:prstGeom prst="rect">
            <a:avLst/>
          </a:prstGeom>
          <a:noFill/>
        </p:spPr>
        <p:txBody>
          <a:bodyPr wrap="square" rtlCol="0">
            <a:spAutoFit/>
          </a:bodyPr>
          <a:lstStyle/>
          <a:p>
            <a:pPr algn="ctr"/>
            <a:r>
              <a:rPr lang="en-US" sz="3600" b="1" u="sng" dirty="0"/>
              <a:t>Acts 1:8</a:t>
            </a:r>
            <a:endParaRPr lang="en-US" sz="3600" dirty="0"/>
          </a:p>
          <a:p>
            <a:pPr algn="ctr"/>
            <a:r>
              <a:rPr lang="en-US" sz="3600" dirty="0"/>
              <a:t>“But you shall receive power when the Holy Spirit has come upon you; and you shall be witnesses to Me in Jerusalem, and in all Judea and Samaria, and to the end of the earth."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597052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01533"/>
          </a:xfrm>
          <a:prstGeom prst="rect">
            <a:avLst/>
          </a:prstGeom>
        </p:spPr>
        <p:txBody>
          <a:bodyPr wrap="square">
            <a:spAutoFit/>
          </a:bodyPr>
          <a:lstStyle/>
          <a:p>
            <a:pPr algn="ctr"/>
            <a:r>
              <a:rPr lang="en-US" sz="3800" dirty="0"/>
              <a:t> </a:t>
            </a:r>
            <a:r>
              <a:rPr lang="en-US" sz="4000" b="1" u="sng" dirty="0"/>
              <a:t>1 Corinthians 2:4-5</a:t>
            </a:r>
            <a:endParaRPr lang="en-US" sz="4000" dirty="0"/>
          </a:p>
          <a:p>
            <a:pPr algn="ctr"/>
            <a:r>
              <a:rPr lang="en-US" sz="4000" dirty="0"/>
              <a:t>4 And my speech and my preaching were not with persuasive words of human wisdom, but in demonstration of the Spirit and of power, 5 that your faith should not be in the wisdom of men but in the power of God. </a:t>
            </a:r>
          </a:p>
          <a:p>
            <a:pPr algn="ctr"/>
            <a:r>
              <a:rPr lang="en-US" sz="4000" dirty="0"/>
              <a:t> </a:t>
            </a:r>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1938992"/>
          </a:xfrm>
          <a:prstGeom prst="rect">
            <a:avLst/>
          </a:prstGeom>
          <a:noFill/>
        </p:spPr>
        <p:txBody>
          <a:bodyPr wrap="square" rtlCol="0">
            <a:spAutoFit/>
          </a:bodyPr>
          <a:lstStyle/>
          <a:p>
            <a:pPr algn="ctr"/>
            <a:r>
              <a:rPr lang="en-US" sz="4000" dirty="0"/>
              <a:t> </a:t>
            </a:r>
            <a:r>
              <a:rPr lang="en-US" sz="4000" b="1" dirty="0"/>
              <a:t>2. “Now we are Children of God”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112469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7478970"/>
          </a:xfrm>
          <a:prstGeom prst="rect">
            <a:avLst/>
          </a:prstGeom>
        </p:spPr>
        <p:txBody>
          <a:bodyPr wrap="square">
            <a:spAutoFit/>
          </a:bodyPr>
          <a:lstStyle/>
          <a:p>
            <a:pPr algn="ctr"/>
            <a:r>
              <a:rPr lang="en-US" sz="4000" b="1" u="sng" dirty="0"/>
              <a:t>Galatians 3:26-29</a:t>
            </a:r>
            <a:endParaRPr lang="en-US" sz="4000" dirty="0"/>
          </a:p>
          <a:p>
            <a:pPr algn="ctr"/>
            <a:r>
              <a:rPr lang="en-US" sz="4000" dirty="0"/>
              <a:t>26 For you are all sons of God through faith in Christ Jesus. 27 For as many of you as were baptized into Christ have put on Christ. 28 There is neither Jew nor Greek, there is neither slave nor free, there is neither male nor female; for you are all one in Christ Jesus. 29 And if you are Christ's, then you are Abraham's seed, and heirs according to the promise.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2554545"/>
          </a:xfrm>
          <a:prstGeom prst="rect">
            <a:avLst/>
          </a:prstGeom>
          <a:noFill/>
        </p:spPr>
        <p:txBody>
          <a:bodyPr wrap="square" rtlCol="0">
            <a:spAutoFit/>
          </a:bodyPr>
          <a:lstStyle/>
          <a:p>
            <a:pPr algn="ctr"/>
            <a:r>
              <a:rPr lang="en-US" sz="4000" dirty="0"/>
              <a:t> </a:t>
            </a:r>
            <a:r>
              <a:rPr lang="en-US" sz="4000" b="1" dirty="0"/>
              <a:t>3. “It has not Appeared as Yet what We will Be” </a:t>
            </a:r>
            <a:endParaRPr lang="en-US" sz="4000" dirty="0"/>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265197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1 John 3:2-3</a:t>
            </a:r>
            <a:endParaRPr lang="en-US" sz="4000" dirty="0"/>
          </a:p>
          <a:p>
            <a:pPr algn="ctr"/>
            <a:r>
              <a:rPr lang="en-US" sz="4000" dirty="0"/>
              <a:t>2 Beloved, now we are children of God; and it has not yet been revealed what we shall be, but we know that when He is revealed, we shall be like Him, for we shall see Him as He is. 3 And everyone who has this hope in Him purifies himself, just as He is pure. </a:t>
            </a:r>
          </a:p>
          <a:p>
            <a:pPr algn="ctr"/>
            <a:endParaRPr lang="en-US" sz="4000" dirty="0"/>
          </a:p>
        </p:txBody>
      </p:sp>
    </p:spTree>
    <p:extLst>
      <p:ext uri="{BB962C8B-B14F-4D97-AF65-F5344CB8AC3E}">
        <p14:creationId xmlns:p14="http://schemas.microsoft.com/office/powerpoint/2010/main" val="85115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 4. “We know that when He appears, we will Be Like Him” </a:t>
            </a:r>
            <a:endParaRPr lang="en-US" sz="4000" dirty="0"/>
          </a:p>
          <a:p>
            <a:pPr algn="ctr"/>
            <a:r>
              <a:rPr lang="en-US" sz="4000" b="1" dirty="0"/>
              <a:t> </a:t>
            </a:r>
            <a:endParaRPr lang="en-US" sz="4000" dirty="0"/>
          </a:p>
          <a:p>
            <a:pPr algn="ct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20176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u="sng" dirty="0"/>
              <a:t>1 John 3:2</a:t>
            </a:r>
            <a:endParaRPr lang="en-US" sz="4000" dirty="0"/>
          </a:p>
          <a:p>
            <a:pPr algn="ctr"/>
            <a:r>
              <a:rPr lang="en-US" sz="4000" dirty="0"/>
              <a:t>2 Beloved, now we are children of God; and it has not yet been revealed what we shall be, but we know that when He is revealed, we shall be like Him, for we shall see Him as He is. </a:t>
            </a:r>
          </a:p>
          <a:p>
            <a:pPr algn="ctr"/>
            <a:r>
              <a:rPr lang="en-US" sz="4000" dirty="0"/>
              <a:t> </a:t>
            </a:r>
          </a:p>
        </p:txBody>
      </p:sp>
    </p:spTree>
    <p:extLst>
      <p:ext uri="{BB962C8B-B14F-4D97-AF65-F5344CB8AC3E}">
        <p14:creationId xmlns:p14="http://schemas.microsoft.com/office/powerpoint/2010/main" val="413985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785652"/>
          </a:xfrm>
          <a:prstGeom prst="rect">
            <a:avLst/>
          </a:prstGeom>
          <a:noFill/>
        </p:spPr>
        <p:txBody>
          <a:bodyPr wrap="square" rtlCol="0">
            <a:spAutoFit/>
          </a:bodyPr>
          <a:lstStyle/>
          <a:p>
            <a:pPr algn="ctr"/>
            <a:r>
              <a:rPr lang="en-US" sz="4000" dirty="0"/>
              <a:t> </a:t>
            </a:r>
            <a:r>
              <a:rPr lang="en-US" sz="4000" b="1" u="sng" dirty="0"/>
              <a:t>1 Corinthians 15:20</a:t>
            </a:r>
            <a:endParaRPr lang="en-US" sz="4000" dirty="0"/>
          </a:p>
          <a:p>
            <a:pPr algn="ctr"/>
            <a:r>
              <a:rPr lang="en-US" sz="4000" dirty="0"/>
              <a:t>“But now Christ is risen from the dead, and has become the </a:t>
            </a:r>
            <a:r>
              <a:rPr lang="en-US" sz="4000" dirty="0" err="1"/>
              <a:t>firstfruits</a:t>
            </a:r>
            <a:r>
              <a:rPr lang="en-US" sz="4000" dirty="0"/>
              <a:t> of those who have fallen asleep”</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15483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4031873"/>
          </a:xfrm>
          <a:prstGeom prst="rect">
            <a:avLst/>
          </a:prstGeom>
          <a:noFill/>
        </p:spPr>
        <p:txBody>
          <a:bodyPr wrap="square" rtlCol="0">
            <a:spAutoFit/>
          </a:bodyPr>
          <a:lstStyle/>
          <a:p>
            <a:pPr algn="ctr"/>
            <a:r>
              <a:rPr lang="en-US" sz="3200" b="1" dirty="0"/>
              <a:t>God Loves You He Really Does</a:t>
            </a:r>
            <a:endParaRPr lang="en-US" sz="3200" dirty="0"/>
          </a:p>
          <a:p>
            <a:pPr algn="ctr"/>
            <a:r>
              <a:rPr lang="en-US" sz="2800" b="1" dirty="0"/>
              <a:t>By Pastor Fee Soliven</a:t>
            </a:r>
            <a:endParaRPr lang="en-US" sz="2800" dirty="0"/>
          </a:p>
          <a:p>
            <a:pPr algn="ctr"/>
            <a:r>
              <a:rPr lang="en-US" sz="3200" b="1" dirty="0"/>
              <a:t>Isaiah 41:9-10</a:t>
            </a:r>
            <a:endParaRPr lang="en-US" sz="3200" dirty="0"/>
          </a:p>
          <a:p>
            <a:pPr algn="ctr"/>
            <a:r>
              <a:rPr lang="en-US" sz="3200" b="1" dirty="0"/>
              <a:t>Sunday Morning</a:t>
            </a:r>
            <a:endParaRPr lang="en-US" sz="3200" dirty="0"/>
          </a:p>
          <a:p>
            <a:pPr algn="ctr"/>
            <a:r>
              <a:rPr lang="en-US" sz="3200" b="1" dirty="0"/>
              <a:t>March 1, 2020</a:t>
            </a:r>
            <a:endParaRPr lang="en-US" sz="3200" dirty="0"/>
          </a:p>
          <a:p>
            <a:pPr algn="ctr"/>
            <a:r>
              <a:rPr lang="en-US" sz="3200" b="1" dirty="0"/>
              <a:t> </a:t>
            </a:r>
            <a:endParaRPr lang="en-US" sz="32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FFFFFF"/>
              </a:solidFill>
              <a:effectLst/>
              <a:uLnTx/>
              <a:uFillTx/>
              <a:latin typeface="Arial"/>
              <a:ea typeface="+mn-ea"/>
              <a:cs typeface="Arial"/>
            </a:endParaRPr>
          </a:p>
        </p:txBody>
      </p:sp>
      <p:pic>
        <p:nvPicPr>
          <p:cNvPr id="4" name="Picture 3" descr="A picture containing drawing, knife&#10;&#10;Description automatically generated">
            <a:extLst>
              <a:ext uri="{FF2B5EF4-FFF2-40B4-BE49-F238E27FC236}">
                <a16:creationId xmlns:a16="http://schemas.microsoft.com/office/drawing/2014/main" id="{303E0A0F-8D37-41E5-8DBF-3E0CAB35DF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62200"/>
            <a:ext cx="9144000" cy="4531311"/>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55311"/>
            <a:ext cx="1117600" cy="8382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01698"/>
          </a:xfrm>
          <a:prstGeom prst="rect">
            <a:avLst/>
          </a:prstGeom>
        </p:spPr>
        <p:txBody>
          <a:bodyPr wrap="square">
            <a:spAutoFit/>
          </a:bodyPr>
          <a:lstStyle/>
          <a:p>
            <a:pPr algn="ctr"/>
            <a:r>
              <a:rPr lang="en-US" sz="3600" b="1" u="sng" dirty="0"/>
              <a:t>Luke 10:19-20</a:t>
            </a:r>
            <a:endParaRPr lang="en-US" sz="3600" dirty="0"/>
          </a:p>
          <a:p>
            <a:pPr algn="ctr"/>
            <a:r>
              <a:rPr lang="en-US" sz="3600" dirty="0"/>
              <a:t>19 Behold, I give you the authority to trample on serpents and scorpions, and over all the power of the enemy, and nothing shall by any means hurt you. 20 Nevertheless do not rejoice in this, that the spirits are subject to you, but rather rejoice because your names are written in heaven." </a:t>
            </a:r>
          </a:p>
          <a:p>
            <a:pPr algn="ctr"/>
            <a:r>
              <a:rPr lang="en-US" sz="3600" b="1" dirty="0"/>
              <a:t> </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296589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kumimoji="0" lang="en-US" sz="4000" b="1" i="0" u="none" strike="noStrike" kern="1200" cap="none" spc="0" normalizeH="0" baseline="0" noProof="0" dirty="0">
                <a:ln>
                  <a:noFill/>
                </a:ln>
                <a:solidFill>
                  <a:srgbClr val="FFFFFF"/>
                </a:solidFill>
                <a:effectLst/>
                <a:uLnTx/>
                <a:uFillTx/>
                <a:latin typeface="Arial"/>
                <a:ea typeface="+mn-ea"/>
                <a:cs typeface="Arial"/>
              </a:rPr>
              <a:t> </a:t>
            </a: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dirty="0"/>
              <a:t> </a:t>
            </a:r>
            <a:r>
              <a:rPr lang="en-US" sz="4000" b="1" dirty="0"/>
              <a:t>5. “And everyone who has this hope fixed on Him purifies himself, just as He is pure”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88040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1 John 3:3</a:t>
            </a:r>
            <a:endParaRPr lang="en-US" sz="4000" dirty="0"/>
          </a:p>
          <a:p>
            <a:pPr algn="ctr"/>
            <a:r>
              <a:rPr lang="en-US" sz="4000" dirty="0"/>
              <a:t>“And everyone who has this hope in Him purifies himself, just as He is pure”</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369018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u="sng" dirty="0"/>
              <a:t>2 Timothy 2:19-26</a:t>
            </a:r>
            <a:endParaRPr lang="en-US" sz="4000" dirty="0"/>
          </a:p>
          <a:p>
            <a:pPr algn="ctr"/>
            <a:r>
              <a:rPr lang="en-US" sz="4000" dirty="0"/>
              <a:t>19 Nevertheless the solid foundation of God stands, having this seal: "The Lord knows those who are His," and, "Let everyone who names the name of Christ depart from iniquity." 20 But in a great house there are not only vessels of gold and silver, but also of wood and clay, some for honor and some for dishonor.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33504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21 Therefore if anyone cleanses himself from the latter, he will be a vessel for honor, sanctified and useful for the Master, prepared for every good work. 22 Flee also youthful lusts; but pursue righteousness, faith, love, peace with those who call on the Lord out of a pure heart. 23 But avoid foolish and ignorant disputes, knowing that they generate strife.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6863417"/>
          </a:xfrm>
          <a:prstGeom prst="rect">
            <a:avLst/>
          </a:prstGeom>
          <a:noFill/>
        </p:spPr>
        <p:txBody>
          <a:bodyPr wrap="square" rtlCol="0">
            <a:spAutoFit/>
          </a:bodyPr>
          <a:lstStyle/>
          <a:p>
            <a:pPr algn="ctr"/>
            <a:r>
              <a:rPr lang="en-US" sz="4000" dirty="0"/>
              <a:t>24 And a servant of the Lord must not quarrel but be gentle to all, able to teach, patient, 25 in humility correcting those who are in opposition, if God perhaps will grant them repentance, so that they may know the truth, 26 and that they may come to their senses and escape the snare of the devil, having been taken captive by him to do his will.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232115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1. Do you ever feel that you don’t matter to God?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 </a:t>
            </a:r>
            <a:r>
              <a:rPr lang="en-US" sz="4000" dirty="0"/>
              <a:t> </a:t>
            </a:r>
            <a:r>
              <a:rPr lang="en-US" sz="4000" b="1" dirty="0"/>
              <a:t>2. What circumstantial evidence supports this feeling?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018949"/>
          </a:xfrm>
          <a:prstGeom prst="rect">
            <a:avLst/>
          </a:prstGeom>
        </p:spPr>
        <p:txBody>
          <a:bodyPr wrap="square">
            <a:spAutoFit/>
          </a:bodyPr>
          <a:lstStyle/>
          <a:p>
            <a:pPr algn="ctr"/>
            <a:r>
              <a:rPr lang="en-US" sz="4000" b="1" dirty="0"/>
              <a:t>3. What truths of Scripture prove His love for you? </a:t>
            </a:r>
            <a:endParaRPr lang="en-US" sz="4000" dirty="0"/>
          </a:p>
          <a:p>
            <a:pPr algn="ctr"/>
            <a:r>
              <a:rPr lang="en-US" sz="4000" b="1" dirty="0"/>
              <a:t> </a:t>
            </a:r>
            <a:endParaRPr lang="en-US" sz="4000" dirty="0"/>
          </a:p>
          <a:p>
            <a:pPr lvl="0" algn="ctr">
              <a:defRPr/>
            </a:pPr>
            <a:r>
              <a:rPr lang="en-US" sz="4000" dirty="0">
                <a:solidFill>
                  <a:srgbClr val="FFFFFF"/>
                </a:solidFill>
              </a:rPr>
              <a:t> </a:t>
            </a:r>
          </a:p>
          <a:p>
            <a:pPr algn="ct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dirty="0"/>
              <a:t> </a:t>
            </a:r>
          </a:p>
          <a:p>
            <a:pPr algn="ctr"/>
            <a:r>
              <a:rPr lang="en-US" sz="4000" dirty="0"/>
              <a:t> </a:t>
            </a:r>
          </a:p>
          <a:p>
            <a:pPr algn="ct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lvl="0" algn="ctr">
              <a:defRPr/>
            </a:pPr>
            <a:endParaRPr lang="en-US" sz="4000" b="1" dirty="0">
              <a:solidFill>
                <a:srgbClr val="FFFFFF"/>
              </a:solidFill>
            </a:endParaRPr>
          </a:p>
          <a:p>
            <a:pPr algn="ctr"/>
            <a:endParaRPr lang="en-US" sz="4000" dirty="0"/>
          </a:p>
          <a:p>
            <a:pPr algn="ctr"/>
            <a:endParaRPr lang="en-US" sz="4000" u="sng"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 </a:t>
            </a:r>
            <a:r>
              <a:rPr lang="en-US" sz="4000" b="1" dirty="0"/>
              <a:t> 4. How has knowing you matter to God motivated you to live for Him rather than yourself?</a:t>
            </a:r>
            <a:endParaRPr lang="en-US" sz="4000" dirty="0">
              <a:solidFill>
                <a:srgbClr val="FF0000"/>
              </a:solidFill>
            </a:endParaRPr>
          </a:p>
          <a:p>
            <a:pPr algn="ctr"/>
            <a:r>
              <a:rPr lang="en-US" sz="4000" dirty="0"/>
              <a:t> </a:t>
            </a:r>
          </a:p>
          <a:p>
            <a:pPr lvl="0" algn="ctr">
              <a:defRPr/>
            </a:pPr>
            <a:r>
              <a:rPr lang="en-US" sz="4000" b="1" dirty="0">
                <a:solidFill>
                  <a:srgbClr val="FFFFFF"/>
                </a:solidFill>
              </a:rPr>
              <a:t> </a:t>
            </a:r>
            <a:endParaRPr lang="en-US" sz="4000" dirty="0">
              <a:solidFill>
                <a:srgbClr val="FFFFFF"/>
              </a:solidFill>
            </a:endParaRPr>
          </a:p>
          <a:p>
            <a:pPr lvl="0" algn="ctr">
              <a:defRPr/>
            </a:pPr>
            <a:r>
              <a:rPr lang="en-US" sz="4000" dirty="0">
                <a:solidFill>
                  <a:srgbClr val="FFFFFF"/>
                </a:solidFill>
              </a:rPr>
              <a:t> </a:t>
            </a:r>
          </a:p>
          <a:p>
            <a:pPr algn="ctr"/>
            <a:endParaRPr lang="en-US" sz="4000" dirty="0"/>
          </a:p>
          <a:p>
            <a:pPr lvl="0" algn="ctr">
              <a:defRPr/>
            </a:pPr>
            <a:r>
              <a:rPr lang="en-US" sz="4000" dirty="0">
                <a:solidFill>
                  <a:srgbClr val="FFFFFF"/>
                </a:solidFill>
              </a:rPr>
              <a:t> </a:t>
            </a:r>
          </a:p>
          <a:p>
            <a:pPr algn="ctr"/>
            <a:endParaRPr lang="en-US" sz="4000" dirty="0"/>
          </a:p>
          <a:p>
            <a:pPr lvl="0" algn="ctr">
              <a:defRPr/>
            </a:pPr>
            <a:r>
              <a:rPr lang="en-US" sz="4000" dirty="0">
                <a:solidFill>
                  <a:srgbClr val="FFFFFF"/>
                </a:solidFill>
              </a:rPr>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8094524"/>
          </a:xfrm>
          <a:prstGeom prst="rect">
            <a:avLst/>
          </a:prstGeom>
        </p:spPr>
        <p:txBody>
          <a:bodyPr wrap="square">
            <a:spAutoFit/>
          </a:bodyPr>
          <a:lstStyle/>
          <a:p>
            <a:pPr algn="ctr"/>
            <a:r>
              <a:rPr lang="en-US" sz="4000" b="1" u="sng" dirty="0"/>
              <a:t>Isaiah 41:9-10</a:t>
            </a:r>
            <a:endParaRPr lang="en-US" sz="4000" dirty="0"/>
          </a:p>
          <a:p>
            <a:pPr algn="ctr"/>
            <a:r>
              <a:rPr lang="en-US" sz="4000" dirty="0"/>
              <a:t>9 You whom I have taken from the ends of the earth, And called from its farthest regions, And said to you, 'You are My servant, I have chosen you and have not cast you away: 10 Fear not, for I am with you; Be not dismayed, for I am your God. I will strengthen you, Yes, I will help you, I will uphold you with My righteous right hand.'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9287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493342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3170099"/>
          </a:xfrm>
          <a:prstGeom prst="rect">
            <a:avLst/>
          </a:prstGeom>
        </p:spPr>
        <p:txBody>
          <a:bodyPr wrap="square">
            <a:spAutoFit/>
          </a:bodyPr>
          <a:lstStyle/>
          <a:p>
            <a:pPr algn="ctr"/>
            <a:r>
              <a:rPr lang="en-US" sz="4000" dirty="0"/>
              <a:t>  </a:t>
            </a:r>
            <a:r>
              <a:rPr lang="en-US" sz="4000" dirty="0">
                <a:solidFill>
                  <a:srgbClr val="FF0000"/>
                </a:solidFill>
              </a:rPr>
              <a:t> </a:t>
            </a:r>
            <a:r>
              <a:rPr lang="en-US" sz="4000" b="1" dirty="0"/>
              <a:t>At low points in our lives, we may be tempted to believe that we don’t really matter to God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9158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370"/>
            <a:ext cx="8915400" cy="5016758"/>
          </a:xfrm>
          <a:prstGeom prst="rect">
            <a:avLst/>
          </a:prstGeom>
        </p:spPr>
        <p:txBody>
          <a:bodyPr wrap="square">
            <a:spAutoFit/>
          </a:bodyPr>
          <a:lstStyle/>
          <a:p>
            <a:pPr algn="ctr"/>
            <a:r>
              <a:rPr lang="en-US" sz="4000" dirty="0"/>
              <a:t> </a:t>
            </a:r>
            <a:r>
              <a:rPr lang="en-US" sz="4000" b="1" u="sng" dirty="0"/>
              <a:t>1 Peter 5:6-7</a:t>
            </a:r>
            <a:endParaRPr lang="en-US" sz="4000" dirty="0"/>
          </a:p>
          <a:p>
            <a:pPr algn="ctr"/>
            <a:r>
              <a:rPr lang="en-US" sz="4000" dirty="0"/>
              <a:t>6 Therefore humble yourselves under the mighty hand of God, that He may exalt you in due time, 7 casting all your care upon Him, for He cares for you.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00273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6247864"/>
          </a:xfrm>
          <a:prstGeom prst="rect">
            <a:avLst/>
          </a:prstGeom>
          <a:noFill/>
        </p:spPr>
        <p:txBody>
          <a:bodyPr wrap="square" rtlCol="0">
            <a:spAutoFit/>
          </a:bodyPr>
          <a:lstStyle/>
          <a:p>
            <a:pPr algn="ctr"/>
            <a:r>
              <a:rPr lang="en-US" sz="4000" b="1" u="sng" dirty="0"/>
              <a:t>Hebrews 13:5-6</a:t>
            </a:r>
            <a:endParaRPr lang="en-US" sz="4000" dirty="0"/>
          </a:p>
          <a:p>
            <a:pPr algn="ctr"/>
            <a:r>
              <a:rPr lang="en-US" sz="4000" dirty="0"/>
              <a:t>5 Let your conduct be without covetousness; be content with such things as you have. For He Himself has said, "I will never leave you nor forsake you."  6 So we may boldly say: "The LORD is my helper; I will not fear. What can man do to me?"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55589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7494359"/>
          </a:xfrm>
          <a:prstGeom prst="rect">
            <a:avLst/>
          </a:prstGeom>
          <a:noFill/>
        </p:spPr>
        <p:txBody>
          <a:bodyPr wrap="square" rtlCol="0">
            <a:spAutoFit/>
          </a:bodyPr>
          <a:lstStyle/>
          <a:p>
            <a:pPr algn="ctr"/>
            <a:r>
              <a:rPr lang="en-US" sz="3700" b="1" u="sng" dirty="0"/>
              <a:t>1 John 3:1-3</a:t>
            </a:r>
            <a:endParaRPr lang="en-US" sz="3700" dirty="0"/>
          </a:p>
          <a:p>
            <a:pPr algn="ctr"/>
            <a:r>
              <a:rPr lang="en-US" sz="3700" dirty="0"/>
              <a:t>1 Behold what manner of love the Father has bestowed on us, that we should be called children of God! Therefore the world does not know us, because it did not know Him. 2 Beloved, now we are children of God; and it has not yet been revealed what we shall be, but we know that when He is revealed, we shall be like Him, for we shall see Him as He is. 3 And everyone who has this hope in Him purifies himself, just as He is pure.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45027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7694414"/>
          </a:xfrm>
          <a:prstGeom prst="rect">
            <a:avLst/>
          </a:prstGeom>
          <a:noFill/>
        </p:spPr>
        <p:txBody>
          <a:bodyPr wrap="square" rtlCol="0">
            <a:spAutoFit/>
          </a:bodyPr>
          <a:lstStyle/>
          <a:p>
            <a:pPr algn="ctr"/>
            <a:r>
              <a:rPr lang="en-US" sz="3800" b="1" dirty="0"/>
              <a:t> </a:t>
            </a:r>
            <a:r>
              <a:rPr lang="en-US" sz="3800" b="1" u="sng" dirty="0"/>
              <a:t>Romans 5:8-10</a:t>
            </a:r>
            <a:endParaRPr lang="en-US" sz="3800" dirty="0"/>
          </a:p>
          <a:p>
            <a:pPr algn="ctr"/>
            <a:r>
              <a:rPr lang="en-US" sz="3800" dirty="0"/>
              <a:t>8 But God demonstrates His own love toward us, in that while we were still sinners, Christ died for us. 9 Much more then, having now been justified by His blood, we shall be saved from wrath through Him. 10 For if when we were enemies we were reconciled to God through the death of His Son, much more, having been reconciled, we shall be saved by His life. </a:t>
            </a:r>
          </a:p>
          <a:p>
            <a:pPr algn="ctr"/>
            <a:r>
              <a:rPr lang="en-US" sz="38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786783051"/>
      </p:ext>
    </p:extLst>
  </p:cSld>
  <p:clrMapOvr>
    <a:masterClrMapping/>
  </p:clrMapOvr>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25783</TotalTime>
  <Words>1613</Words>
  <Application>Microsoft Office PowerPoint</Application>
  <PresentationFormat>On-screen Show (4:3)</PresentationFormat>
  <Paragraphs>135</Paragraphs>
  <Slides>40</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1638</cp:revision>
  <dcterms:created xsi:type="dcterms:W3CDTF">2013-06-05T21:04:28Z</dcterms:created>
  <dcterms:modified xsi:type="dcterms:W3CDTF">2020-03-02T01:31:52Z</dcterms:modified>
</cp:coreProperties>
</file>