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6" r:id="rId2"/>
  </p:sldMasterIdLst>
  <p:notesMasterIdLst>
    <p:notesMasterId r:id="rId56"/>
  </p:notesMasterIdLst>
  <p:handoutMasterIdLst>
    <p:handoutMasterId r:id="rId57"/>
  </p:handoutMasterIdLst>
  <p:sldIdLst>
    <p:sldId id="362" r:id="rId3"/>
    <p:sldId id="500" r:id="rId4"/>
    <p:sldId id="367" r:id="rId5"/>
    <p:sldId id="464" r:id="rId6"/>
    <p:sldId id="465" r:id="rId7"/>
    <p:sldId id="369" r:id="rId8"/>
    <p:sldId id="373" r:id="rId9"/>
    <p:sldId id="374" r:id="rId10"/>
    <p:sldId id="375" r:id="rId11"/>
    <p:sldId id="376" r:id="rId12"/>
    <p:sldId id="377" r:id="rId13"/>
    <p:sldId id="378" r:id="rId14"/>
    <p:sldId id="379" r:id="rId15"/>
    <p:sldId id="380" r:id="rId16"/>
    <p:sldId id="381" r:id="rId17"/>
    <p:sldId id="382" r:id="rId18"/>
    <p:sldId id="383" r:id="rId19"/>
    <p:sldId id="384" r:id="rId20"/>
    <p:sldId id="385" r:id="rId21"/>
    <p:sldId id="386" r:id="rId22"/>
    <p:sldId id="388" r:id="rId23"/>
    <p:sldId id="389" r:id="rId24"/>
    <p:sldId id="390" r:id="rId25"/>
    <p:sldId id="392" r:id="rId26"/>
    <p:sldId id="393" r:id="rId27"/>
    <p:sldId id="394" r:id="rId28"/>
    <p:sldId id="395" r:id="rId29"/>
    <p:sldId id="396" r:id="rId30"/>
    <p:sldId id="397" r:id="rId31"/>
    <p:sldId id="398" r:id="rId32"/>
    <p:sldId id="399" r:id="rId33"/>
    <p:sldId id="400" r:id="rId34"/>
    <p:sldId id="401" r:id="rId35"/>
    <p:sldId id="448" r:id="rId36"/>
    <p:sldId id="449" r:id="rId37"/>
    <p:sldId id="440" r:id="rId38"/>
    <p:sldId id="466" r:id="rId39"/>
    <p:sldId id="467" r:id="rId40"/>
    <p:sldId id="469" r:id="rId41"/>
    <p:sldId id="470" r:id="rId42"/>
    <p:sldId id="471" r:id="rId43"/>
    <p:sldId id="501" r:id="rId44"/>
    <p:sldId id="502" r:id="rId45"/>
    <p:sldId id="503" r:id="rId46"/>
    <p:sldId id="504" r:id="rId47"/>
    <p:sldId id="505" r:id="rId48"/>
    <p:sldId id="506" r:id="rId49"/>
    <p:sldId id="507" r:id="rId50"/>
    <p:sldId id="508" r:id="rId51"/>
    <p:sldId id="509" r:id="rId52"/>
    <p:sldId id="510" r:id="rId53"/>
    <p:sldId id="511" r:id="rId54"/>
    <p:sldId id="419" r:id="rId55"/>
  </p:sldIdLst>
  <p:sldSz cx="9144000" cy="6858000" type="screen4x3"/>
  <p:notesSz cx="9240838" cy="69548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9480"/>
    <a:srgbClr val="993366"/>
    <a:srgbClr val="C7C7C7"/>
    <a:srgbClr val="0000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04" autoAdjust="0"/>
    <p:restoredTop sz="94671" autoAdjust="0"/>
  </p:normalViewPr>
  <p:slideViewPr>
    <p:cSldViewPr>
      <p:cViewPr varScale="1">
        <p:scale>
          <a:sx n="108" d="100"/>
          <a:sy n="108" d="100"/>
        </p:scale>
        <p:origin x="1374" y="102"/>
      </p:cViewPr>
      <p:guideLst>
        <p:guide orient="horz" pos="2160"/>
        <p:guide pos="2880"/>
      </p:guideLst>
    </p:cSldViewPr>
  </p:slideViewPr>
  <p:outlineViewPr>
    <p:cViewPr>
      <p:scale>
        <a:sx n="33" d="100"/>
        <a:sy n="33" d="100"/>
      </p:scale>
      <p:origin x="0" y="4902"/>
    </p:cViewPr>
  </p:outlineViewPr>
  <p:notesTextViewPr>
    <p:cViewPr>
      <p:scale>
        <a:sx n="100" d="100"/>
        <a:sy n="100" d="100"/>
      </p:scale>
      <p:origin x="0" y="0"/>
    </p:cViewPr>
  </p:notesTextViewPr>
  <p:sorterViewPr>
    <p:cViewPr>
      <p:scale>
        <a:sx n="66" d="100"/>
        <a:sy n="66" d="100"/>
      </p:scale>
      <p:origin x="0" y="463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92F7831D-801C-46EA-86DA-844BD6A16010}" type="slidenum">
              <a:rPr lang="en-US"/>
              <a:pPr>
                <a:defRPr/>
              </a:pPr>
              <a:t>‹#›</a:t>
            </a:fld>
            <a:endParaRPr lang="en-US" dirty="0"/>
          </a:p>
        </p:txBody>
      </p:sp>
    </p:spTree>
    <p:extLst>
      <p:ext uri="{BB962C8B-B14F-4D97-AF65-F5344CB8AC3E}">
        <p14:creationId xmlns:p14="http://schemas.microsoft.com/office/powerpoint/2010/main" val="2979532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2882900" y="522288"/>
            <a:ext cx="3475038" cy="26066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3925" y="3303588"/>
            <a:ext cx="7392988" cy="3128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26A3953D-5909-4241-B856-34C355E70DD7}" type="slidenum">
              <a:rPr lang="en-US"/>
              <a:pPr>
                <a:defRPr/>
              </a:pPr>
              <a:t>‹#›</a:t>
            </a:fld>
            <a:endParaRPr lang="en-US" dirty="0"/>
          </a:p>
        </p:txBody>
      </p:sp>
    </p:spTree>
    <p:extLst>
      <p:ext uri="{BB962C8B-B14F-4D97-AF65-F5344CB8AC3E}">
        <p14:creationId xmlns:p14="http://schemas.microsoft.com/office/powerpoint/2010/main" val="977503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3/25/2020</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3/25/2020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3/25/2020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6A6B80C8-9C17-4C8D-80FA-039A6827A3A1}" type="datetimeFigureOut">
              <a:rPr lang="en-US" smtClean="0">
                <a:solidFill>
                  <a:srgbClr val="04617B">
                    <a:shade val="90000"/>
                  </a:srgbClr>
                </a:solidFill>
                <a:latin typeface="Constantia"/>
                <a:cs typeface="+mn-cs"/>
              </a:rPr>
              <a:pPr fontAlgn="auto">
                <a:spcBef>
                  <a:spcPts val="0"/>
                </a:spcBef>
                <a:spcAft>
                  <a:spcPts val="0"/>
                </a:spcAft>
              </a:pPr>
              <a:t>3/25/2020</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41426CE2-90E3-4B1E-80FF-F519754C6738}"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609600" y="0"/>
            <a:ext cx="7772400" cy="6121625"/>
          </a:xfrm>
          <a:prstGeom prst="rect">
            <a:avLst/>
          </a:prstGeom>
        </p:spPr>
      </p:pic>
      <p:sp>
        <p:nvSpPr>
          <p:cNvPr id="6" name="TextBox 5"/>
          <p:cNvSpPr txBox="1"/>
          <p:nvPr/>
        </p:nvSpPr>
        <p:spPr>
          <a:xfrm>
            <a:off x="1295400" y="5934670"/>
            <a:ext cx="6477000" cy="923330"/>
          </a:xfrm>
          <a:prstGeom prst="rect">
            <a:avLst/>
          </a:prstGeom>
          <a:noFill/>
        </p:spPr>
        <p:txBody>
          <a:bodyPr wrap="square" rtlCol="0">
            <a:spAutoFit/>
          </a:bodyPr>
          <a:lstStyle/>
          <a:p>
            <a:pPr algn="ctr"/>
            <a:r>
              <a:rPr lang="en-US" b="1" dirty="0">
                <a:solidFill>
                  <a:srgbClr val="1C9480"/>
                </a:solidFill>
              </a:rPr>
              <a:t>“For the Joy of the Lord is your Strength”</a:t>
            </a:r>
          </a:p>
          <a:p>
            <a:pPr algn="ctr"/>
            <a:r>
              <a:rPr lang="en-US" b="1" dirty="0">
                <a:solidFill>
                  <a:srgbClr val="1C9480"/>
                </a:solidFill>
              </a:rPr>
              <a:t> Nehemiah 8:10 </a:t>
            </a:r>
          </a:p>
          <a:p>
            <a:pPr algn="ctr"/>
            <a:endParaRPr lang="en-US" b="1" dirty="0">
              <a:solidFill>
                <a:srgbClr val="1C948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u="sng" dirty="0"/>
              <a:t>Isaiah 40:11</a:t>
            </a:r>
            <a:endParaRPr lang="en-US" sz="4000" u="sng" dirty="0"/>
          </a:p>
          <a:p>
            <a:pPr algn="ctr"/>
            <a:r>
              <a:rPr lang="en-US" sz="4000" dirty="0"/>
              <a:t>He will feed His flock like a shepherd; He will gather the lambs with His arm, And carry them in His bosom, And gently lead those who are with young.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3. The greatness of God’s power and knowledge are displayed in His creation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Isaiah 40:12-13</a:t>
            </a:r>
            <a:endParaRPr lang="en-US" sz="4000" u="sng" dirty="0"/>
          </a:p>
          <a:p>
            <a:pPr algn="ctr"/>
            <a:r>
              <a:rPr lang="en-US" sz="4000" dirty="0"/>
              <a:t>12 Who has measured the waters in the hollow of His hand, Measured heaven with a span And calculated the dust of the earth in a measure? Weighed the mountains in scales And the hills in a balance? 13 Who has directed the Spirit of the LORD, Or as His counselor has taught Him?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0" y="0"/>
            <a:ext cx="9067800" cy="5029200"/>
          </a:xfrm>
          <a:prstGeom prst="rect">
            <a:avLst/>
          </a:prstGeom>
        </p:spPr>
        <p:txBody>
          <a:bodyPr/>
          <a:lstStyle/>
          <a:p>
            <a:pPr algn="ctr"/>
            <a:r>
              <a:rPr lang="en-US" sz="4000" b="1" dirty="0"/>
              <a:t>4. Jesus is sovereign over all the events on earth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pPr algn="ctr"/>
            <a:r>
              <a:rPr lang="en-US" sz="4000" b="1" u="sng" dirty="0"/>
              <a:t>Isaiah 40:21-23</a:t>
            </a:r>
            <a:endParaRPr lang="en-US" sz="4000" u="sng" dirty="0"/>
          </a:p>
          <a:p>
            <a:pPr algn="ctr"/>
            <a:r>
              <a:rPr lang="en-US" sz="4000" dirty="0"/>
              <a:t>21 Have you not known? Have you not heard? Has it not been told you from the beginning? Have you not understood from the foundations of the earth?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22 It is He who sits above the circle of the earth, And its inhabitants are like grasshoppers, Who stretches out the heavens like a curtain, And spreads them out like a tent to dwell in. 23 He brings the princes to nothing; He makes the judges of the earth useless.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400" b="1" dirty="0"/>
              <a:t>5. He gives strength to those who are weary.</a:t>
            </a:r>
            <a:endParaRPr lang="en-US" sz="4400" dirty="0"/>
          </a:p>
          <a:p>
            <a:pPr algn="ctr"/>
            <a:r>
              <a:rPr lang="en-US" sz="4400" b="1" dirty="0"/>
              <a:t> </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Isaiah 40:29-31</a:t>
            </a:r>
            <a:endParaRPr lang="en-US" sz="3800" u="sng" dirty="0"/>
          </a:p>
          <a:p>
            <a:pPr algn="ctr"/>
            <a:r>
              <a:rPr lang="en-US" sz="3800" dirty="0"/>
              <a:t>29 He gives power to the weak, And to those who have no might He increases strength. 30 Even the youths shall faint and be weary, And the young men shall utterly fall, 31 But those who wait on the LORD Shall renew their strength; They shall mount up with wings like eagles, They shall run and not be weary, They shall walk and not faint.</a:t>
            </a:r>
          </a:p>
          <a:p>
            <a:pPr algn="ctr"/>
            <a:r>
              <a:rPr lang="en-US" sz="3800" dirty="0"/>
              <a:t> </a:t>
            </a:r>
          </a:p>
          <a:p>
            <a:pPr algn="ctr"/>
            <a:r>
              <a:rPr lang="en-US" sz="3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1:3-7</a:t>
            </a:r>
            <a:endParaRPr lang="en-US" sz="4000" u="sng" dirty="0"/>
          </a:p>
          <a:p>
            <a:pPr algn="ctr"/>
            <a:r>
              <a:rPr lang="en-US" sz="4000" dirty="0"/>
              <a:t>3 Blessed be the God and Father of our Lord Jesus Christ, the Father of mercies and God of all comfort, 4 who comforts us in all our tribulation, that we may be able to comfort those who are in any trouble, with the comfort with which we ourselves are comforted by God.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3" name="Rectangle 3"/>
          <p:cNvSpPr txBox="1">
            <a:spLocks noChangeArrowheads="1"/>
          </p:cNvSpPr>
          <p:nvPr/>
        </p:nvSpPr>
        <p:spPr>
          <a:xfrm>
            <a:off x="0" y="0"/>
            <a:ext cx="9144000" cy="5029200"/>
          </a:xfrm>
          <a:prstGeom prst="rect">
            <a:avLst/>
          </a:prstGeom>
        </p:spPr>
        <p:txBody>
          <a:bodyPr/>
          <a:lstStyle/>
          <a:p>
            <a:pPr algn="ctr"/>
            <a:r>
              <a:rPr lang="en-US" sz="4000" dirty="0"/>
              <a:t>5 For as the sufferings of Christ abound in us, so our consolation also abounds through Christ. </a:t>
            </a:r>
          </a:p>
          <a:p>
            <a:pPr algn="ctr"/>
            <a:r>
              <a:rPr lang="en-US" sz="4000" dirty="0"/>
              <a:t>6 Now if we are afflicted, it is for your consolation and salvation, which is effective for enduring the same sufferings which we also suffer. Or if we are comforted, it is for your consolation and salvation.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7 And our hope for you is steadfast, because we know that as you are partakers of the sufferings, so also you will partake of the consolation.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6172200"/>
          </a:xfrm>
          <a:prstGeom prst="rect">
            <a:avLst/>
          </a:prstGeom>
        </p:spPr>
        <p:txBody>
          <a:bodyPr/>
          <a:lstStyle/>
          <a:p>
            <a:pPr algn="ctr"/>
            <a:r>
              <a:rPr lang="en-US" sz="5400" b="1" dirty="0"/>
              <a:t> What is Comfort? </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mph" presetSubtype="0" grpId="0" nodeType="with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3" name="Rectangle 3"/>
          <p:cNvSpPr txBox="1">
            <a:spLocks noChangeArrowheads="1"/>
          </p:cNvSpPr>
          <p:nvPr/>
        </p:nvSpPr>
        <p:spPr>
          <a:xfrm>
            <a:off x="0" y="0"/>
            <a:ext cx="9144000" cy="5029200"/>
          </a:xfrm>
          <a:prstGeom prst="rect">
            <a:avLst/>
          </a:prstGeom>
        </p:spPr>
        <p:txBody>
          <a:bodyPr/>
          <a:lstStyle/>
          <a:p>
            <a:pPr algn="ctr"/>
            <a:r>
              <a:rPr lang="en-US" sz="4000" u="sng" dirty="0"/>
              <a:t> </a:t>
            </a:r>
            <a:r>
              <a:rPr lang="en-US" sz="4000" b="1" u="sng" dirty="0"/>
              <a:t>John 14:16</a:t>
            </a:r>
            <a:endParaRPr lang="en-US" sz="4000" u="sng" dirty="0"/>
          </a:p>
          <a:p>
            <a:pPr algn="ctr"/>
            <a:r>
              <a:rPr lang="en-US" sz="4000" dirty="0">
                <a:solidFill>
                  <a:srgbClr val="FF0000"/>
                </a:solidFill>
              </a:rPr>
              <a:t>"And I will pray the Father, and he shall give you another Comforter, that he may abide with you forever"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John 14:26</a:t>
            </a:r>
            <a:endParaRPr lang="en-US" sz="4000" u="sng" dirty="0"/>
          </a:p>
          <a:p>
            <a:pPr algn="ctr"/>
            <a:r>
              <a:rPr lang="en-US" sz="4000" dirty="0">
                <a:solidFill>
                  <a:srgbClr val="FF0000"/>
                </a:solidFill>
              </a:rPr>
              <a:t>"But the Comforter, which is the Holy Ghost, whom the Father will send in my name, he shall teach you all things, and bring all things to your remembrance, whatsoever I have said unto you."</a:t>
            </a:r>
          </a:p>
          <a:p>
            <a:pPr algn="ctr"/>
            <a:r>
              <a:rPr lang="en-US" sz="4000" dirty="0">
                <a:solidFill>
                  <a:srgbClr val="FF0000"/>
                </a:solidFill>
              </a:rPr>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The Holy Spirit Seals Believers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u="sng" dirty="0"/>
              <a:t> </a:t>
            </a:r>
            <a:r>
              <a:rPr lang="en-US" sz="4000" b="1" u="sng" dirty="0"/>
              <a:t>Ephesians 1:11-14</a:t>
            </a:r>
            <a:endParaRPr lang="en-US" sz="4000" u="sng" dirty="0"/>
          </a:p>
          <a:p>
            <a:pPr algn="ctr"/>
            <a:r>
              <a:rPr lang="en-US" sz="4000" dirty="0"/>
              <a:t>11 In Him also we have obtained an inheritance, being predestined according to the purpose of Him who works all things according to the counsel of His will, 12 that we who first trusted in Christ should be to the praise of His glory.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What is the Source of our Comfort?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u="sng" dirty="0"/>
              <a:t> </a:t>
            </a:r>
            <a:r>
              <a:rPr lang="en-US" sz="4000" b="1" u="sng" dirty="0"/>
              <a:t>1 Corinthians 10:12-13</a:t>
            </a:r>
            <a:endParaRPr lang="en-US" sz="4000" u="sng" dirty="0"/>
          </a:p>
          <a:p>
            <a:pPr algn="ctr"/>
            <a:r>
              <a:rPr lang="en-US" sz="4000" dirty="0"/>
              <a:t>12 Therefore let him who thinks he stands take heed lest he fall. 13 No temptation has overtaken you except such as is common to man; but God is faithful, who will not allow you to be tempted beyond what you are able, but with the temptation will also make the way of escape, that you may be able to bear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u="sng" dirty="0"/>
              <a:t> </a:t>
            </a:r>
            <a:r>
              <a:rPr lang="en-US" sz="4000" b="1" u="sng" dirty="0"/>
              <a:t>Romans 8:28</a:t>
            </a:r>
            <a:endParaRPr lang="en-US" sz="4000" u="sng" dirty="0"/>
          </a:p>
          <a:p>
            <a:pPr algn="ctr"/>
            <a:r>
              <a:rPr lang="en-US" sz="4000" dirty="0"/>
              <a:t>"And we know that all things work together for good to those who love God, to those who are the called according to His purpose."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381000"/>
            <a:ext cx="9144000" cy="11430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
                <a:schemeClr val="tx2"/>
              </a:buClr>
              <a:buSzTx/>
              <a:buFontTx/>
              <a:buChar char="•"/>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p:txBody>
      </p:sp>
      <p:sp>
        <p:nvSpPr>
          <p:cNvPr id="3" name="Rectangle 3"/>
          <p:cNvSpPr txBox="1">
            <a:spLocks noChangeArrowheads="1"/>
          </p:cNvSpPr>
          <p:nvPr/>
        </p:nvSpPr>
        <p:spPr>
          <a:xfrm>
            <a:off x="-76200" y="0"/>
            <a:ext cx="9220200" cy="1905000"/>
          </a:xfrm>
          <a:prstGeom prst="rect">
            <a:avLst/>
          </a:prstGeom>
        </p:spPr>
        <p:txBody>
          <a:bodyPr/>
          <a:lstStyle/>
          <a:p>
            <a:pPr algn="ctr"/>
            <a:r>
              <a:rPr lang="en-US" sz="3200" b="1" dirty="0"/>
              <a:t>Jesus Comfort Us During This Affliction</a:t>
            </a:r>
            <a:endParaRPr lang="en-US" sz="3200" dirty="0"/>
          </a:p>
          <a:p>
            <a:pPr algn="ctr"/>
            <a:r>
              <a:rPr lang="en-US" sz="2800" b="1" dirty="0"/>
              <a:t>by Pastor Fee Soliven</a:t>
            </a:r>
            <a:endParaRPr lang="en-US" sz="2800" dirty="0"/>
          </a:p>
          <a:p>
            <a:pPr algn="ctr"/>
            <a:r>
              <a:rPr lang="en-US" sz="3200" b="1" dirty="0"/>
              <a:t>Isaiah 40:1-2  </a:t>
            </a:r>
            <a:endParaRPr lang="en-US" sz="3200" dirty="0"/>
          </a:p>
          <a:p>
            <a:pPr algn="ctr"/>
            <a:r>
              <a:rPr lang="en-US" sz="3200" b="1"/>
              <a:t>Wednesday Evening</a:t>
            </a:r>
            <a:endParaRPr lang="en-US" sz="3200" dirty="0"/>
          </a:p>
          <a:p>
            <a:pPr algn="ctr"/>
            <a:r>
              <a:rPr lang="en-US" sz="3200" b="1" dirty="0"/>
              <a:t>March 25, 2020</a:t>
            </a:r>
            <a:endParaRPr lang="en-US" sz="3200" dirty="0"/>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3200" b="0" i="0" u="none" strike="noStrike" kern="0" cap="none" spc="0" normalizeH="0" baseline="0" noProof="0" dirty="0">
              <a:ln>
                <a:noFill/>
              </a:ln>
              <a:solidFill>
                <a:schemeClr val="tx1"/>
              </a:solidFill>
              <a:effectLst/>
              <a:uLnTx/>
              <a:uFillTx/>
              <a:latin typeface="Verdana" pitchFamily="34" charset="0"/>
              <a:ea typeface="+mn-ea"/>
              <a:cs typeface="+mn-cs"/>
            </a:endParaRPr>
          </a:p>
        </p:txBody>
      </p:sp>
      <p:pic>
        <p:nvPicPr>
          <p:cNvPr id="1026" name="Picture 2" descr="C:\Users\Placido Soliven\Desktop\jesus-heal-boy-1.jpg"/>
          <p:cNvPicPr>
            <a:picLocks noChangeAspect="1" noChangeArrowheads="1"/>
          </p:cNvPicPr>
          <p:nvPr/>
        </p:nvPicPr>
        <p:blipFill>
          <a:blip r:embed="rId2" cstate="print"/>
          <a:srcRect/>
          <a:stretch>
            <a:fillRect/>
          </a:stretch>
        </p:blipFill>
        <p:spPr bwMode="auto">
          <a:xfrm>
            <a:off x="0" y="2438400"/>
            <a:ext cx="9144000" cy="4572000"/>
          </a:xfrm>
          <a:prstGeom prst="rect">
            <a:avLst/>
          </a:prstGeom>
          <a:noFill/>
        </p:spPr>
      </p:pic>
      <p:pic>
        <p:nvPicPr>
          <p:cNvPr id="6" name="Picture 5" descr="AGCF highest resolution.jpg"/>
          <p:cNvPicPr>
            <a:picLocks noChangeAspect="1"/>
          </p:cNvPicPr>
          <p:nvPr/>
        </p:nvPicPr>
        <p:blipFill>
          <a:blip r:embed="rId3" cstate="print"/>
          <a:stretch>
            <a:fillRect/>
          </a:stretch>
        </p:blipFill>
        <p:spPr>
          <a:xfrm>
            <a:off x="0" y="6019800"/>
            <a:ext cx="1320800" cy="9906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How Does God Comfort Us?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342900" lvl="0" indent="-342900" algn="ctr">
              <a:lnSpc>
                <a:spcPct val="80000"/>
              </a:lnSpc>
              <a:spcBef>
                <a:spcPct val="20000"/>
              </a:spcBef>
              <a:buClr>
                <a:schemeClr val="tx2"/>
              </a:buClr>
              <a:buFontTx/>
              <a:buChar char="•"/>
              <a:defRPr/>
            </a:pPr>
            <a:endParaRPr lang="en-US" sz="4000" b="1" kern="0" dirty="0">
              <a:latin typeface="Calibri" pitchFamily="34" charset="0"/>
            </a:endParaRPr>
          </a:p>
        </p:txBody>
      </p:sp>
      <p:sp>
        <p:nvSpPr>
          <p:cNvPr id="3" name="Rectangle 3"/>
          <p:cNvSpPr txBox="1">
            <a:spLocks noChangeArrowheads="1"/>
          </p:cNvSpPr>
          <p:nvPr/>
        </p:nvSpPr>
        <p:spPr>
          <a:xfrm>
            <a:off x="0" y="0"/>
            <a:ext cx="9144000" cy="5029200"/>
          </a:xfrm>
          <a:prstGeom prst="rect">
            <a:avLst/>
          </a:prstGeom>
        </p:spPr>
        <p:txBody>
          <a:bodyPr/>
          <a:lstStyle/>
          <a:p>
            <a:pPr algn="ctr"/>
            <a:r>
              <a:rPr lang="en-US" sz="4000" b="1" u="sng" dirty="0"/>
              <a:t>Psalm 119:49-50</a:t>
            </a:r>
            <a:endParaRPr lang="en-US" sz="4000" u="sng" dirty="0"/>
          </a:p>
          <a:p>
            <a:pPr algn="ctr"/>
            <a:r>
              <a:rPr lang="en-US" sz="4000" dirty="0"/>
              <a:t>49 Remember the word to Your servant, Upon which You have caused me to hope. 50 This is my comfort in my affliction, For Your word has given me life.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How can we find comforting Scripture verses? </a:t>
            </a:r>
            <a:endParaRPr lang="en-US" sz="4000" dirty="0"/>
          </a:p>
          <a:p>
            <a:pPr algn="ctr"/>
            <a:endParaRPr lang="en-US" sz="4000" dirty="0"/>
          </a:p>
          <a:p>
            <a:pPr marL="342900" lvl="0" indent="-342900" algn="ctr">
              <a:lnSpc>
                <a:spcPct val="80000"/>
              </a:lnSpc>
              <a:spcBef>
                <a:spcPct val="20000"/>
              </a:spcBef>
              <a:buClr>
                <a:schemeClr val="tx2"/>
              </a:buClr>
              <a:buFontTx/>
              <a:buChar char="•"/>
              <a:defRPr/>
            </a:pPr>
            <a:endParaRPr lang="en-US" sz="4000" kern="0" dirty="0">
              <a:latin typeface="Calibri" pitchFamily="34" charset="0"/>
            </a:endParaRPr>
          </a:p>
          <a:p>
            <a:pPr algn="ctr"/>
            <a:endParaRPr lang="en-US" sz="4000"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Read the Bible Daily</a:t>
            </a: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119:105</a:t>
            </a:r>
            <a:endParaRPr lang="en-US" sz="4000" u="sng" dirty="0"/>
          </a:p>
          <a:p>
            <a:pPr algn="ctr"/>
            <a:r>
              <a:rPr lang="en-US" sz="4000" dirty="0"/>
              <a:t>"Thy word is a lamp unto my feet, and a light unto my path."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Isaiah 41:9-10</a:t>
            </a:r>
            <a:endParaRPr lang="en-US" sz="4000" u="sng" dirty="0"/>
          </a:p>
          <a:p>
            <a:pPr algn="ctr"/>
            <a:r>
              <a:rPr lang="en-US" sz="4000" dirty="0"/>
              <a:t>9 You whom I have taken from the ends of the earth, And called from its farthest regions, And said to you, 'You are My servant, I have chosen you and have not cast you away: 10 Fear not, for I am with you; Be not dismayed, for I am your God. I will strengthen you, Yes, I will help you, I will uphold you with My righteous right hand.'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867400"/>
          </a:xfrm>
          <a:prstGeom prst="rect">
            <a:avLst/>
          </a:prstGeom>
        </p:spPr>
        <p:txBody>
          <a:bodyPr/>
          <a:lstStyle/>
          <a:p>
            <a:pPr algn="ctr"/>
            <a:r>
              <a:rPr lang="en-US" sz="4000" b="1" dirty="0"/>
              <a:t>2. Ask God for Help!</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b="1" u="sng" dirty="0"/>
              <a:t>Psalm 46:1-4</a:t>
            </a:r>
            <a:endParaRPr lang="en-US" sz="4000" u="sng" dirty="0"/>
          </a:p>
          <a:p>
            <a:pPr algn="ctr"/>
            <a:r>
              <a:rPr lang="en-US" sz="4000" dirty="0"/>
              <a:t>1 God is our refuge and strength, A very present help in trouble. 2 Therefore we will not fear, Even though the earth be removed, And though the mountains be carried into the midst of the sea; 3 Though its waters roar and be troubled, Though the mountains shake with its swelling.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dirty="0"/>
              <a:t>4 There is a river whose streams shall make glad the city of God, The holy place of the tabernacle of the Most High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3. Choose to memorize God's Word and Hide it in your Heart!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b="1" u="sng" dirty="0"/>
              <a:t>Isaiah 40:1-2</a:t>
            </a:r>
            <a:endParaRPr lang="en-US" sz="4000" u="sng" dirty="0"/>
          </a:p>
          <a:p>
            <a:pPr algn="ctr"/>
            <a:r>
              <a:rPr lang="en-US" sz="4000" dirty="0"/>
              <a:t>1 "Comfort, yes, comfort My people!" Says your God. 2 "Speak comfort to Jerusalem, and cry out to her, That her warfare is ended, That her iniquity is pardoned; For she has received from the LORD's hand Double for all her sins."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119:9-16</a:t>
            </a:r>
            <a:endParaRPr lang="en-US" sz="4000" u="sng" dirty="0"/>
          </a:p>
          <a:p>
            <a:pPr algn="ctr"/>
            <a:r>
              <a:rPr lang="en-US" sz="4000" dirty="0"/>
              <a:t>9 How can a young man cleanse his way? By taking heed according to Your word. 10 With my whole heart I have sought You; Oh, let me not wander from Your commandments! 11 Your word I have hidden in my heart, That I might not sin against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12 Blessed are You, O LORD! Teach me Your statutes! 13 With my lips I have declared All the judgments of Your mouth. 14 I have rejoiced in the way of Your testimonies, As much as in all riches. 15 I will meditate on Your precepts, And contemplate Your ways. 16 I will delight myself in Your statutes; I will not forget Your word.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You have to Believe God Does Care For Us!</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74281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55:22</a:t>
            </a:r>
            <a:endParaRPr lang="en-US" sz="4000" u="sng" dirty="0"/>
          </a:p>
          <a:p>
            <a:pPr algn="ctr"/>
            <a:r>
              <a:rPr lang="en-US" sz="4000" dirty="0"/>
              <a:t>“Cast your burden on the LORD, And He shall sustain you; He shall never permit the righteous to be moved” </a:t>
            </a:r>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286586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Peter 5:6-11</a:t>
            </a:r>
            <a:endParaRPr lang="en-US" sz="4000" u="sng" dirty="0"/>
          </a:p>
          <a:p>
            <a:pPr algn="ctr"/>
            <a:r>
              <a:rPr lang="en-US" sz="4000" dirty="0"/>
              <a:t>6 Therefore humble yourselves under the mighty hand of God, that He may exalt you in due time, 7 casting all your care upon Him, for He cares for you. 8 Be sober, be vigilant; because your adversary the devil walks about like a roaring lion, seeking whom he may devour. </a:t>
            </a:r>
          </a:p>
          <a:p>
            <a:pPr algn="ctr"/>
            <a:r>
              <a:rPr lang="en-US" sz="4000" dirty="0"/>
              <a:t> </a:t>
            </a:r>
          </a:p>
        </p:txBody>
      </p:sp>
    </p:spTree>
    <p:extLst>
      <p:ext uri="{BB962C8B-B14F-4D97-AF65-F5344CB8AC3E}">
        <p14:creationId xmlns:p14="http://schemas.microsoft.com/office/powerpoint/2010/main" val="28145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900" dirty="0"/>
              <a:t>9 Resist him, steadfast in the faith, knowing that the same sufferings are experienced by your brotherhood in the world. 10 But may the God of all grace, who called us to His eternal glory by Christ Jesus, after you have suffered a while, perfect, establish, strengthen, and settle you. 11 To Him be the glory and the dominion forever and ever. Amen</a:t>
            </a:r>
          </a:p>
          <a:p>
            <a:pPr algn="ctr"/>
            <a:r>
              <a:rPr lang="en-US" sz="3900" dirty="0"/>
              <a:t> </a:t>
            </a:r>
          </a:p>
        </p:txBody>
      </p:sp>
    </p:spTree>
    <p:extLst>
      <p:ext uri="{BB962C8B-B14F-4D97-AF65-F5344CB8AC3E}">
        <p14:creationId xmlns:p14="http://schemas.microsoft.com/office/powerpoint/2010/main" val="284893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God Will Stick Closer Than A Brother!</a:t>
            </a:r>
            <a:endParaRPr lang="en-US" sz="4000" dirty="0"/>
          </a:p>
          <a:p>
            <a:pPr algn="ctr"/>
            <a:r>
              <a:rPr lang="en-US" sz="4000" dirty="0"/>
              <a:t> </a:t>
            </a:r>
          </a:p>
        </p:txBody>
      </p:sp>
    </p:spTree>
    <p:extLst>
      <p:ext uri="{BB962C8B-B14F-4D97-AF65-F5344CB8AC3E}">
        <p14:creationId xmlns:p14="http://schemas.microsoft.com/office/powerpoint/2010/main" val="104248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Proverbs 18:24</a:t>
            </a:r>
            <a:endParaRPr lang="en-US" sz="4000" u="sng" dirty="0"/>
          </a:p>
          <a:p>
            <a:pPr algn="ctr"/>
            <a:r>
              <a:rPr lang="en-US" sz="4000" dirty="0"/>
              <a:t>“A man who has friends must himself be friendly, But there is a friend who sticks closer than a brother” </a:t>
            </a:r>
          </a:p>
          <a:p>
            <a:pPr algn="ctr"/>
            <a:r>
              <a:rPr lang="en-US" sz="4000" dirty="0"/>
              <a:t> </a:t>
            </a:r>
          </a:p>
        </p:txBody>
      </p:sp>
    </p:spTree>
    <p:extLst>
      <p:ext uri="{BB962C8B-B14F-4D97-AF65-F5344CB8AC3E}">
        <p14:creationId xmlns:p14="http://schemas.microsoft.com/office/powerpoint/2010/main" val="400443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Hebrews 13:5-6</a:t>
            </a:r>
            <a:endParaRPr lang="en-US" sz="4000" u="sng" dirty="0"/>
          </a:p>
          <a:p>
            <a:pPr algn="ctr"/>
            <a:r>
              <a:rPr lang="en-US" sz="4000" dirty="0"/>
              <a:t>5 Let your conduct be without covetousness; be content with such things as you have. For He Himself has said, "I will never leave you nor forsake you."  6 So we may boldly say: "The LORD is my helper; I will not fear. What can man do to me?"  </a:t>
            </a:r>
          </a:p>
        </p:txBody>
      </p:sp>
    </p:spTree>
    <p:extLst>
      <p:ext uri="{BB962C8B-B14F-4D97-AF65-F5344CB8AC3E}">
        <p14:creationId xmlns:p14="http://schemas.microsoft.com/office/powerpoint/2010/main" val="160378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6. Jesus Will Comfort Us!</a:t>
            </a:r>
            <a:endParaRPr lang="en-US" sz="4000" dirty="0"/>
          </a:p>
          <a:p>
            <a:pPr algn="ctr"/>
            <a:endParaRPr lang="en-US" sz="4000" b="1" dirty="0"/>
          </a:p>
        </p:txBody>
      </p:sp>
    </p:spTree>
    <p:extLst>
      <p:ext uri="{BB962C8B-B14F-4D97-AF65-F5344CB8AC3E}">
        <p14:creationId xmlns:p14="http://schemas.microsoft.com/office/powerpoint/2010/main" val="87192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b="1" dirty="0"/>
              <a:t>Many people today are crying out for comfort but don’t know where to find it or how to receive it.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Thessalonians 3:7-13</a:t>
            </a:r>
            <a:endParaRPr lang="en-US" sz="4000" u="sng" dirty="0"/>
          </a:p>
          <a:p>
            <a:pPr algn="ctr"/>
            <a:r>
              <a:rPr lang="en-US" sz="4000" dirty="0"/>
              <a:t>7 therefore, brethren, in all our affliction and distress we were comforted concerning you by your faith. 8 For now we live, if you stand fast in the Lord. 9 For what thanks can we render to God for you, for all the joy with which we rejoice for your sake before our God, </a:t>
            </a:r>
          </a:p>
        </p:txBody>
      </p:sp>
    </p:spTree>
    <p:extLst>
      <p:ext uri="{BB962C8B-B14F-4D97-AF65-F5344CB8AC3E}">
        <p14:creationId xmlns:p14="http://schemas.microsoft.com/office/powerpoint/2010/main" val="6686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10 night and day praying exceedingly that we may see your face and perfect what is lacking in your faith? 11 Now may our God and Father Himself, and our Lord Jesus Christ, direct our way to you. 12 And may the Lord make you increase and abound in love to one another and to all, just as we do to you, </a:t>
            </a:r>
          </a:p>
          <a:p>
            <a:pPr algn="ctr"/>
            <a:r>
              <a:rPr lang="en-US" sz="4000" dirty="0"/>
              <a:t> </a:t>
            </a:r>
          </a:p>
        </p:txBody>
      </p:sp>
    </p:spTree>
    <p:extLst>
      <p:ext uri="{BB962C8B-B14F-4D97-AF65-F5344CB8AC3E}">
        <p14:creationId xmlns:p14="http://schemas.microsoft.com/office/powerpoint/2010/main" val="22591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13 so that He may establish your hearts blameless in holiness before our God and Father at the coming of our Lord Jesus Christ with all His saints. </a:t>
            </a:r>
          </a:p>
        </p:txBody>
      </p:sp>
    </p:spTree>
    <p:extLst>
      <p:ext uri="{BB962C8B-B14F-4D97-AF65-F5344CB8AC3E}">
        <p14:creationId xmlns:p14="http://schemas.microsoft.com/office/powerpoint/2010/main" val="206025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1295400" y="6347936"/>
            <a:ext cx="6477000" cy="738664"/>
          </a:xfrm>
          <a:prstGeom prst="rect">
            <a:avLst/>
          </a:prstGeom>
          <a:noFill/>
        </p:spPr>
        <p:txBody>
          <a:bodyPr wrap="square" rtlCol="0">
            <a:spAutoFit/>
          </a:bodyPr>
          <a:lstStyle/>
          <a:p>
            <a:pPr algn="ctr"/>
            <a:r>
              <a:rPr lang="en-US" sz="1400" b="1" dirty="0">
                <a:solidFill>
                  <a:srgbClr val="1C9480"/>
                </a:solidFill>
              </a:rPr>
              <a:t>“For the Joy of the Lord is your Strength”</a:t>
            </a:r>
          </a:p>
          <a:p>
            <a:pPr algn="ctr"/>
            <a:r>
              <a:rPr lang="en-US" sz="1400" b="1" dirty="0">
                <a:solidFill>
                  <a:srgbClr val="1C9480"/>
                </a:solidFill>
              </a:rPr>
              <a:t> Nehemiah 8:10 </a:t>
            </a:r>
          </a:p>
          <a:p>
            <a:pPr algn="ctr"/>
            <a:endParaRPr lang="en-US" sz="1400" b="1" dirty="0">
              <a:solidFill>
                <a:srgbClr val="1C948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The Lord comforts His people by reminding them of His promises, attributes, and love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Although situations constantly change, the Word of God stands forever</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Isaiah 40:8</a:t>
            </a:r>
            <a:endParaRPr lang="en-US" sz="4000" u="sng" dirty="0"/>
          </a:p>
          <a:p>
            <a:pPr algn="ctr"/>
            <a:r>
              <a:rPr lang="en-US" sz="4000" dirty="0"/>
              <a:t>"The grass withers, the flower fades, But the word of our God stands forever."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2. Like a shepherd, the Lord tends, gathers, carries, and gently leads His people</a:t>
            </a:r>
            <a:endParaRPr lang="en-US" sz="4000" dirty="0"/>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7314</TotalTime>
  <Words>1806</Words>
  <Application>Microsoft Office PowerPoint</Application>
  <PresentationFormat>On-screen Show (4:3)</PresentationFormat>
  <Paragraphs>105</Paragraphs>
  <Slides>53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53</vt:i4>
      </vt:variant>
    </vt:vector>
  </HeadingPairs>
  <TitlesOfParts>
    <vt:vector size="60" baseType="lpstr">
      <vt:lpstr>Arial</vt:lpstr>
      <vt:lpstr>Calibri</vt:lpstr>
      <vt:lpstr>Constantia</vt:lpstr>
      <vt:lpstr>Verdana</vt:lpstr>
      <vt:lpstr>Wingdings 2</vt:lpstr>
      <vt:lpstr>1_Mountain Top</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Amazing Grace Christian Fellowship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Feasts of The Lord</dc:title>
  <dc:creator>Placido F Soliven</dc:creator>
  <cp:lastModifiedBy>Placido soliven</cp:lastModifiedBy>
  <cp:revision>535</cp:revision>
  <dcterms:created xsi:type="dcterms:W3CDTF">2009-08-18T08:19:59Z</dcterms:created>
  <dcterms:modified xsi:type="dcterms:W3CDTF">2020-03-25T19:59:44Z</dcterms:modified>
</cp:coreProperties>
</file>