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7"/>
  </p:notesMasterIdLst>
  <p:sldIdLst>
    <p:sldId id="1486" r:id="rId4"/>
    <p:sldId id="698" r:id="rId5"/>
    <p:sldId id="258" r:id="rId6"/>
    <p:sldId id="894" r:id="rId7"/>
    <p:sldId id="1483" r:id="rId8"/>
    <p:sldId id="617" r:id="rId9"/>
    <p:sldId id="974" r:id="rId10"/>
    <p:sldId id="1340" r:id="rId11"/>
    <p:sldId id="843" r:id="rId12"/>
    <p:sldId id="848" r:id="rId13"/>
    <p:sldId id="844" r:id="rId14"/>
    <p:sldId id="846" r:id="rId15"/>
    <p:sldId id="615" r:id="rId16"/>
    <p:sldId id="882" r:id="rId17"/>
    <p:sldId id="883" r:id="rId18"/>
    <p:sldId id="259" r:id="rId19"/>
    <p:sldId id="1021" r:id="rId20"/>
    <p:sldId id="884" r:id="rId21"/>
    <p:sldId id="838" r:id="rId22"/>
    <p:sldId id="1408" r:id="rId23"/>
    <p:sldId id="1409" r:id="rId24"/>
    <p:sldId id="839" r:id="rId25"/>
    <p:sldId id="616" r:id="rId26"/>
    <p:sldId id="260" r:id="rId27"/>
    <p:sldId id="704" r:id="rId28"/>
    <p:sldId id="706" r:id="rId29"/>
    <p:sldId id="991" r:id="rId30"/>
    <p:sldId id="1046" r:id="rId31"/>
    <p:sldId id="1047" r:id="rId32"/>
    <p:sldId id="992" r:id="rId33"/>
    <p:sldId id="1405" r:id="rId34"/>
    <p:sldId id="1406" r:id="rId35"/>
    <p:sldId id="1407" r:id="rId36"/>
    <p:sldId id="1412" r:id="rId37"/>
    <p:sldId id="1413" r:id="rId38"/>
    <p:sldId id="1414" r:id="rId39"/>
    <p:sldId id="1500" r:id="rId40"/>
    <p:sldId id="1501" r:id="rId41"/>
    <p:sldId id="1502" r:id="rId42"/>
    <p:sldId id="1503" r:id="rId43"/>
    <p:sldId id="1504" r:id="rId44"/>
    <p:sldId id="1505" r:id="rId45"/>
    <p:sldId id="29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p:cViewPr varScale="1">
        <p:scale>
          <a:sx n="108" d="100"/>
          <a:sy n="108" d="100"/>
        </p:scale>
        <p:origin x="16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3/11/2020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62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78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189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3/11/2020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3/11/2020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3/11/2020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3/11/2020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3/11/2020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3/11/2020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3/11/2020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3/11/2020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3/11/2020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3/11/2020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3/11/2020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3/11/2020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630820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u="sng" dirty="0"/>
              <a:t>Matthew 15:10-11</a:t>
            </a:r>
            <a:endParaRPr lang="en-US" sz="4000" dirty="0"/>
          </a:p>
          <a:p>
            <a:pPr algn="ctr"/>
            <a:r>
              <a:rPr lang="en-US" sz="4000" dirty="0"/>
              <a:t>10 When He had called the multitude to Himself, He said to them, </a:t>
            </a:r>
            <a:r>
              <a:rPr lang="en-US" sz="4000" dirty="0">
                <a:solidFill>
                  <a:srgbClr val="FF0000"/>
                </a:solidFill>
              </a:rPr>
              <a:t>"Hear and understand: </a:t>
            </a:r>
            <a:r>
              <a:rPr lang="en-US" sz="4000" dirty="0"/>
              <a:t>11 </a:t>
            </a:r>
            <a:r>
              <a:rPr lang="en-US" sz="4000" dirty="0">
                <a:solidFill>
                  <a:srgbClr val="FF0000"/>
                </a:solidFill>
              </a:rPr>
              <a:t>Not what goes into the mouth defiles a man; but what comes out of the mouth, this defiles a man."  </a:t>
            </a:r>
          </a:p>
          <a:p>
            <a:pPr algn="ctr"/>
            <a:r>
              <a:rPr lang="en-US" sz="4000" dirty="0">
                <a:solidFill>
                  <a:srgbClr val="FF0000"/>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703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u="sng" dirty="0"/>
              <a:t>Jeremiah 17:9-10</a:t>
            </a:r>
            <a:endParaRPr lang="en-US" sz="4000" dirty="0"/>
          </a:p>
          <a:p>
            <a:pPr algn="ctr"/>
            <a:r>
              <a:rPr lang="en-US" sz="4000" dirty="0"/>
              <a:t>9 "The heart is deceitful above all things, And desperately wicked; Who can know it? 10 I, the LORD, search the heart, I test the mind, Even to give every man according to his ways, According to the fruit of his doings. </a:t>
            </a:r>
          </a:p>
          <a:p>
            <a:pPr algn="ctr"/>
            <a:r>
              <a:rPr lang="en-US" sz="4000" dirty="0"/>
              <a:t> </a:t>
            </a:r>
          </a:p>
          <a:p>
            <a:pPr algn="ct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701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93702"/>
          </a:xfrm>
          <a:prstGeom prst="rect">
            <a:avLst/>
          </a:prstGeom>
        </p:spPr>
        <p:txBody>
          <a:bodyPr wrap="square">
            <a:spAutoFit/>
          </a:bodyPr>
          <a:lstStyle/>
          <a:p>
            <a:pPr algn="ctr"/>
            <a:r>
              <a:rPr lang="en-US" sz="3600" b="1" u="sng" dirty="0"/>
              <a:t>Matthew 24:12-14</a:t>
            </a:r>
            <a:endParaRPr lang="en-US" sz="3600" dirty="0"/>
          </a:p>
          <a:p>
            <a:pPr algn="ctr"/>
            <a:r>
              <a:rPr lang="en-US" sz="3600" dirty="0"/>
              <a:t>12 </a:t>
            </a:r>
            <a:r>
              <a:rPr lang="en-US" sz="3600" dirty="0">
                <a:solidFill>
                  <a:srgbClr val="FF0000"/>
                </a:solidFill>
              </a:rPr>
              <a:t>And because lawlessness will abound, the love of many will grow cold. </a:t>
            </a:r>
            <a:r>
              <a:rPr lang="en-US" sz="3600" dirty="0"/>
              <a:t>13 </a:t>
            </a:r>
            <a:r>
              <a:rPr lang="en-US" sz="3600" dirty="0">
                <a:solidFill>
                  <a:srgbClr val="FF0000"/>
                </a:solidFill>
              </a:rPr>
              <a:t>But he who endures to the end shall be saved. </a:t>
            </a:r>
            <a:r>
              <a:rPr lang="en-US" sz="3600" dirty="0"/>
              <a:t>14 </a:t>
            </a:r>
            <a:r>
              <a:rPr lang="en-US" sz="3600" dirty="0">
                <a:solidFill>
                  <a:srgbClr val="FF0000"/>
                </a:solidFill>
              </a:rPr>
              <a:t>And this gospel of the kingdom will be preached in all the world as a witness to all the nations, and then the end will come.</a:t>
            </a:r>
            <a:r>
              <a:rPr lang="en-US" sz="3600" dirty="0"/>
              <a:t> </a:t>
            </a:r>
          </a:p>
          <a:p>
            <a:pPr algn="ctr"/>
            <a:r>
              <a:rPr lang="en-US" sz="3600" dirty="0"/>
              <a:t> </a:t>
            </a:r>
          </a:p>
          <a:p>
            <a:pPr algn="ctr"/>
            <a:endParaRPr lang="en-US" sz="3700" dirty="0"/>
          </a:p>
        </p:txBody>
      </p:sp>
    </p:spTree>
    <p:extLst>
      <p:ext uri="{BB962C8B-B14F-4D97-AF65-F5344CB8AC3E}">
        <p14:creationId xmlns:p14="http://schemas.microsoft.com/office/powerpoint/2010/main" val="11692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dirty="0"/>
              <a:t> </a:t>
            </a:r>
            <a:r>
              <a:rPr lang="en-US" sz="4000" b="1" dirty="0"/>
              <a:t>1. Government and Law, which help to Curb Evil </a:t>
            </a:r>
            <a:endParaRPr lang="en-US" sz="4000" dirty="0"/>
          </a:p>
          <a:p>
            <a:pPr algn="ctr"/>
            <a:r>
              <a:rPr lang="en-US" sz="4000" b="1" dirty="0"/>
              <a:t> </a:t>
            </a:r>
            <a:endParaRPr lang="en-US" sz="4000" dirty="0"/>
          </a:p>
          <a:p>
            <a:pPr algn="ctr"/>
            <a:r>
              <a:rPr lang="en-US" sz="4000" b="1" dirty="0"/>
              <a:t>2.  The Ministry and Activity of the Church and the effects of the Good News</a:t>
            </a:r>
            <a:endParaRPr lang="en-US" sz="4000" dirty="0"/>
          </a:p>
          <a:p>
            <a:pPr algn="ctr"/>
            <a:r>
              <a:rPr lang="en-US" sz="4000" b="1" dirty="0"/>
              <a:t> </a:t>
            </a:r>
            <a:endParaRPr lang="en-US" sz="4000" dirty="0"/>
          </a:p>
          <a:p>
            <a:pPr algn="ctr"/>
            <a:r>
              <a:rPr lang="en-US" sz="4000" b="1" dirty="0"/>
              <a:t>3.  The Holy Spirit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Why will God allow this evil man to act with unrestrained wickedness? </a:t>
            </a:r>
            <a:endParaRPr lang="en-US" sz="4000" dirty="0"/>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3681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dirty="0"/>
              <a:t> </a:t>
            </a:r>
            <a:r>
              <a:rPr lang="en-US" sz="4000" b="1" dirty="0"/>
              <a:t>8 And then the lawless one will be revealed, whom the Lord will consume with the breath of His mouth and destroy with the brightness of His coming.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278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Isaiah 11:4</a:t>
            </a:r>
            <a:endParaRPr lang="en-US" sz="4000" dirty="0"/>
          </a:p>
          <a:p>
            <a:pPr algn="ctr"/>
            <a:r>
              <a:rPr lang="en-US" sz="4000" dirty="0"/>
              <a:t>“He will rule against the wicked and destroy them with the breath of his mouth.”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7109639"/>
          </a:xfrm>
          <a:prstGeom prst="rect">
            <a:avLst/>
          </a:prstGeom>
        </p:spPr>
        <p:txBody>
          <a:bodyPr wrap="square">
            <a:spAutoFit/>
          </a:bodyPr>
          <a:lstStyle/>
          <a:p>
            <a:pPr algn="ctr"/>
            <a:r>
              <a:rPr lang="en-US" sz="3800" b="1" u="sng" dirty="0"/>
              <a:t>Revelation 19:20-21</a:t>
            </a:r>
            <a:endParaRPr lang="en-US" sz="3800" u="sng" dirty="0"/>
          </a:p>
          <a:p>
            <a:pPr algn="ctr"/>
            <a:r>
              <a:rPr lang="en-US" sz="3800" dirty="0"/>
              <a:t>20 Then the beast was captured, and with him the false prophet who worked signs in his presence, by which he deceived those who received the mark of the beast and those who worshiped his image. These two were cast alive into the lake of fire burning with brimstone. 21 And the rest were killed with the sword which proceeded from the mouth of Him who sat on the horse. And all the birds were filled with their flesh.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6045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539704"/>
          </a:xfrm>
          <a:prstGeom prst="rect">
            <a:avLst/>
          </a:prstGeom>
        </p:spPr>
        <p:txBody>
          <a:bodyPr wrap="square">
            <a:spAutoFit/>
          </a:bodyPr>
          <a:lstStyle/>
          <a:p>
            <a:pPr algn="ctr"/>
            <a:r>
              <a:rPr lang="en-US" sz="3600" b="1" dirty="0"/>
              <a:t> 9 The coming of the lawless one is according to the working of Satan, with all power, signs, and lying wonders, 10 and with all unrighteous deception among those who perish, because they did not receive the love of the truth, that they might be saved. </a:t>
            </a:r>
            <a:endParaRPr lang="en-US" sz="3600" dirty="0"/>
          </a:p>
          <a:p>
            <a:pPr algn="ctr"/>
            <a:r>
              <a:rPr lang="en-US" sz="36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9986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How will this one man become so powerful?</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403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How will he attain such notoriety and loyalty from the masses? </a:t>
            </a:r>
            <a:endParaRPr lang="en-US" sz="4000" dirty="0"/>
          </a:p>
          <a:p>
            <a:pPr algn="ctr"/>
            <a:r>
              <a:rPr lang="en-US" sz="4000" dirty="0"/>
              <a:t> </a:t>
            </a:r>
          </a:p>
          <a:p>
            <a:pPr algn="ctr"/>
            <a:r>
              <a:rPr lang="en-US" sz="4000" dirty="0"/>
              <a:t> </a:t>
            </a:r>
          </a:p>
          <a:p>
            <a:pPr algn="ct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2476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dirty="0"/>
              <a:t> </a:t>
            </a:r>
            <a:r>
              <a:rPr lang="en-US" sz="4000" b="1" dirty="0"/>
              <a:t> </a:t>
            </a:r>
            <a:r>
              <a:rPr lang="en-US" sz="4000" b="1" u="sng" dirty="0"/>
              <a:t>Matthew 24:24-25</a:t>
            </a:r>
            <a:endParaRPr lang="en-US" sz="4000" dirty="0"/>
          </a:p>
          <a:p>
            <a:pPr algn="ctr"/>
            <a:r>
              <a:rPr lang="en-US" sz="4000" dirty="0"/>
              <a:t>24 </a:t>
            </a:r>
            <a:r>
              <a:rPr lang="en-US" sz="4000" dirty="0">
                <a:solidFill>
                  <a:srgbClr val="FF0000"/>
                </a:solidFill>
              </a:rPr>
              <a:t>For false </a:t>
            </a:r>
            <a:r>
              <a:rPr lang="en-US" sz="4000" dirty="0" err="1">
                <a:solidFill>
                  <a:srgbClr val="FF0000"/>
                </a:solidFill>
              </a:rPr>
              <a:t>christs</a:t>
            </a:r>
            <a:r>
              <a:rPr lang="en-US" sz="4000" dirty="0">
                <a:solidFill>
                  <a:srgbClr val="FF0000"/>
                </a:solidFill>
              </a:rPr>
              <a:t> and false prophets will rise and show great signs and wonders to deceive, if possible, even the elect. </a:t>
            </a:r>
            <a:r>
              <a:rPr lang="en-US" sz="4000" dirty="0"/>
              <a:t>25 </a:t>
            </a:r>
            <a:r>
              <a:rPr lang="en-US" sz="4000" dirty="0">
                <a:solidFill>
                  <a:srgbClr val="FF0000"/>
                </a:solidFill>
              </a:rPr>
              <a:t>See, I have told you beforehand.</a:t>
            </a:r>
          </a:p>
          <a:p>
            <a:pPr algn="ctr"/>
            <a:r>
              <a:rPr lang="en-US" sz="4000" b="1" dirty="0"/>
              <a:t> </a:t>
            </a:r>
            <a:endParaRPr lang="en-US" sz="4000" dirty="0"/>
          </a:p>
          <a:p>
            <a:pPr algn="ctr"/>
            <a:r>
              <a:rPr lang="en-US" sz="4000" b="1" dirty="0"/>
              <a:t> </a:t>
            </a:r>
            <a:endParaRPr lang="en-US" sz="4000" dirty="0"/>
          </a:p>
        </p:txBody>
      </p:sp>
    </p:spTree>
    <p:extLst>
      <p:ext uri="{BB962C8B-B14F-4D97-AF65-F5344CB8AC3E}">
        <p14:creationId xmlns:p14="http://schemas.microsoft.com/office/powerpoint/2010/main" val="229330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u="sng" dirty="0"/>
              <a:t>1 John 2:18</a:t>
            </a:r>
            <a:endParaRPr lang="en-US" sz="4000" dirty="0"/>
          </a:p>
          <a:p>
            <a:pPr algn="ctr"/>
            <a:r>
              <a:rPr lang="en-US" sz="4000" dirty="0"/>
              <a:t>“Little children, it is the last hour; and as you have heard that the Antichrist is coming, even now many antichrists have come, by which we know that it is the last hour”</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22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6201698"/>
          </a:xfrm>
          <a:prstGeom prst="rect">
            <a:avLst/>
          </a:prstGeom>
        </p:spPr>
        <p:txBody>
          <a:bodyPr wrap="square">
            <a:spAutoFit/>
          </a:bodyPr>
          <a:lstStyle/>
          <a:p>
            <a:pPr algn="ctr"/>
            <a:r>
              <a:rPr lang="en-US" sz="3600" b="1" u="sng" dirty="0"/>
              <a:t>Revelation 13:13-14</a:t>
            </a:r>
            <a:endParaRPr lang="en-US" sz="3600" dirty="0"/>
          </a:p>
          <a:p>
            <a:pPr algn="ctr"/>
            <a:r>
              <a:rPr lang="en-US" sz="3600" dirty="0"/>
              <a:t>13 He performs great signs, so that he even makes fire come down from heaven on the earth in the sight of men. 14 And he deceives those who dwell on the earth by those signs which he was granted to do in the sight of the beast, telling those who dwell on the earth to make an image to the beast who was wounded by the sword and lived.</a:t>
            </a:r>
          </a:p>
          <a:p>
            <a:pPr algn="ctr"/>
            <a:r>
              <a:rPr lang="en-US" sz="3600" dirty="0"/>
              <a:t> </a:t>
            </a:r>
          </a:p>
          <a:p>
            <a:pPr algn="ctr"/>
            <a:endParaRPr lang="en-US" sz="37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lang="en-US" sz="4000" b="1" u="sng" dirty="0"/>
              <a:t>Revelation 16:14</a:t>
            </a:r>
            <a:endParaRPr lang="en-US" sz="4000" dirty="0"/>
          </a:p>
          <a:p>
            <a:pPr algn="ctr"/>
            <a:r>
              <a:rPr lang="en-US" sz="4000" dirty="0"/>
              <a:t>“For they are spirits of demons, performing signs, which go out to the kings of the earth and of the whole world, to gather them to the battle of that great day of God Almighty”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dirty="0"/>
              <a:t> </a:t>
            </a:r>
            <a:r>
              <a:rPr lang="en-US" sz="4000" b="1" u="sng" dirty="0"/>
              <a:t>Revelation 19:20</a:t>
            </a:r>
            <a:endParaRPr lang="en-US" sz="4000" dirty="0"/>
          </a:p>
          <a:p>
            <a:pPr algn="ctr"/>
            <a:r>
              <a:rPr lang="en-US" sz="4000" dirty="0"/>
              <a:t>“Then the beast was captured, and with him the false prophet who worked signs in his presence, by which he deceived those who received the mark of the beast and those who worshiped his image. These two were cast alive into the lake of fire burning with brimstone”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016758"/>
          </a:xfrm>
          <a:prstGeom prst="rect">
            <a:avLst/>
          </a:prstGeom>
        </p:spPr>
        <p:txBody>
          <a:bodyPr wrap="square">
            <a:spAutoFit/>
          </a:bodyPr>
          <a:lstStyle/>
          <a:p>
            <a:pPr algn="ctr"/>
            <a:r>
              <a:rPr lang="en-US" sz="4000" b="1" dirty="0"/>
              <a:t> 11 And for this reason God will send them strong delusion, that they should believe the lie, 12 that they all may be condemned who did not believe the truth but had pleasure in unrighteousness. </a:t>
            </a:r>
            <a:endParaRPr lang="en-US" sz="4000" dirty="0"/>
          </a:p>
          <a:p>
            <a:pPr algn="ctr"/>
            <a:r>
              <a:rPr lang="en-US" sz="4000" dirty="0"/>
              <a:t> </a:t>
            </a:r>
          </a:p>
          <a:p>
            <a:pPr algn="ct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93702"/>
          </a:xfrm>
          <a:prstGeom prst="rect">
            <a:avLst/>
          </a:prstGeom>
        </p:spPr>
        <p:txBody>
          <a:bodyPr wrap="square">
            <a:spAutoFit/>
          </a:bodyPr>
          <a:lstStyle/>
          <a:p>
            <a:pPr algn="ctr"/>
            <a:r>
              <a:rPr lang="en-US" sz="3600" b="1" u="sng" dirty="0"/>
              <a:t>Joshua 11:20</a:t>
            </a:r>
            <a:endParaRPr lang="en-US" sz="3600" dirty="0"/>
          </a:p>
          <a:p>
            <a:pPr algn="ctr"/>
            <a:r>
              <a:rPr lang="en-US" sz="3600" dirty="0"/>
              <a:t>For it was of the LORD to harden their hearts, that they should come against Israel in battle, that He might utterly destroy them, and that they might receive no mercy, but that He might destroy them, as the LORD had commanded Moses. </a:t>
            </a:r>
          </a:p>
          <a:p>
            <a:pPr algn="ctr"/>
            <a:r>
              <a:rPr lang="en-US" sz="3600" b="1" dirty="0"/>
              <a:t> </a:t>
            </a:r>
            <a:endParaRPr lang="en-US" sz="36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45399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6247864"/>
          </a:xfrm>
          <a:prstGeom prst="rect">
            <a:avLst/>
          </a:prstGeom>
        </p:spPr>
        <p:txBody>
          <a:bodyPr wrap="square">
            <a:spAutoFit/>
          </a:bodyPr>
          <a:lstStyle/>
          <a:p>
            <a:pPr algn="ctr"/>
            <a:r>
              <a:rPr lang="en-US" sz="4000" b="1" u="sng" dirty="0"/>
              <a:t>Romans 9:13-26</a:t>
            </a:r>
            <a:endParaRPr lang="en-US" sz="4000" u="sng" dirty="0"/>
          </a:p>
          <a:p>
            <a:pPr algn="ctr"/>
            <a:r>
              <a:rPr lang="en-US" sz="4000" dirty="0"/>
              <a:t>13 As it is written, "Jacob I have loved, but Esau I have hated." 14 What shall we say then? Is there unrighteousness with God? Certainly not! 15 For He says to Moses, "I will have mercy on whomever I will have mercy, and I will have compassion on whomever I will have compassion."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352696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647700"/>
          </a:xfrm>
          <a:prstGeom prst="rect">
            <a:avLst/>
          </a:prstGeom>
        </p:spPr>
        <p:txBody>
          <a:bodyPr wrap="square">
            <a:spAutoFit/>
          </a:bodyPr>
          <a:lstStyle/>
          <a:p>
            <a:pPr algn="ctr"/>
            <a:r>
              <a:rPr lang="en-US" sz="3600" dirty="0"/>
              <a:t>16 So then it is not of him who wills, nor of him who runs, but of God who shows mercy. 17 For the Scripture says to Pharaoh, "For this very purpose I have raised you up, that I may show My power in you, and that My name may be declared in all the earth."  18 Therefore He has mercy on whom He wills, and whom He wills He hardens. </a:t>
            </a:r>
          </a:p>
          <a:p>
            <a:pPr algn="ctr"/>
            <a:r>
              <a:rPr lang="en-US" sz="36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val="87017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28600" y="0"/>
            <a:ext cx="8686800" cy="3046988"/>
          </a:xfrm>
          <a:prstGeom prst="rect">
            <a:avLst/>
          </a:prstGeom>
          <a:noFill/>
        </p:spPr>
        <p:txBody>
          <a:bodyPr wrap="square" rtlCol="0">
            <a:spAutoFit/>
          </a:bodyPr>
          <a:lstStyle/>
          <a:p>
            <a:pPr algn="ctr"/>
            <a:r>
              <a:rPr lang="en-US" sz="3200" b="1" dirty="0"/>
              <a:t>The Lawless One Will Be Revealed </a:t>
            </a:r>
            <a:endParaRPr lang="en-US" sz="3200" dirty="0"/>
          </a:p>
          <a:p>
            <a:pPr algn="ctr"/>
            <a:r>
              <a:rPr lang="en-US" sz="2800" b="1" dirty="0"/>
              <a:t>by Pastor Fee Soliven</a:t>
            </a:r>
            <a:endParaRPr lang="en-US" sz="2800" dirty="0"/>
          </a:p>
          <a:p>
            <a:pPr algn="ctr"/>
            <a:r>
              <a:rPr lang="en-US" sz="3200" b="1" dirty="0"/>
              <a:t>2 Thessalonians 2:7-17</a:t>
            </a:r>
            <a:endParaRPr lang="en-US" sz="3200" dirty="0"/>
          </a:p>
          <a:p>
            <a:pPr algn="ctr"/>
            <a:r>
              <a:rPr lang="en-US" sz="3200" b="1" dirty="0"/>
              <a:t>Wednesday Evening </a:t>
            </a:r>
            <a:endParaRPr lang="en-US" sz="3200" dirty="0"/>
          </a:p>
          <a:p>
            <a:pPr algn="ctr"/>
            <a:r>
              <a:rPr lang="en-US" sz="3200" b="1" dirty="0"/>
              <a:t>March 11, 2020</a:t>
            </a:r>
            <a:endParaRPr lang="en-US" sz="3200" dirty="0"/>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lang="en-US" sz="4000" dirty="0"/>
              <a:t>19 You will say to me then, "Why does He still find fault? For who has resisted His will?" 20 But indeed, O man, who are you to reply against God? Will the thing formed say to him who formed it, "Why have you made me like this?" 21 Does not the potter have power over the clay, from the same lump to make one vessel for honor and another for dishonor?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8117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8094524"/>
          </a:xfrm>
          <a:prstGeom prst="rect">
            <a:avLst/>
          </a:prstGeom>
        </p:spPr>
        <p:txBody>
          <a:bodyPr wrap="square">
            <a:spAutoFit/>
          </a:bodyPr>
          <a:lstStyle/>
          <a:p>
            <a:pPr algn="ctr"/>
            <a:r>
              <a:rPr lang="en-US" sz="4000" dirty="0"/>
              <a:t>22 What if God, wanting to show His wrath and to make His power known, endured with much longsuffering the vessels of wrath prepared for destruction, 23 and that He might make known the riches of His glory on the vessels of mercy, which He had prepared beforehand for glory, 24 even us whom He called, not of the Jews only, but also of the Gentiles? </a:t>
            </a:r>
          </a:p>
          <a:p>
            <a:pPr algn="ctr"/>
            <a:r>
              <a:rPr lang="en-US" sz="4000" dirty="0"/>
              <a:t> </a:t>
            </a:r>
          </a:p>
          <a:p>
            <a:pPr algn="ctr"/>
            <a:r>
              <a:rPr lang="en-US" sz="4000" b="1" dirty="0"/>
              <a:t>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03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32311"/>
          </a:xfrm>
          <a:prstGeom prst="rect">
            <a:avLst/>
          </a:prstGeom>
        </p:spPr>
        <p:txBody>
          <a:bodyPr wrap="square">
            <a:spAutoFit/>
          </a:bodyPr>
          <a:lstStyle/>
          <a:p>
            <a:pPr algn="ctr"/>
            <a:r>
              <a:rPr lang="en-US" sz="4000" dirty="0"/>
              <a:t>25 As He says also in Hosea: "I will call them My people, who were not My people, And her beloved, who was not beloved." 26 "And it shall come to pass in the place where it was said to them, 'You are not My people,' There they shall be called sons of the living God."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81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985706"/>
          </a:xfrm>
          <a:prstGeom prst="rect">
            <a:avLst/>
          </a:prstGeom>
        </p:spPr>
        <p:txBody>
          <a:bodyPr wrap="square">
            <a:spAutoFit/>
          </a:bodyPr>
          <a:lstStyle/>
          <a:p>
            <a:pPr algn="ctr"/>
            <a:r>
              <a:rPr lang="en-US" sz="3600" b="1" u="sng" dirty="0"/>
              <a:t>Revelation 17:17</a:t>
            </a:r>
            <a:endParaRPr lang="en-US" sz="3600" dirty="0"/>
          </a:p>
          <a:p>
            <a:pPr algn="ctr"/>
            <a:r>
              <a:rPr lang="en-US" sz="3600" dirty="0"/>
              <a:t>“For God has put it into their hearts to fulfill His purpose, to be of one mind, and to give their kingdom to the beast, until the words of God are fulfilled” </a:t>
            </a:r>
          </a:p>
          <a:p>
            <a:pPr algn="ctr"/>
            <a:r>
              <a:rPr lang="en-US" sz="3600" b="1" dirty="0"/>
              <a:t> </a:t>
            </a:r>
            <a:endParaRPr lang="en-US" sz="36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181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lang="en-US" sz="4000" b="1" dirty="0"/>
              <a:t>13 But we are bound to give thanks to God always for you, brethren beloved by the Lord, because God from the beginning chose you for salvation through sanctification by the Spirit and belief in the truth,</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39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u="sng" dirty="0"/>
              <a:t>John 15:16-17</a:t>
            </a:r>
            <a:endParaRPr lang="en-US" sz="4000" dirty="0"/>
          </a:p>
          <a:p>
            <a:pPr algn="ctr"/>
            <a:r>
              <a:rPr lang="en-US" sz="4000" dirty="0"/>
              <a:t>16 </a:t>
            </a:r>
            <a:r>
              <a:rPr lang="en-US" sz="4000" dirty="0">
                <a:solidFill>
                  <a:srgbClr val="FF0000"/>
                </a:solidFill>
              </a:rPr>
              <a:t>You did not choose Me, but I chose you and appointed you that you should go and bear fruit, and that your fruit should remain, that whatever you ask the Father in My name He may give you. </a:t>
            </a:r>
            <a:r>
              <a:rPr lang="en-US" sz="4000" dirty="0"/>
              <a:t>17 </a:t>
            </a:r>
            <a:r>
              <a:rPr lang="en-US" sz="4000" dirty="0">
                <a:solidFill>
                  <a:srgbClr val="FF0000"/>
                </a:solidFill>
              </a:rPr>
              <a:t>These things I command you, that you love one another.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01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b="1" dirty="0"/>
              <a:t>14 to which He called you by our gospel, for the obtaining of the glory of our Lord Jesus Christ.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799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1787842"/>
          </a:xfrm>
          <a:prstGeom prst="rect">
            <a:avLst/>
          </a:prstGeom>
        </p:spPr>
        <p:txBody>
          <a:bodyPr wrap="square">
            <a:spAutoFit/>
          </a:bodyPr>
          <a:lstStyle/>
          <a:p>
            <a:pPr algn="ctr"/>
            <a:r>
              <a:rPr lang="en-US" sz="4000" b="1" u="sng" dirty="0"/>
              <a:t>1 Peter 1:13-16</a:t>
            </a:r>
            <a:endParaRPr lang="en-US" sz="4000" dirty="0"/>
          </a:p>
          <a:p>
            <a:pPr algn="ctr"/>
            <a:r>
              <a:rPr lang="en-US" sz="4000" dirty="0"/>
              <a:t>13 Therefore gird up the loins of your mind, be sober, and rest your hope fully upon the grace that is to be brought to you at the revelation of Jesus Christ; 14 as obedient children, not conforming yourselves to the former lusts, as in your ignorance; 15 but as He who called you is holy, you also be holy in all your conduct, 16 because it is written, "Be holy, for I am holy." </a:t>
            </a:r>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b="1"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895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b="1" dirty="0"/>
              <a:t> 15 Therefore, brethren, stand fast and hold the traditions which you were taught, whether by word or our epistle.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18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b="1" u="sng" dirty="0"/>
              <a:t>Galatians 5:1</a:t>
            </a:r>
            <a:endParaRPr lang="en-US" sz="4000" dirty="0"/>
          </a:p>
          <a:p>
            <a:pPr algn="ctr"/>
            <a:r>
              <a:rPr lang="en-US" sz="4000" dirty="0"/>
              <a:t>“Stand fast therefore in the liberty by which Christ has made us free, and do not be entangled again with a yoke of bondage”</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073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dirty="0"/>
              <a:t>7 For the mystery of lawlessness is already at work; only He who now restrains will do so until He is taken out of the way. 8 And then the lawless one will be revealed, whom the Lord will consume with the breath of His mouth and destroy with the brightness of His coming. </a:t>
            </a:r>
            <a:endParaRPr lang="en-US" sz="4000" dirty="0"/>
          </a:p>
          <a:p>
            <a:pPr algn="ctr"/>
            <a:r>
              <a:rPr lang="en-US" sz="4000" b="1" dirty="0"/>
              <a:t>  </a:t>
            </a:r>
            <a:endParaRPr lang="en-US" sz="4000" dirty="0"/>
          </a:p>
          <a:p>
            <a:pPr algn="ctr"/>
            <a:endParaRPr lang="en-US" sz="4000" b="1" dirty="0"/>
          </a:p>
        </p:txBody>
      </p:sp>
    </p:spTree>
    <p:extLst>
      <p:ext uri="{BB962C8B-B14F-4D97-AF65-F5344CB8AC3E}">
        <p14:creationId xmlns:p14="http://schemas.microsoft.com/office/powerpoint/2010/main" val="25221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lang="en-US" sz="4000" b="1" dirty="0"/>
              <a:t>16 Now may our Lord Jesus Christ Himself, and our God and Father, who has loved us and given us everlasting consolation and good hope by grace, 17 comfort your hearts and establish you in every good word and work.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604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u="sng" dirty="0"/>
              <a:t>1 Peter 5:6-11</a:t>
            </a:r>
            <a:endParaRPr lang="en-US" sz="4000" dirty="0"/>
          </a:p>
          <a:p>
            <a:pPr algn="ctr"/>
            <a:r>
              <a:rPr lang="en-US" sz="4000" dirty="0"/>
              <a:t>6 Therefore humble yourselves under the mighty hand of God, that He may exalt you in due time, 7 casting all your care upon Him, for He cares for you. 8 Be sober, be vigilant; because your adversary the devil walks about like a roaring lion, seeking whom he may devour.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205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8620482"/>
          </a:xfrm>
          <a:prstGeom prst="rect">
            <a:avLst/>
          </a:prstGeom>
        </p:spPr>
        <p:txBody>
          <a:bodyPr wrap="square">
            <a:spAutoFit/>
          </a:bodyPr>
          <a:lstStyle/>
          <a:p>
            <a:pPr algn="ctr"/>
            <a:r>
              <a:rPr lang="en-US" sz="4000" dirty="0"/>
              <a:t>9 Resist him, steadfast in the faith, knowing that the same sufferings are experienced by your brotherhood in the world. 10 But may the God of all grace, who called us to His eternal glory by Christ Jesus, after you have suffered a while, perfect, establish, strengthen, and settle you. 11 To Him be the glory and the dominion forever and ever. Amen. </a:t>
            </a:r>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b="1" dirty="0"/>
              <a:t> </a:t>
            </a:r>
            <a:endParaRPr lang="en-US" sz="4000" dirty="0"/>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400" dirty="0"/>
              <a:t> </a:t>
            </a:r>
          </a:p>
          <a:p>
            <a:pPr algn="ctr"/>
            <a:r>
              <a:rPr lang="en-US" sz="4000" dirty="0"/>
              <a:t> </a:t>
            </a:r>
          </a:p>
          <a:p>
            <a:pPr algn="ctr"/>
            <a:endParaRPr lang="en-US" sz="4000" dirty="0"/>
          </a:p>
          <a:p>
            <a:pPr algn="ctr"/>
            <a:r>
              <a:rPr lang="en-US" sz="4000" b="1" dirty="0"/>
              <a:t> </a:t>
            </a:r>
            <a:endParaRPr lang="en-US" sz="4000" dirty="0"/>
          </a:p>
          <a:p>
            <a:pPr lvl="0" algn="ctr">
              <a:defRPr/>
            </a:pPr>
            <a:r>
              <a:rPr lang="en-US" sz="4000" b="1" dirty="0">
                <a:solidFill>
                  <a:prstClr val="black"/>
                </a:solidFill>
              </a:rPr>
              <a:t> </a:t>
            </a:r>
            <a:endParaRPr lang="en-US" sz="4000" dirty="0">
              <a:solidFill>
                <a:prstClr val="black"/>
              </a:solidFill>
            </a:endParaRPr>
          </a:p>
          <a:p>
            <a:pPr lvl="0" algn="ctr">
              <a:defRPr/>
            </a:pPr>
            <a:r>
              <a:rPr lang="en-US" sz="4000" b="1" dirty="0">
                <a:solidFill>
                  <a:prstClr val="black"/>
                </a:solidFill>
              </a:rPr>
              <a:t> </a:t>
            </a:r>
            <a:endParaRPr lang="en-US" sz="4000" dirty="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496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7417415"/>
          </a:xfrm>
          <a:prstGeom prst="rect">
            <a:avLst/>
          </a:prstGeom>
        </p:spPr>
        <p:txBody>
          <a:bodyPr wrap="square">
            <a:spAutoFit/>
          </a:bodyPr>
          <a:lstStyle/>
          <a:p>
            <a:pPr algn="ctr"/>
            <a:r>
              <a:rPr lang="en-US" sz="4000" b="1" dirty="0"/>
              <a:t>9 The coming of the lawless one is according to the working of Satan, with all power, signs, and lying wonders, 10 and with all unrighteous deception among those who perish, because they did not receive the love of the truth, that they might be saved. 11 And for this reason God will send them strong delusion, that they should believe the lie, </a:t>
            </a:r>
            <a:endParaRPr lang="en-US" sz="4000" dirty="0"/>
          </a:p>
          <a:p>
            <a:pPr algn="ctr"/>
            <a:r>
              <a:rPr lang="en-US" sz="4000" dirty="0"/>
              <a:t>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5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647700"/>
          </a:xfrm>
          <a:prstGeom prst="rect">
            <a:avLst/>
          </a:prstGeom>
        </p:spPr>
        <p:txBody>
          <a:bodyPr wrap="square">
            <a:spAutoFit/>
          </a:bodyPr>
          <a:lstStyle/>
          <a:p>
            <a:pPr algn="ctr"/>
            <a:r>
              <a:rPr lang="en-US" sz="3600" b="1" dirty="0"/>
              <a:t>  12 that they all may be condemned who did not believe the truth but had pleasure in unrighteousness. 13 But we are bound to give thanks to God always for you, brethren beloved by the Lord, because God from the beginning chose you for salvation through sanctification by the Spirit and belief in the truth,</a:t>
            </a:r>
            <a:endParaRPr lang="en-US" sz="3600" dirty="0"/>
          </a:p>
          <a:p>
            <a:pPr algn="ctr"/>
            <a:r>
              <a:rPr lang="en-US" sz="3600" b="1" dirty="0"/>
              <a:t>  </a:t>
            </a:r>
            <a:endParaRPr lang="en-US" sz="3600" dirty="0"/>
          </a:p>
          <a:p>
            <a:pPr algn="ctr"/>
            <a:endParaRPr lang="en-US" sz="37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lang="en-US" sz="4000" b="1" dirty="0"/>
              <a:t>14 to which He called you by our gospel, for the obtaining of the glory of our Lord Jesus Christ. 15 Therefore, brethren, stand fast and hold the traditions which you were taught, whether by word or our epistle. </a:t>
            </a:r>
            <a:endParaRPr lang="en-US" sz="4000" dirty="0"/>
          </a:p>
          <a:p>
            <a:pPr algn="ctr"/>
            <a:r>
              <a:rPr lang="en-US" sz="4000" b="1" dirty="0"/>
              <a:t> </a:t>
            </a:r>
            <a:r>
              <a:rPr lang="en-US" sz="4000" dirty="0"/>
              <a:t> </a:t>
            </a:r>
          </a:p>
          <a:p>
            <a:pPr algn="ctr"/>
            <a:endParaRPr lang="en-US" sz="4000" b="1" dirty="0">
              <a:solidFill>
                <a:srgbClr val="FF0000"/>
              </a:solidFill>
            </a:endParaRPr>
          </a:p>
        </p:txBody>
      </p:sp>
    </p:spTree>
    <p:extLst>
      <p:ext uri="{BB962C8B-B14F-4D97-AF65-F5344CB8AC3E}">
        <p14:creationId xmlns:p14="http://schemas.microsoft.com/office/powerpoint/2010/main" val="283649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dirty="0"/>
              <a:t>16 Now may our Lord Jesus Christ Himself, and our God and Father, who has loved us and given us everlasting consolation and good hope by grace, 17 comfort your hearts and establish you in every good word and work.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12666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7 For the mystery of lawlessness is already at work; only He who now restrains will do so until He is taken out of the way.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0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29171</TotalTime>
  <Words>2021</Words>
  <Application>Microsoft Office PowerPoint</Application>
  <PresentationFormat>On-screen Show (4:3)</PresentationFormat>
  <Paragraphs>141</Paragraphs>
  <Slides>43</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43</vt:i4>
      </vt:variant>
    </vt:vector>
  </HeadingPairs>
  <TitlesOfParts>
    <vt:vector size="50" baseType="lpstr">
      <vt:lpstr>Arial</vt:lpstr>
      <vt:lpstr>Calibri</vt:lpstr>
      <vt:lpstr>Constantia</vt:lpstr>
      <vt:lpstr>Wingdings 2</vt:lpstr>
      <vt:lpstr>Flow</vt:lpstr>
      <vt:lpstr>1_Office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1758</cp:revision>
  <dcterms:created xsi:type="dcterms:W3CDTF">2013-06-05T21:04:28Z</dcterms:created>
  <dcterms:modified xsi:type="dcterms:W3CDTF">2020-03-12T05:31:00Z</dcterms:modified>
</cp:coreProperties>
</file>