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4"/>
  </p:notesMasterIdLst>
  <p:handoutMasterIdLst>
    <p:handoutMasterId r:id="rId55"/>
  </p:handoutMasterIdLst>
  <p:sldIdLst>
    <p:sldId id="362" r:id="rId2"/>
    <p:sldId id="787" r:id="rId3"/>
    <p:sldId id="808" r:id="rId4"/>
    <p:sldId id="809" r:id="rId5"/>
    <p:sldId id="810" r:id="rId6"/>
    <p:sldId id="811" r:id="rId7"/>
    <p:sldId id="812" r:id="rId8"/>
    <p:sldId id="813" r:id="rId9"/>
    <p:sldId id="814" r:id="rId10"/>
    <p:sldId id="815" r:id="rId11"/>
    <p:sldId id="816" r:id="rId12"/>
    <p:sldId id="817" r:id="rId13"/>
    <p:sldId id="818" r:id="rId14"/>
    <p:sldId id="819" r:id="rId15"/>
    <p:sldId id="464" r:id="rId16"/>
    <p:sldId id="465" r:id="rId17"/>
    <p:sldId id="369" r:id="rId18"/>
    <p:sldId id="693" r:id="rId19"/>
    <p:sldId id="694" r:id="rId20"/>
    <p:sldId id="373" r:id="rId21"/>
    <p:sldId id="374" r:id="rId22"/>
    <p:sldId id="715" r:id="rId23"/>
    <p:sldId id="375" r:id="rId24"/>
    <p:sldId id="376" r:id="rId25"/>
    <p:sldId id="378" r:id="rId26"/>
    <p:sldId id="379" r:id="rId27"/>
    <p:sldId id="380" r:id="rId28"/>
    <p:sldId id="386" r:id="rId29"/>
    <p:sldId id="393" r:id="rId30"/>
    <p:sldId id="394" r:id="rId31"/>
    <p:sldId id="396" r:id="rId32"/>
    <p:sldId id="395" r:id="rId33"/>
    <p:sldId id="558" r:id="rId34"/>
    <p:sldId id="397" r:id="rId35"/>
    <p:sldId id="510" r:id="rId36"/>
    <p:sldId id="500" r:id="rId37"/>
    <p:sldId id="501" r:id="rId38"/>
    <p:sldId id="498" r:id="rId39"/>
    <p:sldId id="499" r:id="rId40"/>
    <p:sldId id="503" r:id="rId41"/>
    <p:sldId id="505" r:id="rId42"/>
    <p:sldId id="539" r:id="rId43"/>
    <p:sldId id="541" r:id="rId44"/>
    <p:sldId id="542" r:id="rId45"/>
    <p:sldId id="841" r:id="rId46"/>
    <p:sldId id="842" r:id="rId47"/>
    <p:sldId id="843" r:id="rId48"/>
    <p:sldId id="844" r:id="rId49"/>
    <p:sldId id="845" r:id="rId50"/>
    <p:sldId id="846" r:id="rId51"/>
    <p:sldId id="847" r:id="rId52"/>
    <p:sldId id="419" r:id="rId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1C9480"/>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97" d="100"/>
          <a:sy n="97" d="100"/>
        </p:scale>
        <p:origin x="84" y="32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33912" cy="2606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A3953D-5909-4241-B856-34C355E70DD7}" type="slidenum">
              <a:rPr lang="en-US" smtClean="0"/>
              <a:pPr>
                <a:defRPr/>
              </a:pPr>
              <a:t>25</a:t>
            </a:fld>
            <a:endParaRPr lang="en-US" dirty="0"/>
          </a:p>
        </p:txBody>
      </p:sp>
    </p:spTree>
    <p:extLst>
      <p:ext uri="{BB962C8B-B14F-4D97-AF65-F5344CB8AC3E}">
        <p14:creationId xmlns:p14="http://schemas.microsoft.com/office/powerpoint/2010/main" val="213407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1"/>
            <a:ext cx="7772400" cy="6121625"/>
          </a:xfrm>
          <a:prstGeom prst="rect">
            <a:avLst/>
          </a:prstGeom>
        </p:spPr>
      </p:pic>
      <p:sp>
        <p:nvSpPr>
          <p:cNvPr id="6" name="TextBox 5"/>
          <p:cNvSpPr txBox="1"/>
          <p:nvPr/>
        </p:nvSpPr>
        <p:spPr>
          <a:xfrm>
            <a:off x="2819400" y="5934670"/>
            <a:ext cx="6477000" cy="923330"/>
          </a:xfrm>
          <a:prstGeom prst="rect">
            <a:avLst/>
          </a:prstGeom>
          <a:noFill/>
        </p:spPr>
        <p:txBody>
          <a:bodyPr wrap="square" rtlCol="0">
            <a:spAutoFit/>
          </a:bodyPr>
          <a:lstStyle/>
          <a:p>
            <a:pPr algn="ctr"/>
            <a:r>
              <a:rPr lang="en-US" b="1" dirty="0">
                <a:solidFill>
                  <a:srgbClr val="1C9480"/>
                </a:solidFill>
              </a:rPr>
              <a:t>“For the Joy of the Lord is your Strength”</a:t>
            </a:r>
          </a:p>
          <a:p>
            <a:pPr algn="ctr"/>
            <a:r>
              <a:rPr lang="en-US" b="1" dirty="0">
                <a:solidFill>
                  <a:srgbClr val="1C9480"/>
                </a:solidFill>
              </a:rPr>
              <a:t> Nehemiah 8:10 </a:t>
            </a:r>
          </a:p>
          <a:p>
            <a:pPr algn="ctr"/>
            <a:endParaRPr lang="en-US" b="1" dirty="0">
              <a:solidFill>
                <a:srgbClr val="1C94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35089"/>
            <a:ext cx="11125200" cy="5632311"/>
          </a:xfrm>
          <a:prstGeom prst="rect">
            <a:avLst/>
          </a:prstGeom>
        </p:spPr>
        <p:txBody>
          <a:bodyPr wrap="square">
            <a:spAutoFit/>
          </a:bodyPr>
          <a:lstStyle/>
          <a:p>
            <a:pPr algn="ctr"/>
            <a:r>
              <a:rPr lang="en-US" sz="4000" b="1" u="sng" dirty="0"/>
              <a:t>Jeremiah 29:11-13</a:t>
            </a:r>
            <a:endParaRPr lang="en-US" sz="4000" u="sng" dirty="0"/>
          </a:p>
          <a:p>
            <a:pPr algn="ctr"/>
            <a:r>
              <a:rPr lang="en-US" sz="4000" dirty="0"/>
              <a:t>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a:t>
            </a:r>
          </a:p>
        </p:txBody>
      </p:sp>
    </p:spTree>
    <p:extLst>
      <p:ext uri="{BB962C8B-B14F-4D97-AF65-F5344CB8AC3E}">
        <p14:creationId xmlns:p14="http://schemas.microsoft.com/office/powerpoint/2010/main" val="86888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0" y="228600"/>
            <a:ext cx="9144000" cy="6019800"/>
          </a:xfrm>
          <a:prstGeom prst="rect">
            <a:avLst/>
          </a:prstGeom>
        </p:spPr>
        <p:txBody>
          <a:bodyPr/>
          <a:lstStyle/>
          <a:p>
            <a:pPr algn="ctr"/>
            <a:r>
              <a:rPr lang="en-US" sz="4000" b="1" dirty="0"/>
              <a:t>Lord is Full of Love</a:t>
            </a:r>
            <a:endParaRPr lang="en-US" sz="4000" dirty="0"/>
          </a:p>
        </p:txBody>
      </p:sp>
    </p:spTree>
    <p:extLst>
      <p:ext uri="{BB962C8B-B14F-4D97-AF65-F5344CB8AC3E}">
        <p14:creationId xmlns:p14="http://schemas.microsoft.com/office/powerpoint/2010/main" val="39464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0" y="228600"/>
            <a:ext cx="9144000" cy="6019800"/>
          </a:xfrm>
          <a:prstGeom prst="rect">
            <a:avLst/>
          </a:prstGeom>
        </p:spPr>
        <p:txBody>
          <a:bodyPr/>
          <a:lstStyle/>
          <a:p>
            <a:pPr algn="ctr"/>
            <a:r>
              <a:rPr lang="en-US" sz="4000" b="1" u="sng" dirty="0"/>
              <a:t>Psalm 23:6</a:t>
            </a:r>
            <a:endParaRPr lang="en-US" sz="4000" u="sng" dirty="0"/>
          </a:p>
          <a:p>
            <a:pPr algn="ctr"/>
            <a:r>
              <a:rPr lang="en-US" sz="4000" dirty="0"/>
              <a:t>Surely goodness and mercy shall follow me All the days of my life; And I will dwell in the house of the LORD Forever. </a:t>
            </a:r>
          </a:p>
        </p:txBody>
      </p:sp>
    </p:spTree>
    <p:extLst>
      <p:ext uri="{BB962C8B-B14F-4D97-AF65-F5344CB8AC3E}">
        <p14:creationId xmlns:p14="http://schemas.microsoft.com/office/powerpoint/2010/main" val="390369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00561"/>
            <a:ext cx="9144000" cy="1323439"/>
          </a:xfrm>
          <a:prstGeom prst="rect">
            <a:avLst/>
          </a:prstGeom>
        </p:spPr>
        <p:txBody>
          <a:bodyPr wrap="square">
            <a:spAutoFit/>
          </a:bodyPr>
          <a:lstStyle/>
          <a:p>
            <a:pPr algn="ctr"/>
            <a:r>
              <a:rPr lang="en-US" sz="3800" dirty="0">
                <a:solidFill>
                  <a:srgbClr val="FFFFFF"/>
                </a:solidFill>
              </a:rPr>
              <a:t> </a:t>
            </a:r>
            <a:r>
              <a:rPr lang="en-US" sz="4000" b="1" dirty="0"/>
              <a:t>God’s Thoughts and ways are Higher than Ours</a:t>
            </a:r>
            <a:r>
              <a:rPr lang="en-US" sz="4000" dirty="0"/>
              <a:t> </a:t>
            </a:r>
          </a:p>
        </p:txBody>
      </p:sp>
    </p:spTree>
    <p:extLst>
      <p:ext uri="{BB962C8B-B14F-4D97-AF65-F5344CB8AC3E}">
        <p14:creationId xmlns:p14="http://schemas.microsoft.com/office/powerpoint/2010/main" val="64169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0795"/>
            <a:ext cx="10820400" cy="4401205"/>
          </a:xfrm>
          <a:prstGeom prst="rect">
            <a:avLst/>
          </a:prstGeom>
        </p:spPr>
        <p:txBody>
          <a:bodyPr wrap="square">
            <a:spAutoFit/>
          </a:bodyPr>
          <a:lstStyle/>
          <a:p>
            <a:pPr algn="ctr"/>
            <a:r>
              <a:rPr lang="en-US" sz="4000" b="1" u="sng" dirty="0"/>
              <a:t>Isaiah 55:8-9</a:t>
            </a:r>
            <a:endParaRPr lang="en-US" sz="4000" u="sng" dirty="0"/>
          </a:p>
          <a:p>
            <a:pPr algn="ctr"/>
            <a:r>
              <a:rPr lang="en-US" sz="4000" dirty="0"/>
              <a:t>8 "For My thoughts are not your thoughts, Nor are your ways My ways," says the LORD. 9 "For as the heavens are higher than the earth, So are My ways higher than your ways, And My thoughts than your thoughts. </a:t>
            </a:r>
          </a:p>
        </p:txBody>
      </p:sp>
    </p:spTree>
    <p:extLst>
      <p:ext uri="{BB962C8B-B14F-4D97-AF65-F5344CB8AC3E}">
        <p14:creationId xmlns:p14="http://schemas.microsoft.com/office/powerpoint/2010/main" val="40675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228600"/>
            <a:ext cx="11125200" cy="6019800"/>
          </a:xfrm>
          <a:prstGeom prst="rect">
            <a:avLst/>
          </a:prstGeom>
        </p:spPr>
        <p:txBody>
          <a:bodyPr/>
          <a:lstStyle/>
          <a:p>
            <a:pPr algn="ctr"/>
            <a:r>
              <a:rPr lang="en-US" sz="4000" b="1" u="sng" dirty="0"/>
              <a:t>Lamentations 3:22-23</a:t>
            </a:r>
            <a:endParaRPr lang="en-US" sz="4000" u="sng" dirty="0"/>
          </a:p>
          <a:p>
            <a:pPr algn="ctr"/>
            <a:r>
              <a:rPr lang="en-US" sz="4000" dirty="0"/>
              <a:t>22 Through the LORD's mercies we are not consumed, Because His compassions fail not. 23 They are new every morning; Great is Your faithfulness. 24 "The LORD is my portion," says my soul, "Therefore I hope in Him!"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81000" y="304800"/>
            <a:ext cx="11353800" cy="6096000"/>
          </a:xfrm>
          <a:prstGeom prst="rect">
            <a:avLst/>
          </a:prstGeom>
        </p:spPr>
        <p:txBody>
          <a:bodyPr/>
          <a:lstStyle/>
          <a:p>
            <a:pPr algn="ctr"/>
            <a:r>
              <a:rPr lang="en-US" sz="4000" b="1" u="sng" dirty="0"/>
              <a:t>1 Peter 5:6-10</a:t>
            </a:r>
            <a:endParaRPr lang="en-US" sz="4000" u="sng" dirty="0"/>
          </a:p>
          <a:p>
            <a:pPr algn="ctr"/>
            <a:r>
              <a:rPr lang="en-US" sz="4000" dirty="0"/>
              <a:t>6 Therefore humble yourselves under the mighty hand of God, that He may exalt you in due time, 7 casting all your care upon Him, for He cares for you. 8 Be sober, be vigilant; because your adversary the devil walks about like a roaring lion, seeking whom he may devour.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228600"/>
            <a:ext cx="10591800" cy="5029200"/>
          </a:xfrm>
          <a:prstGeom prst="rect">
            <a:avLst/>
          </a:prstGeom>
        </p:spPr>
        <p:txBody>
          <a:bodyPr/>
          <a:lstStyle/>
          <a:p>
            <a:pPr algn="ctr"/>
            <a:r>
              <a:rPr lang="en-US" sz="4000" dirty="0"/>
              <a:t>9 Resist him, steadfast in the faith, knowing that the same sufferings are experienced by your brotherhood in the world. 10 But may the God of all grace, who called us to His eternal glory by Christ Jesus, after you have suffered a while, perfect, establish, strengthen, and settle you.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88655"/>
            <a:ext cx="9144000" cy="2554545"/>
          </a:xfrm>
          <a:prstGeom prst="rect">
            <a:avLst/>
          </a:prstGeom>
        </p:spPr>
        <p:txBody>
          <a:bodyPr wrap="square">
            <a:spAutoFit/>
          </a:bodyPr>
          <a:lstStyle/>
          <a:p>
            <a:pPr algn="ctr"/>
            <a:r>
              <a:rPr lang="en-US" sz="4000" b="1" dirty="0"/>
              <a:t>Whenever you experience Pain, Disappointment, or Distress, how do you respond?</a:t>
            </a:r>
            <a:endParaRPr lang="en-US" sz="4000" dirty="0"/>
          </a:p>
          <a:p>
            <a:pPr algn="ctr"/>
            <a:r>
              <a:rPr lang="en-US" sz="4000" dirty="0"/>
              <a:t> </a:t>
            </a:r>
          </a:p>
        </p:txBody>
      </p:sp>
    </p:spTree>
    <p:extLst>
      <p:ext uri="{BB962C8B-B14F-4D97-AF65-F5344CB8AC3E}">
        <p14:creationId xmlns:p14="http://schemas.microsoft.com/office/powerpoint/2010/main" val="275586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00561"/>
            <a:ext cx="9144000" cy="1323439"/>
          </a:xfrm>
          <a:prstGeom prst="rect">
            <a:avLst/>
          </a:prstGeom>
        </p:spPr>
        <p:txBody>
          <a:bodyPr wrap="square">
            <a:spAutoFit/>
          </a:bodyPr>
          <a:lstStyle/>
          <a:p>
            <a:pPr algn="ctr"/>
            <a:r>
              <a:rPr lang="en-US" sz="4000" b="1" dirty="0"/>
              <a:t>1. Do you see it as God’s way of getting your attention? </a:t>
            </a:r>
            <a:endParaRPr lang="en-US" sz="4000" dirty="0"/>
          </a:p>
        </p:txBody>
      </p:sp>
    </p:spTree>
    <p:extLst>
      <p:ext uri="{BB962C8B-B14F-4D97-AF65-F5344CB8AC3E}">
        <p14:creationId xmlns:p14="http://schemas.microsoft.com/office/powerpoint/2010/main" val="371442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
            <a:ext cx="9144000" cy="2554545"/>
          </a:xfrm>
          <a:prstGeom prst="rect">
            <a:avLst/>
          </a:prstGeom>
          <a:noFill/>
        </p:spPr>
        <p:txBody>
          <a:bodyPr wrap="square" rtlCol="0">
            <a:spAutoFit/>
          </a:bodyPr>
          <a:lstStyle/>
          <a:p>
            <a:pPr algn="ctr"/>
            <a:r>
              <a:rPr lang="en-US" sz="3200" b="1" dirty="0"/>
              <a:t>Help Me Go Through This Lord</a:t>
            </a:r>
            <a:endParaRPr lang="en-US" sz="3200" dirty="0"/>
          </a:p>
          <a:p>
            <a:pPr algn="ctr"/>
            <a:r>
              <a:rPr lang="en-US" sz="2800" b="1" dirty="0"/>
              <a:t>by Pastor Fee Soliven</a:t>
            </a:r>
            <a:endParaRPr lang="en-US" sz="2800" dirty="0"/>
          </a:p>
          <a:p>
            <a:pPr algn="ctr"/>
            <a:r>
              <a:rPr lang="en-US" sz="3200" b="1" dirty="0"/>
              <a:t>1 Peter 5:6-10</a:t>
            </a:r>
            <a:endParaRPr lang="en-US" sz="3200" dirty="0"/>
          </a:p>
          <a:p>
            <a:pPr algn="ctr"/>
            <a:r>
              <a:rPr lang="en-US" sz="3200" b="1" dirty="0"/>
              <a:t>Wednesday Evening</a:t>
            </a:r>
            <a:endParaRPr lang="en-US" sz="3200" dirty="0"/>
          </a:p>
          <a:p>
            <a:pPr algn="ctr"/>
            <a:r>
              <a:rPr lang="en-US" sz="3200" b="1" dirty="0"/>
              <a:t>April 29, 2020</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1078099" y="6019800"/>
            <a:ext cx="1117600" cy="838200"/>
          </a:xfrm>
          <a:prstGeom prst="rect">
            <a:avLst/>
          </a:prstGeom>
        </p:spPr>
      </p:pic>
    </p:spTree>
    <p:extLst>
      <p:ext uri="{BB962C8B-B14F-4D97-AF65-F5344CB8AC3E}">
        <p14:creationId xmlns:p14="http://schemas.microsoft.com/office/powerpoint/2010/main" val="29245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Psalm 9:9-10</a:t>
            </a:r>
            <a:endParaRPr lang="en-US" sz="4000" u="sng" dirty="0"/>
          </a:p>
          <a:p>
            <a:pPr algn="ctr"/>
            <a:r>
              <a:rPr lang="en-US" sz="4000" dirty="0"/>
              <a:t>9 The LORD also will be a refuge for the oppressed, A refuge in times of trouble. 10 And those who know Your name will put their trust in You; For You, LORD, have not forsaken those who seek You.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2. Is God using this to remind you to be Totally Dependent Upon Him?</a:t>
            </a:r>
            <a:r>
              <a:rPr lang="en-US" sz="40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Proverbs 3:5-6</a:t>
            </a:r>
            <a:endParaRPr lang="en-US" sz="4000" u="sng" dirty="0"/>
          </a:p>
          <a:p>
            <a:pPr algn="ctr"/>
            <a:r>
              <a:rPr lang="en-US" sz="4000" dirty="0"/>
              <a:t>5 Trust in the Lord with all your heart, And lean not on your own understanding; 6 In all your ways acknowledge Him, And He shall direct your paths.</a:t>
            </a:r>
          </a:p>
          <a:p>
            <a:pPr algn="ctr"/>
            <a:r>
              <a:rPr lang="en-US" sz="3700" dirty="0"/>
              <a:t> </a:t>
            </a:r>
          </a:p>
        </p:txBody>
      </p:sp>
    </p:spTree>
    <p:extLst>
      <p:ext uri="{BB962C8B-B14F-4D97-AF65-F5344CB8AC3E}">
        <p14:creationId xmlns:p14="http://schemas.microsoft.com/office/powerpoint/2010/main" val="314425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3. Could this be a satanic attack?</a:t>
            </a:r>
            <a:r>
              <a:rPr lang="en-US" sz="40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486400"/>
          </a:xfrm>
          <a:prstGeom prst="rect">
            <a:avLst/>
          </a:prstGeom>
        </p:spPr>
        <p:txBody>
          <a:bodyPr/>
          <a:lstStyle/>
          <a:p>
            <a:pPr algn="ctr"/>
            <a:r>
              <a:rPr lang="en-US" sz="4000" b="1" u="sng" dirty="0"/>
              <a:t>1 Peter 5:8</a:t>
            </a:r>
            <a:endParaRPr lang="en-US" sz="4000" u="sng" dirty="0"/>
          </a:p>
          <a:p>
            <a:pPr algn="ctr"/>
            <a:r>
              <a:rPr lang="en-US" sz="4000" dirty="0"/>
              <a:t>“Be sober, be vigilant; because your adversary the devil walks about like a roaring lion, seeking whom he may devour” </a:t>
            </a:r>
          </a:p>
          <a:p>
            <a:pPr algn="ctr"/>
            <a:r>
              <a:rPr lang="en-US" sz="40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Ephesians 6:10-13</a:t>
            </a:r>
            <a:endParaRPr lang="en-US" sz="4000" u="sng" dirty="0"/>
          </a:p>
          <a:p>
            <a:pPr algn="ctr"/>
            <a:r>
              <a:rPr lang="en-US" sz="4000" dirty="0"/>
              <a:t>10 Finally, my brethren, be strong in the Lord and in the power of His might. 11 Put on the whole armor of God, that you may be able to stand against the wiles of the devil.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0" y="228600"/>
            <a:ext cx="9067800" cy="5029200"/>
          </a:xfrm>
          <a:prstGeom prst="rect">
            <a:avLst/>
          </a:prstGeom>
        </p:spPr>
        <p:txBody>
          <a:bodyPr/>
          <a:lstStyle/>
          <a:p>
            <a:pPr algn="ctr"/>
            <a:r>
              <a:rPr lang="en-US" sz="4000" dirty="0"/>
              <a:t>12 For we do not wrestle against flesh and blood, but against principalities, against powers, against the rulers of the darkness of this age, against spiritual hosts of wickedness in the heavenly places.</a:t>
            </a:r>
          </a:p>
          <a:p>
            <a:pPr algn="ctr"/>
            <a:r>
              <a:rPr lang="en-US" sz="4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943600"/>
          </a:xfrm>
          <a:prstGeom prst="rect">
            <a:avLst/>
          </a:prstGeom>
        </p:spPr>
        <p:txBody>
          <a:bodyPr/>
          <a:lstStyle/>
          <a:p>
            <a:pPr algn="ctr"/>
            <a:r>
              <a:rPr lang="en-US" sz="4000" dirty="0"/>
              <a:t> </a:t>
            </a:r>
            <a:r>
              <a:rPr lang="en-US" sz="4000" b="1" dirty="0"/>
              <a:t>Is God Testing your Faith?</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u="sng" dirty="0"/>
              <a:t>James 1:2-4</a:t>
            </a:r>
            <a:endParaRPr lang="en-US" sz="4000" u="sng" dirty="0"/>
          </a:p>
          <a:p>
            <a:pPr algn="ctr"/>
            <a:r>
              <a:rPr lang="en-US" sz="4000" dirty="0"/>
              <a:t>2 My brethren, count it all joy when you fall into various trials, 3 knowing that the testing of your faith produces patience. 4 But let patience have its perfect work, that you may be perfect and complete, lacking nothing.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Do you have the right to ask God why you’re going through Pain or Difficulty?</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33400" y="152400"/>
            <a:ext cx="10591800" cy="6019800"/>
          </a:xfrm>
          <a:prstGeom prst="rect">
            <a:avLst/>
          </a:prstGeom>
        </p:spPr>
        <p:txBody>
          <a:bodyPr/>
          <a:lstStyle/>
          <a:p>
            <a:pPr algn="ctr"/>
            <a:r>
              <a:rPr lang="en-US" sz="4000" b="1" u="sng" dirty="0"/>
              <a:t>1 Peter 5:6-10</a:t>
            </a:r>
            <a:endParaRPr lang="en-US" sz="4000" u="sng" dirty="0"/>
          </a:p>
          <a:p>
            <a:pPr algn="ctr"/>
            <a:r>
              <a:rPr lang="en-US" sz="4000" dirty="0"/>
              <a:t>6 Therefore humble yourselves under the mighty hand of God, that He may exalt you in due time, 7 casting all your care upon Him, for He cares for you. 8 Be sober, be vigilant; because your adversary the devil walks about like a roaring lion, seeking whom he may devour. </a:t>
            </a:r>
          </a:p>
        </p:txBody>
      </p:sp>
    </p:spTree>
    <p:extLst>
      <p:ext uri="{BB962C8B-B14F-4D97-AF65-F5344CB8AC3E}">
        <p14:creationId xmlns:p14="http://schemas.microsoft.com/office/powerpoint/2010/main" val="8031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1. It’s a Natural Response</a:t>
            </a:r>
            <a:r>
              <a:rPr lang="en-US" sz="40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2. God is under no Obligation to Answer our Question</a:t>
            </a:r>
            <a:r>
              <a:rPr lang="en-US" sz="40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228600"/>
            <a:ext cx="10744200" cy="5029200"/>
          </a:xfrm>
          <a:prstGeom prst="rect">
            <a:avLst/>
          </a:prstGeom>
        </p:spPr>
        <p:txBody>
          <a:bodyPr/>
          <a:lstStyle/>
          <a:p>
            <a:pPr algn="ctr"/>
            <a:r>
              <a:rPr lang="en-US" sz="4000" b="1" u="sng" dirty="0"/>
              <a:t>Colossians 1:24-25</a:t>
            </a:r>
            <a:endParaRPr lang="en-US" sz="4000" u="sng" dirty="0"/>
          </a:p>
          <a:p>
            <a:pPr algn="ctr"/>
            <a:r>
              <a:rPr lang="en-US" sz="4000" dirty="0"/>
              <a:t>24 I now rejoice in my sufferings for you, and fill up in my flesh what is lacking in the afflictions of Christ, for the sake of His body, which is the church, 25 of which I became a minister according to the stewardship from God which was given to me for you, to fulfill the word of God… </a:t>
            </a:r>
          </a:p>
          <a:p>
            <a:pPr algn="ctr"/>
            <a:r>
              <a:rPr lang="en-US" sz="40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dirty="0"/>
              <a:t>3. But sometimes the Lord will give Us a Reason</a:t>
            </a:r>
            <a:endParaRPr 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u="sng" dirty="0"/>
              <a:t>2 Corinthians 12:7</a:t>
            </a:r>
            <a:endParaRPr lang="en-US" sz="4000" u="sng" dirty="0"/>
          </a:p>
          <a:p>
            <a:pPr algn="ctr"/>
            <a:r>
              <a:rPr lang="en-US" sz="4000" dirty="0"/>
              <a:t>“And lest I should be exalted above measure by the abundance of the revelations, a thorn in the flesh was given to me, a messenger of Satan to buffet me, lest I be exalted above measure.”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0" y="228600"/>
            <a:ext cx="9144000" cy="5029200"/>
          </a:xfrm>
          <a:prstGeom prst="rect">
            <a:avLst/>
          </a:prstGeom>
        </p:spPr>
        <p:txBody>
          <a:bodyPr/>
          <a:lstStyle/>
          <a:p>
            <a:pPr algn="ctr"/>
            <a:r>
              <a:rPr lang="en-US" sz="4000" dirty="0"/>
              <a:t> </a:t>
            </a:r>
            <a:r>
              <a:rPr lang="en-US" sz="4000" b="1" dirty="0"/>
              <a:t>How should you respond to suffering and pain when you don’t understand why God allowed it?</a:t>
            </a: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 1. Remember that you are a child of God and He’s watching over you. </a:t>
            </a:r>
            <a:endParaRPr lang="en-US"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2. Recall that the Lord is always with you </a:t>
            </a:r>
            <a:endParaRPr 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u="sng" dirty="0"/>
              <a:t>Hebrews 13:5-6</a:t>
            </a:r>
            <a:endParaRPr lang="en-US" sz="4000" u="sng" dirty="0"/>
          </a:p>
          <a:p>
            <a:pPr algn="ctr"/>
            <a:r>
              <a:rPr lang="en-US" sz="4000" dirty="0"/>
              <a:t>5 Let your conduct be without covetousness; be content with such things as you have. For He Himself has said, "I will never leave you nor forsake you."  6 So we may boldly say: "The LORD is my helper; I will not fear. What can man do to me?"  </a:t>
            </a:r>
          </a:p>
          <a:p>
            <a:pPr algn="ctr"/>
            <a:r>
              <a:rPr lang="en-US" sz="40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dirty="0"/>
              <a:t>3. Acknowledge that God has allowed the situation for His divine purpose. </a:t>
            </a:r>
            <a:endParaRPr lang="en-US" sz="4000" dirty="0"/>
          </a:p>
          <a:p>
            <a:pPr algn="ctr"/>
            <a:r>
              <a:rPr lang="en-US" sz="40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33400" y="152400"/>
            <a:ext cx="10972800" cy="6019800"/>
          </a:xfrm>
          <a:prstGeom prst="rect">
            <a:avLst/>
          </a:prstGeom>
        </p:spPr>
        <p:txBody>
          <a:bodyPr/>
          <a:lstStyle/>
          <a:p>
            <a:pPr algn="ctr"/>
            <a:r>
              <a:rPr lang="en-US" sz="4000" dirty="0"/>
              <a:t>9 Resist him, steadfast in the faith, knowing that the same sufferings are experienced by your brotherhood in the world. 10 But may the God of all grace, who called us to His eternal glory by Christ Jesus, after you have suffered a while, perfect, establish, strengthen, and settle you. </a:t>
            </a:r>
          </a:p>
        </p:txBody>
      </p:sp>
    </p:spTree>
    <p:extLst>
      <p:ext uri="{BB962C8B-B14F-4D97-AF65-F5344CB8AC3E}">
        <p14:creationId xmlns:p14="http://schemas.microsoft.com/office/powerpoint/2010/main" val="1172832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u="sng" dirty="0"/>
              <a:t>Romans 8:28</a:t>
            </a:r>
            <a:endParaRPr lang="en-US" sz="4000" u="sng" dirty="0"/>
          </a:p>
          <a:p>
            <a:pPr algn="ctr"/>
            <a:r>
              <a:rPr lang="en-US" sz="4000" dirty="0"/>
              <a:t>And we know that all things work together for good to those who love God, to those who are the called according to His purpose.</a:t>
            </a:r>
          </a:p>
          <a:p>
            <a:pPr algn="ctr"/>
            <a:r>
              <a:rPr lang="en-US" sz="40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4. Thank the Lord in the midst of the situation</a:t>
            </a:r>
            <a:endParaRPr lang="en-US"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0" y="304800"/>
            <a:ext cx="9144000" cy="6019800"/>
          </a:xfrm>
          <a:prstGeom prst="rect">
            <a:avLst/>
          </a:prstGeom>
        </p:spPr>
        <p:txBody>
          <a:bodyPr/>
          <a:lstStyle/>
          <a:p>
            <a:pPr algn="ctr"/>
            <a:r>
              <a:rPr lang="en-US" sz="4000" u="sng" dirty="0"/>
              <a:t> </a:t>
            </a:r>
            <a:r>
              <a:rPr lang="en-US" sz="4000" b="1" u="sng" dirty="0"/>
              <a:t>1 Thessalonians 5:18</a:t>
            </a:r>
            <a:endParaRPr lang="en-US" sz="4000" u="sng" dirty="0"/>
          </a:p>
          <a:p>
            <a:pPr algn="ctr"/>
            <a:r>
              <a:rPr lang="en-US" sz="4000" dirty="0"/>
              <a:t>“in everything give thanks; for this is the will of God in Christ Jesus for you”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193766"/>
            <a:ext cx="9144000" cy="5064034"/>
          </a:xfrm>
          <a:prstGeom prst="rect">
            <a:avLst/>
          </a:prstGeom>
        </p:spPr>
        <p:txBody>
          <a:bodyPr/>
          <a:lstStyle/>
          <a:p>
            <a:pPr algn="ctr"/>
            <a:r>
              <a:rPr lang="en-US" sz="4000" b="1" dirty="0"/>
              <a:t>5. Recall the Lord’s Promises </a:t>
            </a:r>
            <a:endParaRPr lang="en-US"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1 Peter 5:10 </a:t>
            </a:r>
            <a:endParaRPr lang="en-US" sz="4000" u="sng" dirty="0"/>
          </a:p>
          <a:p>
            <a:pPr algn="ctr"/>
            <a:r>
              <a:rPr lang="en-US" sz="4000" dirty="0"/>
              <a:t>“After you have suffered for a little while, the God of all grace, who called you to His eternal glory in Christ, will Himself perfect, confirm, strengthen and establish you.” </a:t>
            </a:r>
          </a:p>
          <a:p>
            <a:pPr algn="ctr"/>
            <a:r>
              <a:rPr lang="en-US" sz="4000"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dirty="0"/>
              <a:t>1. Why is it so hard to let go of our desire to know why certain events happen to us? </a:t>
            </a:r>
            <a:endParaRPr lang="en-US" sz="4000" dirty="0"/>
          </a:p>
        </p:txBody>
      </p:sp>
    </p:spTree>
    <p:extLst>
      <p:ext uri="{BB962C8B-B14F-4D97-AF65-F5344CB8AC3E}">
        <p14:creationId xmlns:p14="http://schemas.microsoft.com/office/powerpoint/2010/main" val="1388930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dirty="0"/>
              <a:t>2. Do you think this displays a lack of trust in God? Why or why not? </a:t>
            </a:r>
            <a:endParaRPr lang="en-US" sz="4000" dirty="0"/>
          </a:p>
        </p:txBody>
      </p:sp>
    </p:spTree>
    <p:extLst>
      <p:ext uri="{BB962C8B-B14F-4D97-AF65-F5344CB8AC3E}">
        <p14:creationId xmlns:p14="http://schemas.microsoft.com/office/powerpoint/2010/main" val="431247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04800"/>
            <a:ext cx="12115800" cy="5029200"/>
          </a:xfrm>
          <a:prstGeom prst="rect">
            <a:avLst/>
          </a:prstGeom>
        </p:spPr>
        <p:txBody>
          <a:bodyPr/>
          <a:lstStyle/>
          <a:p>
            <a:pPr algn="ctr"/>
            <a:r>
              <a:rPr lang="en-US" sz="4000" b="1" dirty="0"/>
              <a:t>3. The right response to trials is to immediately direct our thoughts toward God. </a:t>
            </a:r>
          </a:p>
          <a:p>
            <a:pPr algn="ctr"/>
            <a:endParaRPr lang="en-US" sz="4000" b="1" dirty="0"/>
          </a:p>
          <a:p>
            <a:pPr algn="ctr"/>
            <a:r>
              <a:rPr lang="en-US" sz="4000" b="1" dirty="0"/>
              <a:t>Is this your first reaction? If so, what benefits have you discovered with this mindset? </a:t>
            </a:r>
          </a:p>
          <a:p>
            <a:pPr algn="ctr"/>
            <a:endParaRPr lang="en-US" sz="4000" b="1" dirty="0"/>
          </a:p>
          <a:p>
            <a:pPr algn="ctr"/>
            <a:r>
              <a:rPr lang="en-US" sz="4000" b="1" dirty="0"/>
              <a:t>If not, what keeps you from focusing on the Lord?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859342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a:p>
            <a:pPr algn="ctr"/>
            <a:r>
              <a:rPr lang="en-US" sz="4000" dirty="0"/>
              <a:t> </a:t>
            </a:r>
          </a:p>
          <a:p>
            <a:pPr algn="ctr"/>
            <a:r>
              <a:rPr lang="en-US" sz="4000" dirty="0"/>
              <a:t> </a:t>
            </a:r>
          </a:p>
        </p:txBody>
      </p:sp>
    </p:spTree>
    <p:extLst>
      <p:ext uri="{BB962C8B-B14F-4D97-AF65-F5344CB8AC3E}">
        <p14:creationId xmlns:p14="http://schemas.microsoft.com/office/powerpoint/2010/main" val="606187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304800"/>
            <a:ext cx="11049000" cy="5029200"/>
          </a:xfrm>
          <a:prstGeom prst="rect">
            <a:avLst/>
          </a:prstGeom>
        </p:spPr>
        <p:txBody>
          <a:bodyPr/>
          <a:lstStyle/>
          <a:p>
            <a:pPr algn="ctr"/>
            <a:r>
              <a:rPr lang="en-US" sz="4000" dirty="0"/>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endParaRPr lang="en-US" sz="4000" dirty="0"/>
          </a:p>
        </p:txBody>
      </p:sp>
    </p:spTree>
    <p:extLst>
      <p:ext uri="{BB962C8B-B14F-4D97-AF65-F5344CB8AC3E}">
        <p14:creationId xmlns:p14="http://schemas.microsoft.com/office/powerpoint/2010/main" val="58926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94608"/>
            <a:ext cx="9144000" cy="1938992"/>
          </a:xfrm>
          <a:prstGeom prst="rect">
            <a:avLst/>
          </a:prstGeom>
        </p:spPr>
        <p:txBody>
          <a:bodyPr wrap="square">
            <a:spAutoFit/>
          </a:bodyPr>
          <a:lstStyle/>
          <a:p>
            <a:pPr algn="ctr"/>
            <a:r>
              <a:rPr lang="en-US" sz="4000" b="1" dirty="0"/>
              <a:t>Trials, Difficulties, and Suffering bring out a variety of Attitudes and Responses</a:t>
            </a:r>
            <a:endParaRPr lang="en-US" sz="4000" dirty="0"/>
          </a:p>
        </p:txBody>
      </p:sp>
    </p:spTree>
    <p:extLst>
      <p:ext uri="{BB962C8B-B14F-4D97-AF65-F5344CB8AC3E}">
        <p14:creationId xmlns:p14="http://schemas.microsoft.com/office/powerpoint/2010/main" val="1638094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304800"/>
            <a:ext cx="10668000" cy="5029200"/>
          </a:xfrm>
          <a:prstGeom prst="rect">
            <a:avLst/>
          </a:prstGeom>
        </p:spPr>
        <p:txBody>
          <a:bodyPr/>
          <a:lstStyle/>
          <a:p>
            <a:pPr algn="ctr"/>
            <a:r>
              <a:rPr lang="en-US" sz="4000" dirty="0"/>
              <a:t> 17 Then we who are alive and remain shall be caught up together with them in the clouds to meet the Lord in the air. And thus we shall always be with the Lord. 18 Therefore comfort one another with these words. </a:t>
            </a:r>
          </a:p>
          <a:p>
            <a:pPr algn="ctr"/>
            <a:r>
              <a:rPr lang="en-US" sz="4000" dirty="0"/>
              <a:t> </a:t>
            </a:r>
          </a:p>
        </p:txBody>
      </p:sp>
    </p:spTree>
    <p:extLst>
      <p:ext uri="{BB962C8B-B14F-4D97-AF65-F5344CB8AC3E}">
        <p14:creationId xmlns:p14="http://schemas.microsoft.com/office/powerpoint/2010/main" val="655017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304800"/>
            <a:ext cx="11353800" cy="5638800"/>
          </a:xfrm>
          <a:prstGeom prst="rect">
            <a:avLst/>
          </a:prstGeom>
        </p:spPr>
        <p:txBody>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a:t>
            </a:r>
          </a:p>
          <a:p>
            <a:pPr algn="ctr"/>
            <a:r>
              <a:rPr lang="en-US" sz="4000" dirty="0"/>
              <a:t>Lord our God will call."</a:t>
            </a:r>
          </a:p>
        </p:txBody>
      </p:sp>
    </p:spTree>
    <p:extLst>
      <p:ext uri="{BB962C8B-B14F-4D97-AF65-F5344CB8AC3E}">
        <p14:creationId xmlns:p14="http://schemas.microsoft.com/office/powerpoint/2010/main" val="551005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2819400" y="6347936"/>
            <a:ext cx="6477000" cy="738664"/>
          </a:xfrm>
          <a:prstGeom prst="rect">
            <a:avLst/>
          </a:prstGeom>
          <a:noFill/>
        </p:spPr>
        <p:txBody>
          <a:bodyPr wrap="square" rtlCol="0">
            <a:spAutoFit/>
          </a:bodyPr>
          <a:lstStyle/>
          <a:p>
            <a:pPr algn="ctr"/>
            <a:r>
              <a:rPr lang="en-US" sz="1400" b="1" dirty="0">
                <a:solidFill>
                  <a:srgbClr val="1C9480"/>
                </a:solidFill>
              </a:rPr>
              <a:t>“For the Joy of the Lord is your Strength”</a:t>
            </a:r>
          </a:p>
          <a:p>
            <a:pPr algn="ctr"/>
            <a:r>
              <a:rPr lang="en-US" sz="1400" b="1" dirty="0">
                <a:solidFill>
                  <a:srgbClr val="1C9480"/>
                </a:solidFill>
              </a:rPr>
              <a:t> Nehemiah 8:10 </a:t>
            </a:r>
          </a:p>
          <a:p>
            <a:pPr algn="ctr"/>
            <a:endParaRPr lang="en-US" sz="1400" b="1" dirty="0">
              <a:solidFill>
                <a:srgbClr val="1C948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06514"/>
            <a:ext cx="9144000" cy="707886"/>
          </a:xfrm>
          <a:prstGeom prst="rect">
            <a:avLst/>
          </a:prstGeom>
        </p:spPr>
        <p:txBody>
          <a:bodyPr wrap="square">
            <a:spAutoFit/>
          </a:bodyPr>
          <a:lstStyle/>
          <a:p>
            <a:pPr algn="ctr"/>
            <a:r>
              <a:rPr lang="en-US" sz="4000" b="1" dirty="0"/>
              <a:t>What is the Purpose? </a:t>
            </a:r>
            <a:endParaRPr lang="en-US" sz="4000" dirty="0"/>
          </a:p>
        </p:txBody>
      </p:sp>
    </p:spTree>
    <p:extLst>
      <p:ext uri="{BB962C8B-B14F-4D97-AF65-F5344CB8AC3E}">
        <p14:creationId xmlns:p14="http://schemas.microsoft.com/office/powerpoint/2010/main" val="426727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0" y="228600"/>
            <a:ext cx="9144000" cy="6019800"/>
          </a:xfrm>
          <a:prstGeom prst="rect">
            <a:avLst/>
          </a:prstGeom>
        </p:spPr>
        <p:txBody>
          <a:bodyPr/>
          <a:lstStyle/>
          <a:p>
            <a:pPr algn="ctr"/>
            <a:r>
              <a:rPr lang="en-US" sz="4000" dirty="0"/>
              <a:t> </a:t>
            </a:r>
            <a:r>
              <a:rPr lang="en-US" sz="4000" b="1" dirty="0"/>
              <a:t>Why Me, My Child, or My Family? </a:t>
            </a:r>
            <a:endParaRPr lang="en-US" sz="4000" dirty="0"/>
          </a:p>
        </p:txBody>
      </p:sp>
    </p:spTree>
    <p:extLst>
      <p:ext uri="{BB962C8B-B14F-4D97-AF65-F5344CB8AC3E}">
        <p14:creationId xmlns:p14="http://schemas.microsoft.com/office/powerpoint/2010/main" val="413824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0" y="228600"/>
            <a:ext cx="9144000" cy="6019800"/>
          </a:xfrm>
          <a:prstGeom prst="rect">
            <a:avLst/>
          </a:prstGeom>
        </p:spPr>
        <p:txBody>
          <a:bodyPr/>
          <a:lstStyle/>
          <a:p>
            <a:pPr algn="ctr"/>
            <a:r>
              <a:rPr lang="en-US" sz="4000" b="1" dirty="0"/>
              <a:t>When you don’t understand why something has happened, remember these Basic Truths.</a:t>
            </a:r>
            <a:endParaRPr lang="en-US" sz="4000" dirty="0"/>
          </a:p>
        </p:txBody>
      </p:sp>
    </p:spTree>
    <p:extLst>
      <p:ext uri="{BB962C8B-B14F-4D97-AF65-F5344CB8AC3E}">
        <p14:creationId xmlns:p14="http://schemas.microsoft.com/office/powerpoint/2010/main" val="189537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06514"/>
            <a:ext cx="9144000" cy="707886"/>
          </a:xfrm>
          <a:prstGeom prst="rect">
            <a:avLst/>
          </a:prstGeom>
        </p:spPr>
        <p:txBody>
          <a:bodyPr wrap="square">
            <a:spAutoFit/>
          </a:bodyPr>
          <a:lstStyle/>
          <a:p>
            <a:pPr algn="ctr"/>
            <a:r>
              <a:rPr lang="en-US" sz="4000" dirty="0">
                <a:solidFill>
                  <a:srgbClr val="FFFFFF"/>
                </a:solidFill>
              </a:rPr>
              <a:t> </a:t>
            </a:r>
            <a:r>
              <a:rPr lang="en-US" sz="4000" b="1" dirty="0"/>
              <a:t>Lord’s Perspective is Complete </a:t>
            </a:r>
            <a:endParaRPr lang="en-US" sz="4000" dirty="0"/>
          </a:p>
        </p:txBody>
      </p:sp>
    </p:spTree>
    <p:extLst>
      <p:ext uri="{BB962C8B-B14F-4D97-AF65-F5344CB8AC3E}">
        <p14:creationId xmlns:p14="http://schemas.microsoft.com/office/powerpoint/2010/main" val="3448016696"/>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12097</TotalTime>
  <Words>1597</Words>
  <Application>Microsoft Office PowerPoint</Application>
  <PresentationFormat>Widescreen</PresentationFormat>
  <Paragraphs>97</Paragraphs>
  <Slides>52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704</cp:revision>
  <dcterms:created xsi:type="dcterms:W3CDTF">2009-08-18T08:19:59Z</dcterms:created>
  <dcterms:modified xsi:type="dcterms:W3CDTF">2020-04-28T05:56:03Z</dcterms:modified>
</cp:coreProperties>
</file>