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7"/>
  </p:notesMasterIdLst>
  <p:sldIdLst>
    <p:sldId id="257" r:id="rId2"/>
    <p:sldId id="1006" r:id="rId3"/>
    <p:sldId id="258" r:id="rId4"/>
    <p:sldId id="790" r:id="rId5"/>
    <p:sldId id="793" r:id="rId6"/>
    <p:sldId id="617" r:id="rId7"/>
    <p:sldId id="616" r:id="rId8"/>
    <p:sldId id="260" r:id="rId9"/>
    <p:sldId id="789" r:id="rId10"/>
    <p:sldId id="518" r:id="rId11"/>
    <p:sldId id="704" r:id="rId12"/>
    <p:sldId id="706" r:id="rId13"/>
    <p:sldId id="874" r:id="rId14"/>
    <p:sldId id="875" r:id="rId15"/>
    <p:sldId id="876" r:id="rId16"/>
    <p:sldId id="877" r:id="rId17"/>
    <p:sldId id="878" r:id="rId18"/>
    <p:sldId id="879" r:id="rId19"/>
    <p:sldId id="709" r:id="rId20"/>
    <p:sldId id="708" r:id="rId21"/>
    <p:sldId id="519" r:id="rId22"/>
    <p:sldId id="520" r:id="rId23"/>
    <p:sldId id="522" r:id="rId24"/>
    <p:sldId id="523" r:id="rId25"/>
    <p:sldId id="524" r:id="rId26"/>
    <p:sldId id="614" r:id="rId27"/>
    <p:sldId id="717" r:id="rId28"/>
    <p:sldId id="666" r:id="rId29"/>
    <p:sldId id="713" r:id="rId30"/>
    <p:sldId id="718" r:id="rId31"/>
    <p:sldId id="719" r:id="rId32"/>
    <p:sldId id="720" r:id="rId33"/>
    <p:sldId id="955" r:id="rId34"/>
    <p:sldId id="956" r:id="rId35"/>
    <p:sldId id="957" r:id="rId36"/>
    <p:sldId id="958" r:id="rId37"/>
    <p:sldId id="959" r:id="rId38"/>
    <p:sldId id="966" r:id="rId39"/>
    <p:sldId id="967" r:id="rId40"/>
    <p:sldId id="968" r:id="rId41"/>
    <p:sldId id="969" r:id="rId42"/>
    <p:sldId id="970" r:id="rId43"/>
    <p:sldId id="971" r:id="rId44"/>
    <p:sldId id="972" r:id="rId45"/>
    <p:sldId id="973" r:id="rId46"/>
    <p:sldId id="974" r:id="rId47"/>
    <p:sldId id="975" r:id="rId48"/>
    <p:sldId id="976" r:id="rId49"/>
    <p:sldId id="1004" r:id="rId50"/>
    <p:sldId id="1007" r:id="rId51"/>
    <p:sldId id="1008" r:id="rId52"/>
    <p:sldId id="1009" r:id="rId53"/>
    <p:sldId id="1010" r:id="rId54"/>
    <p:sldId id="1011" r:id="rId55"/>
    <p:sldId id="965"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14" autoAdjust="0"/>
    <p:restoredTop sz="93420" autoAdjust="0"/>
  </p:normalViewPr>
  <p:slideViewPr>
    <p:cSldViewPr>
      <p:cViewPr varScale="1">
        <p:scale>
          <a:sx n="106" d="100"/>
          <a:sy n="106" d="100"/>
        </p:scale>
        <p:origin x="870" y="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26CF8-AB8D-4D4A-A576-C89E5CA583C3}" type="datetimeFigureOut">
              <a:rPr lang="en-US" smtClean="0"/>
              <a:pPr/>
              <a:t>4/13/2020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AD8AB-C685-4702-9014-ADA2C1441788}" type="slidenum">
              <a:rPr lang="en-US" smtClean="0"/>
              <a:pPr/>
              <a:t>‹#›</a:t>
            </a:fld>
            <a:endParaRPr lang="en-US"/>
          </a:p>
        </p:txBody>
      </p:sp>
    </p:spTree>
    <p:extLst>
      <p:ext uri="{BB962C8B-B14F-4D97-AF65-F5344CB8AC3E}">
        <p14:creationId xmlns:p14="http://schemas.microsoft.com/office/powerpoint/2010/main" val="141446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355DD6-1C2C-4448-8227-50186370C33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10272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pPr/>
              <a:t>26</a:t>
            </a:fld>
            <a:endParaRPr lang="en-US"/>
          </a:p>
        </p:txBody>
      </p:sp>
    </p:spTree>
    <p:extLst>
      <p:ext uri="{BB962C8B-B14F-4D97-AF65-F5344CB8AC3E}">
        <p14:creationId xmlns:p14="http://schemas.microsoft.com/office/powerpoint/2010/main" val="3935754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extLst>
      <p:ext uri="{BB962C8B-B14F-4D97-AF65-F5344CB8AC3E}">
        <p14:creationId xmlns:p14="http://schemas.microsoft.com/office/powerpoint/2010/main" val="1532703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extLst>
      <p:ext uri="{BB962C8B-B14F-4D97-AF65-F5344CB8AC3E}">
        <p14:creationId xmlns:p14="http://schemas.microsoft.com/office/powerpoint/2010/main" val="1470971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extLst>
      <p:ext uri="{BB962C8B-B14F-4D97-AF65-F5344CB8AC3E}">
        <p14:creationId xmlns:p14="http://schemas.microsoft.com/office/powerpoint/2010/main" val="2211228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extLst>
      <p:ext uri="{BB962C8B-B14F-4D97-AF65-F5344CB8AC3E}">
        <p14:creationId xmlns:p14="http://schemas.microsoft.com/office/powerpoint/2010/main" val="1595011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extLst>
      <p:ext uri="{BB962C8B-B14F-4D97-AF65-F5344CB8AC3E}">
        <p14:creationId xmlns:p14="http://schemas.microsoft.com/office/powerpoint/2010/main" val="350586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extLst>
      <p:ext uri="{BB962C8B-B14F-4D97-AF65-F5344CB8AC3E}">
        <p14:creationId xmlns:p14="http://schemas.microsoft.com/office/powerpoint/2010/main" val="552015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extLst>
      <p:ext uri="{BB962C8B-B14F-4D97-AF65-F5344CB8AC3E}">
        <p14:creationId xmlns:p14="http://schemas.microsoft.com/office/powerpoint/2010/main" val="1879762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extLst>
      <p:ext uri="{BB962C8B-B14F-4D97-AF65-F5344CB8AC3E}">
        <p14:creationId xmlns:p14="http://schemas.microsoft.com/office/powerpoint/2010/main" val="2132844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extLst>
      <p:ext uri="{BB962C8B-B14F-4D97-AF65-F5344CB8AC3E}">
        <p14:creationId xmlns:p14="http://schemas.microsoft.com/office/powerpoint/2010/main" val="1393305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extLst>
      <p:ext uri="{BB962C8B-B14F-4D97-AF65-F5344CB8AC3E}">
        <p14:creationId xmlns:p14="http://schemas.microsoft.com/office/powerpoint/2010/main" val="4171453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extLst>
      <p:ext uri="{BB962C8B-B14F-4D97-AF65-F5344CB8AC3E}">
        <p14:creationId xmlns:p14="http://schemas.microsoft.com/office/powerpoint/2010/main" val="1226519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extLst>
      <p:ext uri="{BB962C8B-B14F-4D97-AF65-F5344CB8AC3E}">
        <p14:creationId xmlns:p14="http://schemas.microsoft.com/office/powerpoint/2010/main" val="3912623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78486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627063" y="6021388"/>
            <a:ext cx="5684837"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extLst>
      <p:ext uri="{BB962C8B-B14F-4D97-AF65-F5344CB8AC3E}">
        <p14:creationId xmlns:p14="http://schemas.microsoft.com/office/powerpoint/2010/main" val="1192864865"/>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 y="0"/>
            <a:ext cx="8915400" cy="25945564"/>
          </a:xfrm>
          <a:prstGeom prst="rect">
            <a:avLst/>
          </a:prstGeom>
        </p:spPr>
        <p:txBody>
          <a:bodyPr wrap="square">
            <a:spAutoFit/>
          </a:bodyPr>
          <a:lstStyle/>
          <a:p>
            <a:pPr algn="ctr"/>
            <a:r>
              <a:rPr lang="en-US" sz="4000" dirty="0"/>
              <a:t>3 unloving, unforgiving, slanderers, without self-control, brutal, despisers of good, 4 traitors, headstrong, haughty, lovers of pleasure rather than lovers of God, 5 having a form of godliness but denying its power. And from such people turn away! </a:t>
            </a:r>
          </a:p>
          <a:p>
            <a:pPr algn="ctr"/>
            <a:r>
              <a:rPr lang="en-US" sz="4000" dirty="0"/>
              <a:t> </a:t>
            </a:r>
          </a:p>
          <a:p>
            <a:pPr lvl="0" algn="ctr">
              <a:defRPr/>
            </a:pPr>
            <a:r>
              <a:rPr lang="en-US" sz="4000" dirty="0">
                <a:solidFill>
                  <a:prstClr val="black"/>
                </a:solidFill>
                <a:latin typeface="Calibri"/>
              </a:rPr>
              <a:t> </a:t>
            </a: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lvl="0" algn="ctr">
              <a:defRPr/>
            </a:pPr>
            <a:r>
              <a:rPr lang="en-US" sz="4000" dirty="0">
                <a:solidFill>
                  <a:prstClr val="black"/>
                </a:solidFill>
                <a:latin typeface="Calibri"/>
              </a:rPr>
              <a:t> </a:t>
            </a: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r>
              <a:rPr lang="en-US" sz="4000" b="1" dirty="0"/>
              <a:t> </a:t>
            </a:r>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r>
              <a:rPr lang="en-US" sz="4000" b="1" dirty="0"/>
              <a:t> </a:t>
            </a:r>
          </a:p>
          <a:p>
            <a:pPr algn="ctr"/>
            <a:endParaRPr lang="en-US" sz="4000" b="1" dirty="0"/>
          </a:p>
          <a:p>
            <a:pPr algn="ctr"/>
            <a:endParaRPr lang="en-US" sz="4000" b="1" dirty="0"/>
          </a:p>
          <a:p>
            <a:pPr algn="ctr"/>
            <a:endParaRPr lang="en-US" sz="4000" b="1" dirty="0"/>
          </a:p>
          <a:p>
            <a:pPr algn="ctr"/>
            <a:r>
              <a:rPr lang="en-US" sz="4000" dirty="0"/>
              <a:t> </a:t>
            </a: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algn="ctr"/>
            <a:endParaRPr lang="en-US" sz="4000" dirty="0"/>
          </a:p>
        </p:txBody>
      </p:sp>
      <p:pic>
        <p:nvPicPr>
          <p:cNvPr id="4" name="Picture 3" descr="A group of people standing in front of a crowd&#10;&#10;Description generated with high confidence">
            <a:extLst>
              <a:ext uri="{FF2B5EF4-FFF2-40B4-BE49-F238E27FC236}">
                <a16:creationId xmlns:a16="http://schemas.microsoft.com/office/drawing/2014/main" id="{67AFECC1-62FF-4934-8212-C19370E5F8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66"/>
            <a:ext cx="9144000" cy="6858000"/>
          </a:xfrm>
          <a:prstGeom prst="rect">
            <a:avLst/>
          </a:prstGeom>
        </p:spPr>
      </p:pic>
      <p:sp>
        <p:nvSpPr>
          <p:cNvPr id="5" name="TextBox 4">
            <a:extLst>
              <a:ext uri="{FF2B5EF4-FFF2-40B4-BE49-F238E27FC236}">
                <a16:creationId xmlns:a16="http://schemas.microsoft.com/office/drawing/2014/main" id="{93086377-970D-469B-8613-14F92C31D2AB}"/>
              </a:ext>
            </a:extLst>
          </p:cNvPr>
          <p:cNvSpPr txBox="1"/>
          <p:nvPr/>
        </p:nvSpPr>
        <p:spPr>
          <a:xfrm>
            <a:off x="7391400" y="6553200"/>
            <a:ext cx="1447800" cy="369332"/>
          </a:xfrm>
          <a:prstGeom prst="rect">
            <a:avLst/>
          </a:prstGeom>
          <a:noFill/>
        </p:spPr>
        <p:txBody>
          <a:bodyPr wrap="square" rtlCol="0">
            <a:spAutoFit/>
          </a:bodyPr>
          <a:lstStyle/>
          <a:p>
            <a:r>
              <a:rPr lang="en-US" dirty="0"/>
              <a:t>Kentucky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 y="0"/>
            <a:ext cx="8915400" cy="6247864"/>
          </a:xfrm>
          <a:prstGeom prst="rect">
            <a:avLst/>
          </a:prstGeom>
        </p:spPr>
        <p:txBody>
          <a:bodyPr wrap="square">
            <a:spAutoFit/>
          </a:bodyPr>
          <a:lstStyle/>
          <a:p>
            <a:pPr algn="ctr"/>
            <a:r>
              <a:rPr lang="en-US" sz="4000" b="1" u="sng" dirty="0"/>
              <a:t>Genesis 6:5-13</a:t>
            </a:r>
            <a:endParaRPr lang="en-US" sz="4000" u="sng" dirty="0"/>
          </a:p>
          <a:p>
            <a:pPr algn="ctr"/>
            <a:r>
              <a:rPr lang="en-US" sz="4000" dirty="0"/>
              <a:t>5 Then the LORD saw that the wickedness of man was great in the earth, and that every intent of the thoughts of his heart was only evil continually. 6 And the LORD was sorry that He had made man on the earth, and He was grieved in His heart.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 y="36255"/>
            <a:ext cx="8915400" cy="7478970"/>
          </a:xfrm>
          <a:prstGeom prst="rect">
            <a:avLst/>
          </a:prstGeom>
        </p:spPr>
        <p:txBody>
          <a:bodyPr wrap="square">
            <a:spAutoFit/>
          </a:bodyPr>
          <a:lstStyle/>
          <a:p>
            <a:pPr algn="ctr"/>
            <a:r>
              <a:rPr lang="en-US" sz="4000" dirty="0"/>
              <a:t>7 So the LORD said, "I will destroy man whom I have created from the face of the earth, both man and beast, creeping thing and birds of the air, for I am sorry that I have made them." 8 But Noah found grace in the eyes of the LORD. 9 This is the genealogy of Noah. Noah was a just man, perfect in his generations. Noah walked with God. </a:t>
            </a:r>
          </a:p>
          <a:p>
            <a:pPr algn="ctr"/>
            <a:r>
              <a:rPr lang="en-US" sz="4000" dirty="0"/>
              <a:t> </a:t>
            </a:r>
          </a:p>
          <a:p>
            <a:pPr lvl="0" algn="ctr">
              <a:defRPr/>
            </a:pPr>
            <a:endParaRPr lang="en-US" sz="4000" dirty="0">
              <a:solidFill>
                <a:prstClr val="black"/>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 y="36255"/>
            <a:ext cx="8915400" cy="5632311"/>
          </a:xfrm>
          <a:prstGeom prst="rect">
            <a:avLst/>
          </a:prstGeom>
        </p:spPr>
        <p:txBody>
          <a:bodyPr wrap="square">
            <a:spAutoFit/>
          </a:bodyPr>
          <a:lstStyle/>
          <a:p>
            <a:pPr algn="ctr"/>
            <a:r>
              <a:rPr lang="en-US" sz="4000" dirty="0"/>
              <a:t>10 And Noah begot three sons: Shem, Ham, and Japheth. 11 The earth also was corrupt before God, and the earth was filled with violence. 12 So God looked upon the earth, and indeed it was corrupt; for all flesh had corrupted their way on the earth.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129312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 y="36255"/>
            <a:ext cx="8915400" cy="9941183"/>
          </a:xfrm>
          <a:prstGeom prst="rect">
            <a:avLst/>
          </a:prstGeom>
        </p:spPr>
        <p:txBody>
          <a:bodyPr wrap="square">
            <a:spAutoFit/>
          </a:bodyPr>
          <a:lstStyle/>
          <a:p>
            <a:pPr algn="ctr"/>
            <a:r>
              <a:rPr lang="en-US" sz="4000" dirty="0"/>
              <a:t>13 And God said to Noah, "The end of all flesh has come before Me, for the earth is filled with violence through them; and behold, I will destroy them with the earth. </a:t>
            </a:r>
          </a:p>
          <a:p>
            <a:pPr lvl="0" algn="ctr">
              <a:defRPr/>
            </a:pPr>
            <a:r>
              <a:rPr lang="en-US" sz="4000" dirty="0">
                <a:solidFill>
                  <a:prstClr val="black"/>
                </a:solidFill>
                <a:latin typeface="Calibri"/>
              </a:rPr>
              <a:t> </a:t>
            </a: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lvl="0" algn="ctr">
              <a:defRPr/>
            </a:pPr>
            <a:r>
              <a:rPr lang="en-US" sz="4000" dirty="0">
                <a:solidFill>
                  <a:prstClr val="black"/>
                </a:solidFill>
                <a:latin typeface="Calibri"/>
              </a:rPr>
              <a:t> </a:t>
            </a:r>
          </a:p>
          <a:p>
            <a:pPr lvl="0" algn="ctr">
              <a:defRPr/>
            </a:pPr>
            <a:endParaRPr lang="en-US" sz="4000" dirty="0">
              <a:solidFill>
                <a:prstClr val="black"/>
              </a:solidFill>
              <a:latin typeface="Calibri"/>
            </a:endParaRPr>
          </a:p>
          <a:p>
            <a:pPr algn="ctr"/>
            <a:endParaRPr lang="en-US" sz="4000" b="1" dirty="0"/>
          </a:p>
          <a:p>
            <a:pPr algn="ctr"/>
            <a:r>
              <a:rPr lang="en-US" sz="4000" b="1" dirty="0"/>
              <a:t> </a:t>
            </a:r>
          </a:p>
          <a:p>
            <a:pPr algn="ctr"/>
            <a:endParaRPr lang="en-US" sz="4000" b="1" dirty="0"/>
          </a:p>
          <a:p>
            <a:pPr algn="ctr"/>
            <a:r>
              <a:rPr lang="en-US" sz="4000" dirty="0"/>
              <a:t> </a:t>
            </a:r>
          </a:p>
          <a:p>
            <a:pPr algn="ctr"/>
            <a:endParaRPr lang="en-US" sz="4000" dirty="0"/>
          </a:p>
        </p:txBody>
      </p:sp>
    </p:spTree>
    <p:extLst>
      <p:ext uri="{BB962C8B-B14F-4D97-AF65-F5344CB8AC3E}">
        <p14:creationId xmlns:p14="http://schemas.microsoft.com/office/powerpoint/2010/main" val="405334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 y="36255"/>
            <a:ext cx="8915400" cy="707886"/>
          </a:xfrm>
          <a:prstGeom prst="rect">
            <a:avLst/>
          </a:prstGeom>
        </p:spPr>
        <p:txBody>
          <a:bodyPr wrap="square">
            <a:spAutoFit/>
          </a:bodyPr>
          <a:lstStyle/>
          <a:p>
            <a:pPr algn="ctr"/>
            <a:r>
              <a:rPr lang="en-US" sz="4000" b="1" dirty="0"/>
              <a:t>The Character of Noah</a:t>
            </a:r>
            <a:endParaRPr lang="en-US" sz="4000" dirty="0"/>
          </a:p>
        </p:txBody>
      </p:sp>
    </p:spTree>
    <p:extLst>
      <p:ext uri="{BB962C8B-B14F-4D97-AF65-F5344CB8AC3E}">
        <p14:creationId xmlns:p14="http://schemas.microsoft.com/office/powerpoint/2010/main" val="285277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 y="36255"/>
            <a:ext cx="8915400" cy="3785652"/>
          </a:xfrm>
          <a:prstGeom prst="rect">
            <a:avLst/>
          </a:prstGeom>
        </p:spPr>
        <p:txBody>
          <a:bodyPr wrap="square">
            <a:spAutoFit/>
          </a:bodyPr>
          <a:lstStyle/>
          <a:p>
            <a:pPr algn="ctr"/>
            <a:r>
              <a:rPr lang="en-US" sz="4000" b="1" u="sng" dirty="0"/>
              <a:t>Genesis 6:9</a:t>
            </a:r>
            <a:endParaRPr lang="en-US" sz="4000" u="sng" dirty="0"/>
          </a:p>
          <a:p>
            <a:pPr algn="ctr"/>
            <a:r>
              <a:rPr lang="en-US" sz="4000" dirty="0"/>
              <a:t>This is the genealogy of Noah. Noah was a just man, perfect in his generations. Noah walked with God. </a:t>
            </a:r>
          </a:p>
          <a:p>
            <a:pPr algn="ctr"/>
            <a:r>
              <a:rPr lang="en-US" sz="4000" dirty="0"/>
              <a:t> </a:t>
            </a:r>
          </a:p>
          <a:p>
            <a:pPr algn="ctr"/>
            <a:endParaRPr lang="en-US" sz="4000" dirty="0"/>
          </a:p>
        </p:txBody>
      </p:sp>
    </p:spTree>
    <p:extLst>
      <p:ext uri="{BB962C8B-B14F-4D97-AF65-F5344CB8AC3E}">
        <p14:creationId xmlns:p14="http://schemas.microsoft.com/office/powerpoint/2010/main" val="321040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 y="36255"/>
            <a:ext cx="8915400" cy="3170099"/>
          </a:xfrm>
          <a:prstGeom prst="rect">
            <a:avLst/>
          </a:prstGeom>
        </p:spPr>
        <p:txBody>
          <a:bodyPr wrap="square">
            <a:spAutoFit/>
          </a:bodyPr>
          <a:lstStyle/>
          <a:p>
            <a:pPr algn="ctr"/>
            <a:r>
              <a:rPr lang="en-US" sz="4000" b="1" u="sng" dirty="0"/>
              <a:t>Genesis 6:8</a:t>
            </a:r>
            <a:endParaRPr lang="en-US" sz="4000" u="sng" dirty="0"/>
          </a:p>
          <a:p>
            <a:pPr algn="ctr"/>
            <a:r>
              <a:rPr lang="en-US" sz="4000" dirty="0"/>
              <a:t>But Noah found grace in the eyes of the LORD.</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170799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 y="36255"/>
            <a:ext cx="8915400" cy="7478970"/>
          </a:xfrm>
          <a:prstGeom prst="rect">
            <a:avLst/>
          </a:prstGeom>
        </p:spPr>
        <p:txBody>
          <a:bodyPr wrap="square">
            <a:spAutoFit/>
          </a:bodyPr>
          <a:lstStyle/>
          <a:p>
            <a:pPr algn="ctr"/>
            <a:r>
              <a:rPr lang="en-US" sz="4000" u="sng" dirty="0"/>
              <a:t> </a:t>
            </a:r>
            <a:r>
              <a:rPr lang="en-US" sz="4000" b="1" u="sng" dirty="0"/>
              <a:t>Matthew 24:37-39</a:t>
            </a:r>
            <a:endParaRPr lang="en-US" sz="4000" u="sng" dirty="0"/>
          </a:p>
          <a:p>
            <a:pPr algn="ctr"/>
            <a:r>
              <a:rPr lang="en-US" sz="4000" dirty="0"/>
              <a:t>37 </a:t>
            </a:r>
            <a:r>
              <a:rPr lang="en-US" sz="4000" dirty="0">
                <a:solidFill>
                  <a:srgbClr val="FF0000"/>
                </a:solidFill>
              </a:rPr>
              <a:t>But as the days of Noah were, so also will the coming of the Son of Man be. </a:t>
            </a:r>
            <a:r>
              <a:rPr lang="en-US" sz="4000" dirty="0"/>
              <a:t>38 </a:t>
            </a:r>
            <a:r>
              <a:rPr lang="en-US" sz="4000" dirty="0">
                <a:solidFill>
                  <a:srgbClr val="FF0000"/>
                </a:solidFill>
              </a:rPr>
              <a:t>For as in the days before the flood, they were eating and drinking, marrying and giving in marriage, until the day that Noah entered the ark, </a:t>
            </a:r>
            <a:r>
              <a:rPr lang="en-US" sz="4000" dirty="0"/>
              <a:t>39 </a:t>
            </a:r>
            <a:r>
              <a:rPr lang="en-US" sz="4000" dirty="0">
                <a:solidFill>
                  <a:srgbClr val="FF0000"/>
                </a:solidFill>
              </a:rPr>
              <a:t>and did not know until the flood came and took them all away, so also will the coming of the Son of Man be.</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413082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 y="0"/>
            <a:ext cx="8915400" cy="1323439"/>
          </a:xfrm>
          <a:prstGeom prst="rect">
            <a:avLst/>
          </a:prstGeom>
        </p:spPr>
        <p:txBody>
          <a:bodyPr wrap="square">
            <a:spAutoFit/>
          </a:bodyPr>
          <a:lstStyle/>
          <a:p>
            <a:pPr algn="ctr"/>
            <a:r>
              <a:rPr lang="en-US" sz="4000" b="1" dirty="0"/>
              <a:t>The World in Noah’s Day</a:t>
            </a:r>
            <a:endParaRPr lang="en-US" sz="4000" dirty="0"/>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 y="152936"/>
            <a:ext cx="8915400" cy="37856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www.PayPal.com</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b="1" dirty="0">
              <a:solidFill>
                <a:srgbClr val="FFFFFF"/>
              </a:solidFill>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b="1" dirty="0">
              <a:solidFill>
                <a:srgbClr val="FFFFFF"/>
              </a:solidFill>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FFFFFF"/>
                </a:solidFill>
                <a:latin typeface="Arial"/>
                <a:cs typeface="Arial"/>
              </a:rPr>
              <a:t>www.Amazing_Grace@cox.net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56991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 y="0"/>
            <a:ext cx="8915400" cy="6863417"/>
          </a:xfrm>
          <a:prstGeom prst="rect">
            <a:avLst/>
          </a:prstGeom>
        </p:spPr>
        <p:txBody>
          <a:bodyPr wrap="square">
            <a:spAutoFit/>
          </a:bodyPr>
          <a:lstStyle/>
          <a:p>
            <a:pPr algn="ctr"/>
            <a:r>
              <a:rPr lang="en-US" sz="4000" b="1" u="sng" dirty="0"/>
              <a:t>Genesis 6:5-6</a:t>
            </a:r>
            <a:endParaRPr lang="en-US" sz="4000" u="sng" dirty="0"/>
          </a:p>
          <a:p>
            <a:pPr algn="ctr"/>
            <a:r>
              <a:rPr lang="en-US" sz="4000" dirty="0"/>
              <a:t>“Then the Lord saw that the wickedness of man was great on the earth, and that every intent of the thoughts of his heart was only evil continually. The Lord was sorry that He had made man on the earth, and He was grieved in His heart.” </a:t>
            </a:r>
          </a:p>
          <a:p>
            <a:pPr algn="ctr"/>
            <a:endParaRPr lang="en-US" sz="4000" b="1" dirty="0"/>
          </a:p>
          <a:p>
            <a:pPr algn="ctr"/>
            <a:r>
              <a:rPr lang="en-US" sz="4000" b="1"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 y="41017"/>
            <a:ext cx="8915400" cy="4401205"/>
          </a:xfrm>
          <a:prstGeom prst="rect">
            <a:avLst/>
          </a:prstGeom>
        </p:spPr>
        <p:txBody>
          <a:bodyPr wrap="square">
            <a:spAutoFit/>
          </a:bodyPr>
          <a:lstStyle/>
          <a:p>
            <a:pPr algn="ctr"/>
            <a:r>
              <a:rPr lang="en-US" sz="4000" b="1" u="sng" dirty="0"/>
              <a:t>Genesis 6:13</a:t>
            </a:r>
            <a:endParaRPr lang="en-US" sz="4000" u="sng" dirty="0"/>
          </a:p>
          <a:p>
            <a:pPr algn="ctr"/>
            <a:r>
              <a:rPr lang="en-US" sz="4000" dirty="0"/>
              <a:t>"The end of all flesh has come before Me, for the earth is filled with violence through them; and behold, I will destroy them with the earth…</a:t>
            </a:r>
          </a:p>
          <a:p>
            <a:pPr algn="ctr"/>
            <a:r>
              <a:rPr lang="en-US" sz="4000" b="1" dirty="0"/>
              <a:t>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 y="88166"/>
            <a:ext cx="8915400" cy="2554545"/>
          </a:xfrm>
          <a:prstGeom prst="rect">
            <a:avLst/>
          </a:prstGeom>
        </p:spPr>
        <p:txBody>
          <a:bodyPr wrap="square">
            <a:spAutoFit/>
          </a:bodyPr>
          <a:lstStyle/>
          <a:p>
            <a:pPr algn="ctr"/>
            <a:r>
              <a:rPr lang="en-US" sz="4000" b="1" u="sng" dirty="0"/>
              <a:t>Genesis 1:31</a:t>
            </a:r>
            <a:endParaRPr lang="en-US" sz="4000" u="sng" dirty="0"/>
          </a:p>
          <a:p>
            <a:pPr algn="ctr"/>
            <a:r>
              <a:rPr lang="en-US" sz="4000" dirty="0"/>
              <a:t>“God saw all that He had made, and behold, it was very good”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 y="94357"/>
            <a:ext cx="8915400" cy="5632311"/>
          </a:xfrm>
          <a:prstGeom prst="rect">
            <a:avLst/>
          </a:prstGeom>
        </p:spPr>
        <p:txBody>
          <a:bodyPr wrap="square">
            <a:spAutoFit/>
          </a:bodyPr>
          <a:lstStyle/>
          <a:p>
            <a:pPr algn="ctr"/>
            <a:r>
              <a:rPr lang="en-US" sz="4000" b="1" dirty="0"/>
              <a:t>What had happened? </a:t>
            </a:r>
            <a:endParaRPr lang="en-US" sz="4000" dirty="0"/>
          </a:p>
          <a:p>
            <a:pPr algn="ctr"/>
            <a:endParaRPr lang="en-US" sz="4000" b="1" dirty="0"/>
          </a:p>
          <a:p>
            <a:pPr algn="ctr"/>
            <a:endParaRPr lang="en-US" sz="4000" b="1" dirty="0"/>
          </a:p>
          <a:p>
            <a:pPr algn="ctr"/>
            <a:endParaRPr lang="en-US" sz="4000" b="1" dirty="0"/>
          </a:p>
          <a:p>
            <a:pPr algn="ctr"/>
            <a:r>
              <a:rPr lang="en-US" sz="4000" dirty="0"/>
              <a:t> </a:t>
            </a:r>
          </a:p>
          <a:p>
            <a:pPr algn="ctr"/>
            <a:endParaRPr lang="en-US" sz="4000" b="1" dirty="0"/>
          </a:p>
          <a:p>
            <a:pPr algn="ctr"/>
            <a:endParaRPr lang="en-US" sz="4000" b="1" dirty="0"/>
          </a:p>
          <a:p>
            <a:pPr algn="ctr"/>
            <a:endParaRPr lang="en-US" sz="4000" b="1" dirty="0"/>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 y="0"/>
            <a:ext cx="8915400" cy="2677656"/>
          </a:xfrm>
          <a:prstGeom prst="rect">
            <a:avLst/>
          </a:prstGeom>
        </p:spPr>
        <p:txBody>
          <a:bodyPr wrap="square">
            <a:spAutoFit/>
          </a:bodyPr>
          <a:lstStyle/>
          <a:p>
            <a:pPr algn="ctr"/>
            <a:r>
              <a:rPr lang="en-US" sz="4000" b="1" dirty="0"/>
              <a:t>The answer is </a:t>
            </a:r>
          </a:p>
          <a:p>
            <a:pPr algn="ctr"/>
            <a:r>
              <a:rPr lang="en-US" sz="8800" b="1" dirty="0"/>
              <a:t>Sin</a:t>
            </a:r>
            <a:r>
              <a:rPr lang="en-US" sz="88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 y="0"/>
            <a:ext cx="8915400" cy="1323439"/>
          </a:xfrm>
          <a:prstGeom prst="rect">
            <a:avLst/>
          </a:prstGeom>
        </p:spPr>
        <p:txBody>
          <a:bodyPr wrap="square">
            <a:spAutoFit/>
          </a:bodyPr>
          <a:lstStyle/>
          <a:p>
            <a:pPr algn="ctr"/>
            <a:r>
              <a:rPr lang="en-US" sz="4000" b="1" dirty="0"/>
              <a:t>Noah’s Assignment from God</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 y="0"/>
            <a:ext cx="8915400" cy="5016758"/>
          </a:xfrm>
          <a:prstGeom prst="rect">
            <a:avLst/>
          </a:prstGeom>
        </p:spPr>
        <p:txBody>
          <a:bodyPr wrap="square">
            <a:spAutoFit/>
          </a:bodyPr>
          <a:lstStyle/>
          <a:p>
            <a:pPr algn="ctr"/>
            <a:r>
              <a:rPr lang="en-US" sz="4000" b="1" u="sng" dirty="0"/>
              <a:t>Genesis 6:13-14</a:t>
            </a:r>
            <a:endParaRPr lang="en-US" sz="4000" u="sng" dirty="0"/>
          </a:p>
          <a:p>
            <a:pPr algn="ctr"/>
            <a:r>
              <a:rPr lang="en-US" sz="4000" dirty="0"/>
              <a:t>“Then God said to Noah, ‘The end of all flesh has come before Me; for the earth is filled with violence because of them; and behold, I am about to destroy them with the earth. Make for yourself an ark of gopher wood’”</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 y="76200"/>
            <a:ext cx="8915400" cy="1938992"/>
          </a:xfrm>
          <a:prstGeom prst="rect">
            <a:avLst/>
          </a:prstGeom>
        </p:spPr>
        <p:txBody>
          <a:bodyPr wrap="square">
            <a:spAutoFit/>
          </a:bodyPr>
          <a:lstStyle/>
          <a:p>
            <a:pPr algn="ctr"/>
            <a:r>
              <a:rPr lang="en-US" sz="4000" b="1" dirty="0"/>
              <a:t>The Ark</a:t>
            </a:r>
            <a:r>
              <a:rPr lang="en-US" sz="4000" dirty="0"/>
              <a:t>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42208"/>
            <a:ext cx="9144000" cy="3785652"/>
          </a:xfrm>
          <a:prstGeom prst="rect">
            <a:avLst/>
          </a:prstGeom>
        </p:spPr>
        <p:txBody>
          <a:bodyPr wrap="square">
            <a:spAutoFit/>
          </a:bodyPr>
          <a:lstStyle/>
          <a:p>
            <a:pPr algn="ctr"/>
            <a:r>
              <a:rPr lang="en-US" sz="4000" dirty="0"/>
              <a:t> </a:t>
            </a:r>
            <a:r>
              <a:rPr lang="en-US" sz="4000" b="1" u="sng" dirty="0"/>
              <a:t>Luke 11:28</a:t>
            </a:r>
            <a:endParaRPr lang="en-US" sz="4000" u="sng" dirty="0"/>
          </a:p>
          <a:p>
            <a:pPr algn="ctr"/>
            <a:r>
              <a:rPr lang="en-US" sz="4000" dirty="0"/>
              <a:t>But He said, </a:t>
            </a:r>
            <a:r>
              <a:rPr lang="en-US" sz="4000" dirty="0">
                <a:solidFill>
                  <a:srgbClr val="FF0000"/>
                </a:solidFill>
              </a:rPr>
              <a:t>"More than that, blessed are those who hear the word of God and keep it!"</a:t>
            </a:r>
          </a:p>
          <a:p>
            <a:pPr algn="ctr"/>
            <a:r>
              <a:rPr lang="en-US" sz="4000" dirty="0"/>
              <a:t> </a:t>
            </a:r>
          </a:p>
          <a:p>
            <a:pPr algn="ctr"/>
            <a:endParaRPr lang="en-US" sz="4000" b="1" dirty="0"/>
          </a:p>
        </p:txBody>
      </p:sp>
      <p:pic>
        <p:nvPicPr>
          <p:cNvPr id="6" name="Picture 5" descr="A picture containing basket&#10;&#10;Description generated with high confidence">
            <a:extLst>
              <a:ext uri="{FF2B5EF4-FFF2-40B4-BE49-F238E27FC236}">
                <a16:creationId xmlns:a16="http://schemas.microsoft.com/office/drawing/2014/main" id="{FF1B09FB-AF95-4687-B0A4-419EA30CDD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 y="0"/>
            <a:ext cx="8915400" cy="6863417"/>
          </a:xfrm>
          <a:prstGeom prst="rect">
            <a:avLst/>
          </a:prstGeom>
        </p:spPr>
        <p:txBody>
          <a:bodyPr wrap="square">
            <a:spAutoFit/>
          </a:bodyPr>
          <a:lstStyle/>
          <a:p>
            <a:pPr algn="ctr"/>
            <a:r>
              <a:rPr lang="en-US" sz="4000" b="1" u="sng" dirty="0"/>
              <a:t>Psalm 119:1-4</a:t>
            </a:r>
            <a:endParaRPr lang="en-US" sz="4000" u="sng" dirty="0"/>
          </a:p>
          <a:p>
            <a:pPr algn="ctr"/>
            <a:r>
              <a:rPr lang="en-US" sz="4000" dirty="0"/>
              <a:t>1 Blessed are the undefiled in the way, Who walk in the law of the LORD! 2 Blessed are those who keep His testimonies, Who seek Him with the whole heart! 3 They also do no iniquity; They walk in His ways. 4 You have commanded us To keep Your precepts diligently. </a:t>
            </a:r>
          </a:p>
          <a:p>
            <a:pPr algn="ctr"/>
            <a:r>
              <a:rPr lang="en-US" sz="4000" dirty="0"/>
              <a:t> </a:t>
            </a:r>
          </a:p>
          <a:p>
            <a:pPr algn="ctr"/>
            <a:endParaRPr lang="en-US" sz="4000" b="1" dirty="0"/>
          </a:p>
        </p:txBody>
      </p:sp>
      <p:pic>
        <p:nvPicPr>
          <p:cNvPr id="4" name="Picture 3">
            <a:extLst>
              <a:ext uri="{FF2B5EF4-FFF2-40B4-BE49-F238E27FC236}">
                <a16:creationId xmlns:a16="http://schemas.microsoft.com/office/drawing/2014/main" id="{8AB4F626-8566-4AEB-ABBA-FF60A9845D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228600" y="-30480"/>
            <a:ext cx="8686800" cy="3539430"/>
          </a:xfrm>
          <a:prstGeom prst="rect">
            <a:avLst/>
          </a:prstGeom>
          <a:noFill/>
        </p:spPr>
        <p:txBody>
          <a:bodyPr wrap="square" rtlCol="0">
            <a:spAutoFit/>
          </a:bodyPr>
          <a:lstStyle/>
          <a:p>
            <a:pPr algn="ctr"/>
            <a:r>
              <a:rPr lang="en-US" sz="3200" b="1" dirty="0"/>
              <a:t>Jesus Help Me Be A Witness</a:t>
            </a:r>
            <a:endParaRPr lang="en-US" sz="3200" dirty="0"/>
          </a:p>
          <a:p>
            <a:pPr algn="ctr"/>
            <a:r>
              <a:rPr lang="en-US" sz="2800" b="1" dirty="0"/>
              <a:t>By Pastor Fee Soliven</a:t>
            </a:r>
            <a:endParaRPr lang="en-US" sz="2800" dirty="0"/>
          </a:p>
          <a:p>
            <a:pPr algn="ctr"/>
            <a:r>
              <a:rPr lang="en-US" sz="3200" b="1" dirty="0"/>
              <a:t>Matthew 5:13-16</a:t>
            </a:r>
            <a:endParaRPr lang="en-US" sz="3200" dirty="0"/>
          </a:p>
          <a:p>
            <a:pPr algn="ctr"/>
            <a:r>
              <a:rPr lang="en-US" sz="3200" b="1" dirty="0"/>
              <a:t>Wednesday Evening</a:t>
            </a:r>
            <a:endParaRPr lang="en-US" sz="3200" dirty="0"/>
          </a:p>
          <a:p>
            <a:pPr algn="ctr"/>
            <a:r>
              <a:rPr lang="en-US" sz="3200" b="1"/>
              <a:t>April 15, </a:t>
            </a:r>
            <a:r>
              <a:rPr lang="en-US" sz="3200" b="1" dirty="0"/>
              <a:t>2020</a:t>
            </a:r>
            <a:endParaRPr lang="en-US" sz="3200" dirty="0"/>
          </a:p>
          <a:p>
            <a:pPr algn="ctr"/>
            <a:r>
              <a:rPr lang="en-US" sz="3200" b="1" dirty="0"/>
              <a:t> </a:t>
            </a:r>
            <a:endParaRPr lang="en-US" sz="3200" dirty="0"/>
          </a:p>
          <a:p>
            <a:pPr algn="ctr"/>
            <a:r>
              <a:rPr lang="en-US" sz="3200" dirty="0"/>
              <a:t> </a:t>
            </a:r>
          </a:p>
        </p:txBody>
      </p:sp>
      <p:pic>
        <p:nvPicPr>
          <p:cNvPr id="3" name="Picture 2" descr="A silhouette of a person&#10;&#10;Description automatically generated">
            <a:extLst>
              <a:ext uri="{FF2B5EF4-FFF2-40B4-BE49-F238E27FC236}">
                <a16:creationId xmlns:a16="http://schemas.microsoft.com/office/drawing/2014/main" id="{85AC489F-333A-46E7-8953-69621AE334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62200"/>
            <a:ext cx="9144000" cy="4495800"/>
          </a:xfrm>
          <a:prstGeom prst="rect">
            <a:avLst/>
          </a:prstGeom>
        </p:spPr>
      </p:pic>
      <p:pic>
        <p:nvPicPr>
          <p:cNvPr id="9" name="Picture 8" descr="AGCF highest resolution.jpg"/>
          <p:cNvPicPr>
            <a:picLocks noChangeAspect="1"/>
          </p:cNvPicPr>
          <p:nvPr/>
        </p:nvPicPr>
        <p:blipFill>
          <a:blip r:embed="rId4" cstate="print"/>
          <a:stretch>
            <a:fillRect/>
          </a:stretch>
        </p:blipFill>
        <p:spPr>
          <a:xfrm>
            <a:off x="0" y="6051150"/>
            <a:ext cx="1094913" cy="82118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 y="0"/>
            <a:ext cx="8915400" cy="1323439"/>
          </a:xfrm>
          <a:prstGeom prst="rect">
            <a:avLst/>
          </a:prstGeom>
        </p:spPr>
        <p:txBody>
          <a:bodyPr wrap="square">
            <a:spAutoFit/>
          </a:bodyPr>
          <a:lstStyle/>
          <a:p>
            <a:pPr algn="ctr"/>
            <a:r>
              <a:rPr lang="en-US" sz="4000" b="1" dirty="0"/>
              <a:t>The Flood</a:t>
            </a:r>
            <a:r>
              <a:rPr lang="en-US" sz="4000" dirty="0"/>
              <a:t> </a:t>
            </a:r>
          </a:p>
          <a:p>
            <a:pPr algn="ctr"/>
            <a:endParaRPr lang="en-US" sz="4000" dirty="0"/>
          </a:p>
        </p:txBody>
      </p:sp>
    </p:spTree>
    <p:extLst>
      <p:ext uri="{BB962C8B-B14F-4D97-AF65-F5344CB8AC3E}">
        <p14:creationId xmlns:p14="http://schemas.microsoft.com/office/powerpoint/2010/main" val="396303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 y="0"/>
            <a:ext cx="8915400" cy="6247864"/>
          </a:xfrm>
          <a:prstGeom prst="rect">
            <a:avLst/>
          </a:prstGeom>
        </p:spPr>
        <p:txBody>
          <a:bodyPr wrap="square">
            <a:spAutoFit/>
          </a:bodyPr>
          <a:lstStyle/>
          <a:p>
            <a:pPr algn="ctr"/>
            <a:r>
              <a:rPr lang="en-US" sz="4000" b="1" u="sng" dirty="0"/>
              <a:t>Matthew 6:33-34</a:t>
            </a:r>
            <a:endParaRPr lang="en-US" sz="4000" u="sng" dirty="0"/>
          </a:p>
          <a:p>
            <a:pPr algn="ctr"/>
            <a:r>
              <a:rPr lang="en-US" sz="4000" dirty="0"/>
              <a:t>33 </a:t>
            </a:r>
            <a:r>
              <a:rPr lang="en-US" sz="4000" dirty="0">
                <a:solidFill>
                  <a:srgbClr val="FF0000"/>
                </a:solidFill>
              </a:rPr>
              <a:t>But seek first the kingdom of God and His righteousness, and all these things shall be added to you. </a:t>
            </a:r>
            <a:r>
              <a:rPr lang="en-US" sz="4000" dirty="0"/>
              <a:t>34 </a:t>
            </a:r>
            <a:r>
              <a:rPr lang="en-US" sz="4000" dirty="0">
                <a:solidFill>
                  <a:srgbClr val="FF0000"/>
                </a:solidFill>
              </a:rPr>
              <a:t>Therefore do not worry about tomorrow, for tomorrow will worry about its own things. Sufficient for the day is its own trouble. </a:t>
            </a:r>
          </a:p>
          <a:p>
            <a:pPr algn="ctr"/>
            <a:r>
              <a:rPr lang="en-US" sz="4000" dirty="0">
                <a:solidFill>
                  <a:srgbClr val="FF0000"/>
                </a:solidFill>
              </a:rPr>
              <a:t> </a:t>
            </a:r>
          </a:p>
          <a:p>
            <a:pPr algn="ctr"/>
            <a:endParaRPr lang="en-US" sz="4000" dirty="0"/>
          </a:p>
        </p:txBody>
      </p:sp>
      <p:pic>
        <p:nvPicPr>
          <p:cNvPr id="4" name="Picture 3" descr="A picture containing indoor&#10;&#10;Description generated with high confidence">
            <a:extLst>
              <a:ext uri="{FF2B5EF4-FFF2-40B4-BE49-F238E27FC236}">
                <a16:creationId xmlns:a16="http://schemas.microsoft.com/office/drawing/2014/main" id="{2585EF8F-21B4-4893-9DD6-E53516ADFD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152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42208"/>
            <a:ext cx="9144000" cy="1938992"/>
          </a:xfrm>
          <a:prstGeom prst="rect">
            <a:avLst/>
          </a:prstGeom>
        </p:spPr>
        <p:txBody>
          <a:bodyPr wrap="square">
            <a:spAutoFit/>
          </a:bodyPr>
          <a:lstStyle/>
          <a:p>
            <a:pPr algn="ctr"/>
            <a:r>
              <a:rPr lang="en-US" sz="4000" b="1" dirty="0"/>
              <a:t> 7. We must Stay in </a:t>
            </a:r>
          </a:p>
          <a:p>
            <a:pPr algn="ctr"/>
            <a:r>
              <a:rPr lang="en-US" sz="4000" b="1" dirty="0"/>
              <a:t>Step with the Lord</a:t>
            </a:r>
            <a:endParaRPr lang="en-US" sz="4000" dirty="0"/>
          </a:p>
          <a:p>
            <a:pPr algn="ctr"/>
            <a:r>
              <a:rPr lang="en-US" sz="4000" dirty="0"/>
              <a:t> </a:t>
            </a:r>
          </a:p>
        </p:txBody>
      </p:sp>
      <p:pic>
        <p:nvPicPr>
          <p:cNvPr id="4" name="Picture 3" descr="A group of people swimming in a body of water&#10;&#10;Description generated with high confidence">
            <a:extLst>
              <a:ext uri="{FF2B5EF4-FFF2-40B4-BE49-F238E27FC236}">
                <a16:creationId xmlns:a16="http://schemas.microsoft.com/office/drawing/2014/main" id="{67B868BF-500E-474E-97A2-1921FD7A0C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2431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42208"/>
            <a:ext cx="9144000" cy="2554545"/>
          </a:xfrm>
          <a:prstGeom prst="rect">
            <a:avLst/>
          </a:prstGeom>
        </p:spPr>
        <p:txBody>
          <a:bodyPr wrap="square">
            <a:spAutoFit/>
          </a:bodyPr>
          <a:lstStyle/>
          <a:p>
            <a:pPr algn="ctr"/>
            <a:r>
              <a:rPr lang="en-US" sz="4000" b="1" dirty="0"/>
              <a:t>A New Start</a:t>
            </a:r>
            <a:r>
              <a:rPr lang="en-US" sz="4000" dirty="0"/>
              <a:t> </a:t>
            </a:r>
          </a:p>
          <a:p>
            <a:pPr algn="ct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353763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lang="en-US" sz="4000" b="1" u="sng" dirty="0"/>
              <a:t>Genesis 8:20</a:t>
            </a:r>
            <a:endParaRPr lang="en-US" sz="4000" u="sng" dirty="0"/>
          </a:p>
          <a:p>
            <a:pPr algn="ctr"/>
            <a:r>
              <a:rPr lang="en-US" sz="4000" dirty="0"/>
              <a:t>“Then Noah built an altar to the LORD, and took of every clean animal and of every clean bird, and offered burnt offerings on the altar.”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199089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 y="0"/>
            <a:ext cx="8915400" cy="7478970"/>
          </a:xfrm>
          <a:prstGeom prst="rect">
            <a:avLst/>
          </a:prstGeom>
        </p:spPr>
        <p:txBody>
          <a:bodyPr wrap="square">
            <a:spAutoFit/>
          </a:bodyPr>
          <a:lstStyle/>
          <a:p>
            <a:pPr algn="ctr"/>
            <a:r>
              <a:rPr lang="en-US" sz="4000" b="1" u="sng" dirty="0"/>
              <a:t>Genesis 9:11-14</a:t>
            </a:r>
            <a:endParaRPr lang="en-US" sz="4000" u="sng" dirty="0"/>
          </a:p>
          <a:p>
            <a:pPr algn="ctr"/>
            <a:r>
              <a:rPr lang="en-US" sz="4000" dirty="0"/>
              <a:t>11 Thus I establish My covenant with you: Never again shall all flesh be cut off by the waters of the flood; never again shall there be a flood to destroy the earth." 12 And God said: "This is the sign of the covenant which I make between Me and you, and every living creature that is with you, for perpetual generations: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138704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 y="0"/>
            <a:ext cx="8915400" cy="5632311"/>
          </a:xfrm>
          <a:prstGeom prst="rect">
            <a:avLst/>
          </a:prstGeom>
        </p:spPr>
        <p:txBody>
          <a:bodyPr wrap="square">
            <a:spAutoFit/>
          </a:bodyPr>
          <a:lstStyle/>
          <a:p>
            <a:pPr algn="ctr"/>
            <a:r>
              <a:rPr lang="en-US" sz="4000" dirty="0"/>
              <a:t>13 I set My rainbow in the cloud, and it shall be for the sign of the covenant between Me and the earth. 14 It shall be, when I bring a cloud over the earth, that the rainbow shall be seen in the cloud…</a:t>
            </a:r>
          </a:p>
          <a:p>
            <a:pPr algn="ctr"/>
            <a:r>
              <a:rPr lang="en-US" sz="4000" dirty="0"/>
              <a: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15143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42208"/>
            <a:ext cx="9144000" cy="1323439"/>
          </a:xfrm>
          <a:prstGeom prst="rect">
            <a:avLst/>
          </a:prstGeom>
        </p:spPr>
        <p:txBody>
          <a:bodyPr wrap="square">
            <a:spAutoFit/>
          </a:bodyPr>
          <a:lstStyle/>
          <a:p>
            <a:pPr algn="ctr"/>
            <a:r>
              <a:rPr lang="en-US" sz="4000" b="1" dirty="0"/>
              <a:t>Noah’s Example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359892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 y="0"/>
            <a:ext cx="8915400" cy="6247864"/>
          </a:xfrm>
          <a:prstGeom prst="rect">
            <a:avLst/>
          </a:prstGeom>
        </p:spPr>
        <p:txBody>
          <a:bodyPr wrap="square">
            <a:spAutoFit/>
          </a:bodyPr>
          <a:lstStyle/>
          <a:p>
            <a:pPr algn="ctr"/>
            <a:r>
              <a:rPr lang="en-US" sz="4000" b="1" u="sng" dirty="0"/>
              <a:t>Hebrews 11:7</a:t>
            </a:r>
            <a:endParaRPr lang="en-US" sz="4000" u="sng" dirty="0"/>
          </a:p>
          <a:p>
            <a:pPr algn="ctr"/>
            <a:r>
              <a:rPr lang="en-US" sz="4000" dirty="0"/>
              <a:t>“By faith Noah, being divinely warned of things not yet seen, moved with godly fear, prepared an ark for the saving of his household, by which he condemned the world and became heir of the righteousness which is according to faith.”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106503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 y="0"/>
            <a:ext cx="8915400" cy="2554545"/>
          </a:xfrm>
          <a:prstGeom prst="rect">
            <a:avLst/>
          </a:prstGeom>
        </p:spPr>
        <p:txBody>
          <a:bodyPr wrap="square">
            <a:spAutoFit/>
          </a:bodyPr>
          <a:lstStyle/>
          <a:p>
            <a:pPr algn="ctr"/>
            <a:r>
              <a:rPr lang="en-US" sz="4000" b="1" dirty="0"/>
              <a:t>How do you suppose what the reaction will be when </a:t>
            </a:r>
          </a:p>
          <a:p>
            <a:pPr algn="ctr"/>
            <a:r>
              <a:rPr lang="en-US" sz="4000" b="1" dirty="0"/>
              <a:t>Jesus comes back again?</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331610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b="1" u="sng" dirty="0"/>
              <a:t>Matthew 5:13-16</a:t>
            </a:r>
            <a:endParaRPr lang="en-US" sz="4000" u="sng" dirty="0"/>
          </a:p>
          <a:p>
            <a:pPr algn="ctr"/>
            <a:r>
              <a:rPr lang="en-US" sz="4000" dirty="0"/>
              <a:t>13 </a:t>
            </a:r>
            <a:r>
              <a:rPr lang="en-US" sz="4000" dirty="0">
                <a:solidFill>
                  <a:srgbClr val="FF0000"/>
                </a:solidFill>
              </a:rPr>
              <a:t>"You are the salt of the earth; but if the salt loses its flavor, how shall it be seasoned? It is then good for nothing but to be thrown out and trampled underfoot by men. </a:t>
            </a:r>
            <a:r>
              <a:rPr lang="en-US" sz="4000" dirty="0"/>
              <a:t>14 </a:t>
            </a:r>
            <a:r>
              <a:rPr lang="en-US" sz="4000" dirty="0">
                <a:solidFill>
                  <a:srgbClr val="FF0000"/>
                </a:solidFill>
              </a:rPr>
              <a:t>You are the light of the world. A city that is set on a hill cannot be hidden. </a:t>
            </a:r>
          </a:p>
          <a:p>
            <a:pPr algn="ct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6919816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 y="0"/>
            <a:ext cx="8915400" cy="6863417"/>
          </a:xfrm>
          <a:prstGeom prst="rect">
            <a:avLst/>
          </a:prstGeom>
        </p:spPr>
        <p:txBody>
          <a:bodyPr wrap="square">
            <a:spAutoFit/>
          </a:bodyPr>
          <a:lstStyle/>
          <a:p>
            <a:pPr algn="ctr"/>
            <a:r>
              <a:rPr lang="en-US" sz="4000" b="1" u="sng" dirty="0"/>
              <a:t>2 Peter 3:1-13</a:t>
            </a:r>
            <a:endParaRPr lang="en-US" sz="4000" u="sng" dirty="0"/>
          </a:p>
          <a:p>
            <a:pPr algn="ctr"/>
            <a:r>
              <a:rPr lang="en-US" sz="4000" dirty="0"/>
              <a:t>1 Beloved, I now write to you this second epistle (in both of which I stir up your pure minds by way of reminder), 2 that you may be mindful of the words which were spoken before by the holy prophets, and of the commandment of us, the apostles of the Lord and Savior,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effectLst/>
              <a:uLnTx/>
              <a:uFillTx/>
              <a:latin typeface="Arial"/>
              <a:cs typeface="Arial"/>
            </a:endParaRPr>
          </a:p>
        </p:txBody>
      </p:sp>
    </p:spTree>
    <p:extLst>
      <p:ext uri="{BB962C8B-B14F-4D97-AF65-F5344CB8AC3E}">
        <p14:creationId xmlns:p14="http://schemas.microsoft.com/office/powerpoint/2010/main" val="227900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 y="0"/>
            <a:ext cx="8915400" cy="8094524"/>
          </a:xfrm>
          <a:prstGeom prst="rect">
            <a:avLst/>
          </a:prstGeom>
        </p:spPr>
        <p:txBody>
          <a:bodyPr wrap="square">
            <a:spAutoFit/>
          </a:bodyPr>
          <a:lstStyle/>
          <a:p>
            <a:pPr algn="ctr"/>
            <a:r>
              <a:rPr lang="en-US" sz="4000" dirty="0"/>
              <a:t>3 knowing this first: that scoffers will come in the last days, walking according to their own lusts, 4 and saying, "Where is the promise of His coming? For since the fathers fell asleep, all things continue as they were from the beginning of creation." 5 For this they willfully forget: that by the word of God the heavens were of old, and the earth standing out of water and in the water,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402300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 y="0"/>
            <a:ext cx="8915400" cy="7478970"/>
          </a:xfrm>
          <a:prstGeom prst="rect">
            <a:avLst/>
          </a:prstGeom>
        </p:spPr>
        <p:txBody>
          <a:bodyPr wrap="square">
            <a:spAutoFit/>
          </a:bodyPr>
          <a:lstStyle/>
          <a:p>
            <a:pPr algn="ctr"/>
            <a:r>
              <a:rPr lang="en-US" sz="4000" dirty="0"/>
              <a:t>6 by which the world that then existed perished, being flooded with water. 7 But the heavens and the earth which are now preserved by the same word, are reserved for fire until the day of judgment and perdition of ungodly men. 8 But, beloved, do not forget this one thing, that with the Lord one day is as a thousand years, and a thousand years as one day.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21859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 y="0"/>
            <a:ext cx="8915400" cy="9941183"/>
          </a:xfrm>
          <a:prstGeom prst="rect">
            <a:avLst/>
          </a:prstGeom>
        </p:spPr>
        <p:txBody>
          <a:bodyPr wrap="square">
            <a:spAutoFit/>
          </a:bodyPr>
          <a:lstStyle/>
          <a:p>
            <a:pPr algn="ctr"/>
            <a:r>
              <a:rPr lang="en-US" sz="4000" dirty="0"/>
              <a:t>9 The Lord is not slack concerning His promise, as some count slackness, but is longsuffering toward us, not willing that any should perish but that all should come to repentance. 10 But the day of the Lord will come as a thief in the night, in which the heavens will pass away with a great noise, and the elements will melt with fervent heat; both the earth and the works that are in it will be burned up. </a:t>
            </a:r>
          </a:p>
          <a:p>
            <a:pPr algn="ctr"/>
            <a:r>
              <a:rPr lang="en-US" sz="4000" dirty="0"/>
              <a:t> </a:t>
            </a:r>
          </a:p>
          <a:p>
            <a:pPr algn="ctr"/>
            <a:r>
              <a:rPr lang="en-US" sz="4000" dirty="0"/>
              <a:t> </a:t>
            </a:r>
          </a:p>
          <a:p>
            <a:pPr algn="ctr"/>
            <a:r>
              <a:rPr lang="en-US" sz="4000" dirty="0"/>
              <a: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90815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 y="0"/>
            <a:ext cx="8915400" cy="7694414"/>
          </a:xfrm>
          <a:prstGeom prst="rect">
            <a:avLst/>
          </a:prstGeom>
        </p:spPr>
        <p:txBody>
          <a:bodyPr wrap="square">
            <a:spAutoFit/>
          </a:bodyPr>
          <a:lstStyle/>
          <a:p>
            <a:pPr algn="ctr"/>
            <a:r>
              <a:rPr lang="en-US" sz="3800" dirty="0"/>
              <a:t>11 Therefore, since all these things will be dissolved, what manner of persons ought you to be in holy conduct and godliness, 12 looking for and hastening the coming of the day of God, because of which the heavens will be dissolved, being on fire, and the elements will melt with fervent heat? 13 Nevertheless we, according to His promise, look for new heavens and a new earth in which righteousness dwells.</a:t>
            </a:r>
          </a:p>
          <a:p>
            <a:pPr algn="ctr"/>
            <a:r>
              <a:rPr lang="en-US" sz="38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399277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lang="en-US" sz="4000" b="1" dirty="0"/>
              <a:t>1. Have you ever felt that God required you to do something that seemed unreasonable or beyond your abilities?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138753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 y="0"/>
            <a:ext cx="8915400" cy="2554545"/>
          </a:xfrm>
          <a:prstGeom prst="rect">
            <a:avLst/>
          </a:prstGeom>
        </p:spPr>
        <p:txBody>
          <a:bodyPr wrap="square">
            <a:spAutoFit/>
          </a:bodyPr>
          <a:lstStyle/>
          <a:p>
            <a:pPr algn="ctr"/>
            <a:r>
              <a:rPr lang="en-US" sz="4000" b="1" dirty="0"/>
              <a:t>2. If you followed Noah’s example, how would you respond?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54908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 y="0"/>
            <a:ext cx="8915400" cy="3170099"/>
          </a:xfrm>
          <a:prstGeom prst="rect">
            <a:avLst/>
          </a:prstGeom>
        </p:spPr>
        <p:txBody>
          <a:bodyPr wrap="square">
            <a:spAutoFit/>
          </a:bodyPr>
          <a:lstStyle/>
          <a:p>
            <a:pPr algn="ctr"/>
            <a:r>
              <a:rPr lang="en-US" sz="4000" b="1" dirty="0"/>
              <a:t>3. When you read a promise in God’s Word, are you confident that He will do what He said?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50604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 y="0"/>
            <a:ext cx="8915400" cy="2554545"/>
          </a:xfrm>
          <a:prstGeom prst="rect">
            <a:avLst/>
          </a:prstGeom>
        </p:spPr>
        <p:txBody>
          <a:bodyPr wrap="square">
            <a:spAutoFit/>
          </a:bodyPr>
          <a:lstStyle/>
          <a:p>
            <a:pPr algn="ctr"/>
            <a:r>
              <a:rPr lang="en-US" sz="4000" b="1" dirty="0"/>
              <a:t>4. If not, what causes you to doubt Him?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01275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 y="0"/>
            <a:ext cx="8915400"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5. How does Noah’s example motivate you to believe and trust the Lord?</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11356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dirty="0"/>
              <a:t>15 </a:t>
            </a:r>
            <a:r>
              <a:rPr lang="en-US" sz="4000" dirty="0">
                <a:solidFill>
                  <a:srgbClr val="FF0000"/>
                </a:solidFill>
              </a:rPr>
              <a:t>Nor do they light a lamp and put it under a basket, but on a lampstand, and it gives light to all who are in the house. </a:t>
            </a:r>
            <a:r>
              <a:rPr lang="en-US" sz="4000" dirty="0"/>
              <a:t>16 </a:t>
            </a:r>
            <a:r>
              <a:rPr lang="en-US" sz="4000" dirty="0">
                <a:solidFill>
                  <a:srgbClr val="FF0000"/>
                </a:solidFill>
              </a:rPr>
              <a:t>Let your light so shine before men, that they may see your good works and glorify your Father in heaven.</a:t>
            </a:r>
          </a:p>
          <a:p>
            <a:pPr algn="ctr"/>
            <a:r>
              <a:rPr lang="en-US" sz="4000" b="1" dirty="0"/>
              <a:t> </a:t>
            </a:r>
            <a:endParaRPr lang="en-US" sz="4000" dirty="0"/>
          </a:p>
          <a:p>
            <a:pPr algn="ctr"/>
            <a:r>
              <a:rPr lang="en-US" sz="4000" dirty="0"/>
              <a:t> </a:t>
            </a:r>
          </a:p>
          <a:p>
            <a:pPr algn="ctr"/>
            <a:endParaRPr lang="en-US" sz="4000" dirty="0"/>
          </a:p>
          <a:p>
            <a:pPr algn="ctr"/>
            <a:r>
              <a:rPr lang="en-US" sz="4000" b="1" dirty="0"/>
              <a:t> </a:t>
            </a:r>
            <a:endParaRPr lang="en-US" sz="4000" dirty="0"/>
          </a:p>
          <a:p>
            <a:pPr lvl="0" algn="ctr" fontAlgn="base">
              <a:spcBef>
                <a:spcPct val="0"/>
              </a:spcBef>
              <a:spcAft>
                <a:spcPct val="0"/>
              </a:spcAf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486986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 y="0"/>
            <a:ext cx="8915400" cy="4401205"/>
          </a:xfrm>
          <a:prstGeom prst="rect">
            <a:avLst/>
          </a:prstGeom>
        </p:spPr>
        <p:txBody>
          <a:bodyPr wrap="square">
            <a:spAutoFit/>
          </a:bodyPr>
          <a:lstStyle/>
          <a:p>
            <a:pPr algn="ctr"/>
            <a:r>
              <a:rPr lang="en-US" sz="4000" b="1" dirty="0"/>
              <a:t>God’s Door is About to Close!</a:t>
            </a:r>
            <a:endParaRPr lang="en-US" sz="4000" dirty="0"/>
          </a:p>
          <a:p>
            <a:pPr algn="ctr"/>
            <a:r>
              <a:rPr lang="en-US" sz="4000" b="1" dirty="0"/>
              <a:t> </a:t>
            </a:r>
            <a:endParaRPr lang="en-US" sz="4000" dirty="0"/>
          </a:p>
          <a:p>
            <a:pPr algn="ctr"/>
            <a:r>
              <a:rPr lang="en-US" sz="4000" b="1" dirty="0"/>
              <a:t> </a:t>
            </a:r>
            <a:endParaRPr lang="en-US" sz="4000" dirty="0"/>
          </a:p>
          <a:p>
            <a:pPr algn="ctr"/>
            <a:r>
              <a:rPr lang="en-US" sz="4000" b="1" dirty="0"/>
              <a:t> </a:t>
            </a:r>
            <a:endParaRPr lang="en-US" sz="4000" dirty="0"/>
          </a:p>
          <a:p>
            <a:pPr algn="ctr"/>
            <a:r>
              <a:rPr lang="en-US" sz="4000" b="1" dirty="0"/>
              <a:t>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126601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 y="0"/>
            <a:ext cx="8915400" cy="6247864"/>
          </a:xfrm>
          <a:prstGeom prst="rect">
            <a:avLst/>
          </a:prstGeom>
        </p:spPr>
        <p:txBody>
          <a:bodyPr wrap="square">
            <a:spAutoFit/>
          </a:bodyPr>
          <a:lstStyle/>
          <a:p>
            <a:pPr algn="ctr"/>
            <a:r>
              <a:rPr lang="en-US" sz="4000" b="1" u="sng" dirty="0"/>
              <a:t>1 Thessalonians 4:13-18</a:t>
            </a:r>
            <a:endParaRPr lang="en-US" sz="4000" u="sng" dirty="0"/>
          </a:p>
          <a:p>
            <a:pPr algn="ctr"/>
            <a:r>
              <a:rPr lang="en-US" sz="4000" dirty="0"/>
              <a:t>13 But I do not want you to be ignorant, brethren, concerning those who have fallen asleep, lest you sorrow as others who have no hope. 14 For if we believe that Jesus died and rose again, even so God will bring with Him those who sleep in Jesus.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40329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 y="0"/>
            <a:ext cx="8915400" cy="6863417"/>
          </a:xfrm>
          <a:prstGeom prst="rect">
            <a:avLst/>
          </a:prstGeom>
        </p:spPr>
        <p:txBody>
          <a:bodyPr wrap="square">
            <a:spAutoFit/>
          </a:bodyPr>
          <a:lstStyle/>
          <a:p>
            <a:pPr algn="ctr"/>
            <a:r>
              <a:rPr lang="en-US" sz="4000" dirty="0"/>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48057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 y="0"/>
            <a:ext cx="8915400" cy="5016758"/>
          </a:xfrm>
          <a:prstGeom prst="rect">
            <a:avLst/>
          </a:prstGeom>
        </p:spPr>
        <p:txBody>
          <a:bodyPr wrap="square">
            <a:spAutoFit/>
          </a:bodyPr>
          <a:lstStyle/>
          <a:p>
            <a:pPr algn="ctr"/>
            <a:r>
              <a:rPr lang="en-US" sz="4000" dirty="0"/>
              <a:t>17 Then we who are alive and remain shall be caught up together with them in the clouds to meet the Lord in the air. And thus we shall always be with the Lord. 18 Therefore comfort one another with these words.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77699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 y="0"/>
            <a:ext cx="8915400" cy="6863417"/>
          </a:xfrm>
          <a:prstGeom prst="rect">
            <a:avLst/>
          </a:prstGeom>
        </p:spPr>
        <p:txBody>
          <a:bodyPr wrap="square">
            <a:spAutoFit/>
          </a:bodyPr>
          <a:lstStyle/>
          <a:p>
            <a:pPr algn="ctr"/>
            <a:r>
              <a:rPr lang="en-US" sz="4000" b="1" u="sng" dirty="0"/>
              <a:t>Acts 2:38-39</a:t>
            </a:r>
            <a:endParaRPr lang="en-US" sz="4000" u="sng" dirty="0"/>
          </a:p>
          <a:p>
            <a:pPr algn="ctr"/>
            <a:r>
              <a:rPr lang="en-US" sz="4000" dirty="0"/>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algn="ctr"/>
            <a:r>
              <a:rPr lang="en-US" sz="4000" b="1"/>
              <a:t> </a:t>
            </a:r>
            <a:endParaRPr lang="en-US" sz="400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25337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806406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 y="152936"/>
            <a:ext cx="8915400" cy="3785652"/>
          </a:xfrm>
          <a:prstGeom prst="rect">
            <a:avLst/>
          </a:prstGeom>
        </p:spPr>
        <p:txBody>
          <a:bodyPr wrap="square">
            <a:spAutoFit/>
          </a:bodyPr>
          <a:lstStyle/>
          <a:p>
            <a:pPr algn="ctr"/>
            <a:r>
              <a:rPr lang="en-US" sz="4000" b="1" dirty="0"/>
              <a:t>If there’s one story in the Bible most people know, it’s the one about Noah and the ark—even children’s books are written about it.</a:t>
            </a:r>
            <a:endParaRPr lang="en-US" sz="4000" dirty="0"/>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 y="112455"/>
            <a:ext cx="8915400" cy="1323439"/>
          </a:xfrm>
          <a:prstGeom prst="rect">
            <a:avLst/>
          </a:prstGeom>
        </p:spPr>
        <p:txBody>
          <a:bodyPr wrap="square">
            <a:spAutoFit/>
          </a:bodyPr>
          <a:lstStyle/>
          <a:p>
            <a:pPr algn="ctr"/>
            <a:endParaRPr lang="en-US" sz="4000" dirty="0"/>
          </a:p>
          <a:p>
            <a:pPr algn="ctr"/>
            <a:r>
              <a:rPr lang="en-US" sz="4000" b="1" dirty="0"/>
              <a:t> </a:t>
            </a:r>
            <a:endParaRPr lang="en-US" sz="4000" dirty="0"/>
          </a:p>
        </p:txBody>
      </p:sp>
      <p:sp>
        <p:nvSpPr>
          <p:cNvPr id="4" name="Rectangle 3"/>
          <p:cNvSpPr/>
          <p:nvPr/>
        </p:nvSpPr>
        <p:spPr>
          <a:xfrm>
            <a:off x="76200" y="76200"/>
            <a:ext cx="8915400" cy="7478970"/>
          </a:xfrm>
          <a:prstGeom prst="rect">
            <a:avLst/>
          </a:prstGeom>
        </p:spPr>
        <p:txBody>
          <a:bodyPr wrap="square">
            <a:spAutoFit/>
          </a:bodyPr>
          <a:lstStyle/>
          <a:p>
            <a:pPr algn="ctr"/>
            <a:r>
              <a:rPr lang="en-US" sz="4000" dirty="0"/>
              <a:t> </a:t>
            </a:r>
            <a:r>
              <a:rPr lang="en-US" sz="4000" b="1" u="sng" dirty="0"/>
              <a:t>Jude 14-15</a:t>
            </a:r>
            <a:endParaRPr lang="en-US" sz="4000" u="sng" dirty="0"/>
          </a:p>
          <a:p>
            <a:pPr algn="ctr"/>
            <a:r>
              <a:rPr lang="en-US" sz="4000" dirty="0"/>
              <a:t>14 Now Enoch, the seventh from Adam, prophesied about these men also, saying, "Behold, the Lord comes with ten thousands of His saints, 15 to execute judgment on all, to convict all who are ungodly among them of all their ungodly deeds which they have committed in an ungodly way, and of all the harsh things which ungodly sinners have spoken against Him." </a:t>
            </a:r>
          </a:p>
          <a:p>
            <a:pPr algn="ctr"/>
            <a:endParaRPr lang="en-US" sz="4000" b="1" dirty="0">
              <a:solidFill>
                <a:prstClr val="black"/>
              </a:solidFill>
            </a:endParaRPr>
          </a:p>
        </p:txBody>
      </p:sp>
      <p:pic>
        <p:nvPicPr>
          <p:cNvPr id="5" name="Picture 4" descr="A picture containing water&#10;&#10;Description generated with very high confidence">
            <a:extLst>
              <a:ext uri="{FF2B5EF4-FFF2-40B4-BE49-F238E27FC236}">
                <a16:creationId xmlns:a16="http://schemas.microsoft.com/office/drawing/2014/main" id="{C269F964-4B55-4793-9665-E2B0618EC5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 y="76200"/>
            <a:ext cx="8915400" cy="3785652"/>
          </a:xfrm>
          <a:prstGeom prst="rect">
            <a:avLst/>
          </a:prstGeom>
        </p:spPr>
        <p:txBody>
          <a:bodyPr wrap="square">
            <a:spAutoFit/>
          </a:bodyPr>
          <a:lstStyle/>
          <a:p>
            <a:pPr algn="ctr"/>
            <a:r>
              <a:rPr lang="en-US" sz="4000" u="sng" dirty="0"/>
              <a:t> </a:t>
            </a:r>
            <a:r>
              <a:rPr lang="en-US" sz="4000" b="1" u="sng" dirty="0"/>
              <a:t>Genesis 6:5</a:t>
            </a:r>
            <a:endParaRPr lang="en-US" sz="4000" u="sng" dirty="0"/>
          </a:p>
          <a:p>
            <a:pPr algn="ctr"/>
            <a:r>
              <a:rPr lang="en-US" sz="4000" dirty="0"/>
              <a:t>“the Lord saw that the wickedness of man was great on the earth, and that every intent of the thoughts of his heart was only evil continually”</a:t>
            </a:r>
          </a:p>
          <a:p>
            <a:pPr algn="ctr"/>
            <a:endParaRPr lang="en-US" sz="4000" b="1" dirty="0"/>
          </a:p>
        </p:txBody>
      </p:sp>
      <p:pic>
        <p:nvPicPr>
          <p:cNvPr id="4" name="Picture 3">
            <a:extLst>
              <a:ext uri="{FF2B5EF4-FFF2-40B4-BE49-F238E27FC236}">
                <a16:creationId xmlns:a16="http://schemas.microsoft.com/office/drawing/2014/main" id="{762C90EE-CA2F-4DC2-81BA-7AD75B8ACD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 y="101739"/>
            <a:ext cx="8915400" cy="5632311"/>
          </a:xfrm>
          <a:prstGeom prst="rect">
            <a:avLst/>
          </a:prstGeom>
        </p:spPr>
        <p:txBody>
          <a:bodyPr wrap="square">
            <a:spAutoFit/>
          </a:bodyPr>
          <a:lstStyle/>
          <a:p>
            <a:pPr algn="ctr"/>
            <a:r>
              <a:rPr kumimoji="0" lang="en-US" sz="4000" i="0" strike="noStrike" kern="1200" cap="none" spc="0" normalizeH="0" baseline="0" noProof="0" dirty="0">
                <a:ln>
                  <a:noFill/>
                </a:ln>
                <a:solidFill>
                  <a:prstClr val="black"/>
                </a:solidFill>
                <a:effectLst/>
                <a:uLnTx/>
                <a:uFillTx/>
                <a:latin typeface="Calibri"/>
              </a:rPr>
              <a:t> </a:t>
            </a:r>
            <a:r>
              <a:rPr lang="en-US" sz="4000" dirty="0"/>
              <a:t> </a:t>
            </a:r>
            <a:r>
              <a:rPr lang="en-US" sz="4000" b="1" dirty="0"/>
              <a:t>2 Timothy 3:1-7</a:t>
            </a:r>
            <a:endParaRPr lang="en-US" sz="4000" dirty="0"/>
          </a:p>
          <a:p>
            <a:pPr algn="ctr"/>
            <a:r>
              <a:rPr lang="en-US" sz="4000" dirty="0"/>
              <a:t>1 But know this, that in the last days perilous times will come: 2 For men will be lovers of themselves, lovers of money, boasters, proud, blasphemers, disobedient to parents, unthankful, unholy,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i="0" strike="noStrike" kern="1200" cap="none" spc="0" normalizeH="0" baseline="0" noProof="0" dirty="0">
              <a:ln>
                <a:noFill/>
              </a:ln>
              <a:solidFill>
                <a:prstClr val="black"/>
              </a:solidFill>
              <a:effectLst/>
              <a:uLnTx/>
              <a:uFillTx/>
              <a:latin typeface="Calibri"/>
            </a:endParaRPr>
          </a:p>
        </p:txBody>
      </p:sp>
      <p:pic>
        <p:nvPicPr>
          <p:cNvPr id="4" name="Picture 3" descr="A person standing in front of a river&#10;&#10;Description generated with high confidence">
            <a:extLst>
              <a:ext uri="{FF2B5EF4-FFF2-40B4-BE49-F238E27FC236}">
                <a16:creationId xmlns:a16="http://schemas.microsoft.com/office/drawing/2014/main" id="{E4C2B2B5-F690-493C-A8DD-1B789CD18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1501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21821</TotalTime>
  <Words>2084</Words>
  <Application>Microsoft Office PowerPoint</Application>
  <PresentationFormat>On-screen Show (4:3)</PresentationFormat>
  <Paragraphs>187</Paragraphs>
  <Slides>55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Arial</vt:lpstr>
      <vt:lpstr>Calibri</vt:lpstr>
      <vt:lpstr>Verdana</vt:lpstr>
      <vt:lpstr>1_Mountain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Placido Soliven</dc:creator>
  <cp:lastModifiedBy>Placido soliven</cp:lastModifiedBy>
  <cp:revision>1348</cp:revision>
  <dcterms:created xsi:type="dcterms:W3CDTF">2013-06-05T21:04:28Z</dcterms:created>
  <dcterms:modified xsi:type="dcterms:W3CDTF">2020-04-14T01:26:43Z</dcterms:modified>
</cp:coreProperties>
</file>