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3"/>
  </p:notesMasterIdLst>
  <p:sldIdLst>
    <p:sldId id="257" r:id="rId2"/>
    <p:sldId id="258" r:id="rId3"/>
    <p:sldId id="790" r:id="rId4"/>
    <p:sldId id="793" r:id="rId5"/>
    <p:sldId id="617" r:id="rId6"/>
    <p:sldId id="616" r:id="rId7"/>
    <p:sldId id="260" r:id="rId8"/>
    <p:sldId id="789" r:id="rId9"/>
    <p:sldId id="518" r:id="rId10"/>
    <p:sldId id="704" r:id="rId11"/>
    <p:sldId id="706" r:id="rId12"/>
    <p:sldId id="874" r:id="rId13"/>
    <p:sldId id="875" r:id="rId14"/>
    <p:sldId id="876" r:id="rId15"/>
    <p:sldId id="877" r:id="rId16"/>
    <p:sldId id="878" r:id="rId17"/>
    <p:sldId id="879" r:id="rId18"/>
    <p:sldId id="709" r:id="rId19"/>
    <p:sldId id="708" r:id="rId20"/>
    <p:sldId id="519" r:id="rId21"/>
    <p:sldId id="520" r:id="rId22"/>
    <p:sldId id="522" r:id="rId23"/>
    <p:sldId id="523" r:id="rId24"/>
    <p:sldId id="524" r:id="rId25"/>
    <p:sldId id="614" r:id="rId26"/>
    <p:sldId id="717" r:id="rId27"/>
    <p:sldId id="666" r:id="rId28"/>
    <p:sldId id="713" r:id="rId29"/>
    <p:sldId id="718" r:id="rId30"/>
    <p:sldId id="719" r:id="rId31"/>
    <p:sldId id="720" r:id="rId32"/>
    <p:sldId id="721" r:id="rId33"/>
    <p:sldId id="722" r:id="rId34"/>
    <p:sldId id="723" r:id="rId35"/>
    <p:sldId id="725" r:id="rId36"/>
    <p:sldId id="726" r:id="rId37"/>
    <p:sldId id="882" r:id="rId38"/>
    <p:sldId id="883" r:id="rId39"/>
    <p:sldId id="884" r:id="rId40"/>
    <p:sldId id="885" r:id="rId41"/>
    <p:sldId id="940" r:id="rId42"/>
    <p:sldId id="941" r:id="rId43"/>
    <p:sldId id="942" r:id="rId44"/>
    <p:sldId id="943" r:id="rId45"/>
    <p:sldId id="944" r:id="rId46"/>
    <p:sldId id="945" r:id="rId47"/>
    <p:sldId id="946" r:id="rId48"/>
    <p:sldId id="947" r:id="rId49"/>
    <p:sldId id="948" r:id="rId50"/>
    <p:sldId id="949" r:id="rId51"/>
    <p:sldId id="88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4" autoAdjust="0"/>
    <p:restoredTop sz="94660"/>
  </p:normalViewPr>
  <p:slideViewPr>
    <p:cSldViewPr>
      <p:cViewPr varScale="1">
        <p:scale>
          <a:sx n="108" d="100"/>
          <a:sy n="108" d="100"/>
        </p:scale>
        <p:origin x="468" y="10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4/19/2020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25</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759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sz="1800"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sz="1800" dirty="0"/>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sz="1800" dirty="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sz="1800"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sz="1800"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sz="1800"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sz="1800"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sz="1800"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sz="1800"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sz="1800" dirty="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sz="1800"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sz="1800"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sz="1800"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sz="1800"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sz="1800"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sz="1800" dirty="0"/>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sz="1800"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sz="1800" dirty="0"/>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sz="1800" dirty="0"/>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sz="1800"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sz="1800"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sz="1800"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sz="1800"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sz="1800"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sz="1800"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sz="1800" dirty="0"/>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sz="1800"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sz="1800"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sz="1800"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sz="1800"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sz="1800"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sz="1800" dirty="0"/>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12192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4401205"/>
          </a:xfrm>
          <a:prstGeom prst="rect">
            <a:avLst/>
          </a:prstGeom>
        </p:spPr>
        <p:txBody>
          <a:bodyPr wrap="square">
            <a:spAutoFit/>
          </a:bodyPr>
          <a:lstStyle/>
          <a:p>
            <a:pPr algn="ctr"/>
            <a:r>
              <a:rPr lang="en-US" sz="4000" b="1" u="sng" dirty="0"/>
              <a:t>Romans 3:18</a:t>
            </a:r>
            <a:endParaRPr lang="en-US" sz="4000" u="sng" dirty="0"/>
          </a:p>
          <a:p>
            <a:pPr algn="ctr"/>
            <a:r>
              <a:rPr lang="en-US" sz="4000" dirty="0"/>
              <a:t>“There is no fear of God before their eyes.” </a:t>
            </a:r>
          </a:p>
          <a:p>
            <a:pPr algn="ctr"/>
            <a:endParaRPr lang="en-US" sz="4000" b="1" dirty="0"/>
          </a:p>
          <a:p>
            <a:pPr algn="ctr"/>
            <a:r>
              <a:rPr lang="en-US" sz="4000" b="1" dirty="0"/>
              <a:t> </a:t>
            </a:r>
          </a:p>
          <a:p>
            <a:pPr algn="ctr"/>
            <a:endParaRPr lang="en-US" sz="4000" b="1" dirty="0"/>
          </a:p>
          <a:p>
            <a:pPr algn="ctr"/>
            <a:endParaRPr lang="en-US" sz="4000" dirty="0"/>
          </a:p>
        </p:txBody>
      </p:sp>
      <p:pic>
        <p:nvPicPr>
          <p:cNvPr id="4" name="Picture 3">
            <a:extLst>
              <a:ext uri="{FF2B5EF4-FFF2-40B4-BE49-F238E27FC236}">
                <a16:creationId xmlns:a16="http://schemas.microsoft.com/office/drawing/2014/main" id="{C978B3D4-4D5F-4871-9FD7-4CC15A8B0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6256"/>
            <a:ext cx="8915400" cy="2554545"/>
          </a:xfrm>
          <a:prstGeom prst="rect">
            <a:avLst/>
          </a:prstGeom>
        </p:spPr>
        <p:txBody>
          <a:bodyPr wrap="square">
            <a:spAutoFit/>
          </a:bodyPr>
          <a:lstStyle/>
          <a:p>
            <a:pPr algn="ctr"/>
            <a:endParaRPr lang="en-US" sz="4000" b="1" dirty="0"/>
          </a:p>
          <a:p>
            <a:pPr algn="ctr"/>
            <a:r>
              <a:rPr lang="en-US" sz="4000" b="1" dirty="0"/>
              <a:t>Was God in the storm?</a:t>
            </a:r>
            <a:endParaRPr lang="en-US" sz="4000" dirty="0"/>
          </a:p>
          <a:p>
            <a:pPr algn="ctr"/>
            <a:r>
              <a:rPr lang="en-US" sz="4000" dirty="0"/>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6255"/>
            <a:ext cx="8915400" cy="3785652"/>
          </a:xfrm>
          <a:prstGeom prst="rect">
            <a:avLst/>
          </a:prstGeom>
        </p:spPr>
        <p:txBody>
          <a:bodyPr wrap="square">
            <a:spAutoFit/>
          </a:bodyPr>
          <a:lstStyle/>
          <a:p>
            <a:pPr algn="ctr"/>
            <a:endParaRPr lang="en-US" sz="4000" u="sng" dirty="0"/>
          </a:p>
          <a:p>
            <a:pPr algn="ctr"/>
            <a:r>
              <a:rPr lang="en-US" sz="4000" u="sng" dirty="0"/>
              <a:t> </a:t>
            </a:r>
            <a:r>
              <a:rPr lang="en-US" sz="4000" b="1" u="sng" dirty="0"/>
              <a:t>Psalm 107:25</a:t>
            </a:r>
            <a:endParaRPr lang="en-US" sz="4000" u="sng" dirty="0"/>
          </a:p>
          <a:p>
            <a:pPr algn="ctr"/>
            <a:r>
              <a:rPr lang="en-US" sz="4000" dirty="0"/>
              <a:t>“For He commands and raises the stormy wind, Which lifts up the waves of the sea”</a:t>
            </a:r>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36256"/>
            <a:ext cx="8915400" cy="7109639"/>
          </a:xfrm>
          <a:prstGeom prst="rect">
            <a:avLst/>
          </a:prstGeom>
        </p:spPr>
        <p:txBody>
          <a:bodyPr wrap="square">
            <a:spAutoFit/>
          </a:bodyPr>
          <a:lstStyle/>
          <a:p>
            <a:pPr algn="ctr"/>
            <a:endParaRPr lang="en-US" sz="3800" b="1" u="sng" dirty="0"/>
          </a:p>
          <a:p>
            <a:pPr algn="ctr"/>
            <a:r>
              <a:rPr lang="en-US" sz="3800" b="1" u="sng" dirty="0"/>
              <a:t>Proverbs 16:1-4   </a:t>
            </a:r>
          </a:p>
          <a:p>
            <a:pPr algn="ctr"/>
            <a:r>
              <a:rPr lang="en-US" sz="3800" b="1" dirty="0"/>
              <a:t>(Living Bible Translation)</a:t>
            </a:r>
            <a:endParaRPr lang="en-US" sz="3800" dirty="0"/>
          </a:p>
          <a:p>
            <a:pPr algn="ctr"/>
            <a:r>
              <a:rPr lang="en-US" sz="3800" dirty="0"/>
              <a:t>1 We can make our plans, but the final outcome is in God's hands. 2 We can always "prove" that we are right, but is the Lord convinced? 3 Commit your work to the Lord, then it will succeed. 4 The Lord has made everything for his own purposes-even the wicked, for punishment. </a:t>
            </a:r>
          </a:p>
          <a:p>
            <a:pPr algn="ctr"/>
            <a:endParaRPr lang="en-US" sz="38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6256"/>
            <a:ext cx="8915400" cy="1323439"/>
          </a:xfrm>
          <a:prstGeom prst="rect">
            <a:avLst/>
          </a:prstGeom>
        </p:spPr>
        <p:txBody>
          <a:bodyPr wrap="square">
            <a:spAutoFit/>
          </a:bodyPr>
          <a:lstStyle/>
          <a:p>
            <a:pPr algn="ctr"/>
            <a:endParaRPr lang="en-US" sz="4000" b="1" dirty="0"/>
          </a:p>
          <a:p>
            <a:pPr algn="ctr"/>
            <a:r>
              <a:rPr lang="en-US" sz="4000" b="1" dirty="0"/>
              <a:t>There are three kinds of storms</a:t>
            </a:r>
            <a:endParaRPr lang="en-US" sz="4000" dirty="0">
              <a:solidFill>
                <a:srgbClr val="FFFFFF"/>
              </a:solidFill>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6255"/>
            <a:ext cx="8915400" cy="1938992"/>
          </a:xfrm>
          <a:prstGeom prst="rect">
            <a:avLst/>
          </a:prstGeom>
        </p:spPr>
        <p:txBody>
          <a:bodyPr wrap="square">
            <a:spAutoFit/>
          </a:bodyPr>
          <a:lstStyle/>
          <a:p>
            <a:pPr algn="ctr"/>
            <a:r>
              <a:rPr lang="en-US" sz="4000" b="1" dirty="0"/>
              <a:t> </a:t>
            </a:r>
            <a:r>
              <a:rPr lang="en-US" sz="4000" dirty="0"/>
              <a:t> </a:t>
            </a:r>
          </a:p>
          <a:p>
            <a:pPr algn="ctr"/>
            <a:r>
              <a:rPr lang="en-US" sz="4000" b="1" dirty="0"/>
              <a:t>1. Natural Storms</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6255"/>
            <a:ext cx="8915400" cy="1938992"/>
          </a:xfrm>
          <a:prstGeom prst="rect">
            <a:avLst/>
          </a:prstGeom>
        </p:spPr>
        <p:txBody>
          <a:bodyPr wrap="square">
            <a:spAutoFit/>
          </a:bodyPr>
          <a:lstStyle/>
          <a:p>
            <a:pPr algn="ctr"/>
            <a:endParaRPr lang="en-US" sz="4000" b="1" dirty="0"/>
          </a:p>
          <a:p>
            <a:pPr algn="ctr"/>
            <a:r>
              <a:rPr lang="en-US" sz="4000" b="1" dirty="0"/>
              <a:t>2. Emotional Storms</a:t>
            </a:r>
            <a:endParaRPr lang="en-US" sz="4000" dirty="0"/>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6255"/>
            <a:ext cx="8915400" cy="1938992"/>
          </a:xfrm>
          <a:prstGeom prst="rect">
            <a:avLst/>
          </a:prstGeom>
        </p:spPr>
        <p:txBody>
          <a:bodyPr wrap="square">
            <a:spAutoFit/>
          </a:bodyPr>
          <a:lstStyle/>
          <a:p>
            <a:pPr algn="ctr"/>
            <a:endParaRPr lang="en-US" sz="4000" b="1" dirty="0"/>
          </a:p>
          <a:p>
            <a:pPr algn="ctr"/>
            <a:r>
              <a:rPr lang="en-US" sz="4000" b="1" dirty="0"/>
              <a:t>3.  Spiritual storms </a:t>
            </a:r>
            <a:endParaRPr lang="en-US" sz="4000" dirty="0"/>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3785652"/>
          </a:xfrm>
          <a:prstGeom prst="rect">
            <a:avLst/>
          </a:prstGeom>
        </p:spPr>
        <p:txBody>
          <a:bodyPr wrap="square">
            <a:spAutoFit/>
          </a:bodyPr>
          <a:lstStyle/>
          <a:p>
            <a:pPr algn="ctr"/>
            <a:endParaRPr lang="en-US" sz="4000" b="1" dirty="0"/>
          </a:p>
          <a:p>
            <a:pPr algn="ctr"/>
            <a:r>
              <a:rPr lang="en-US" sz="4000" b="1" dirty="0"/>
              <a:t>1. Natural Storms</a:t>
            </a:r>
            <a:endParaRPr lang="en-US" sz="4000" dirty="0"/>
          </a:p>
          <a:p>
            <a:pPr algn="ctr"/>
            <a:endParaRPr lang="en-US" sz="4000" b="1" dirty="0"/>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1938992"/>
          </a:xfrm>
          <a:prstGeom prst="rect">
            <a:avLst/>
          </a:prstGeom>
        </p:spPr>
        <p:txBody>
          <a:bodyPr wrap="square">
            <a:spAutoFit/>
          </a:bodyPr>
          <a:lstStyle/>
          <a:p>
            <a:pPr algn="ctr"/>
            <a:endParaRPr lang="en-US" sz="4000" b="1" dirty="0"/>
          </a:p>
          <a:p>
            <a:pPr algn="ctr"/>
            <a:r>
              <a:rPr lang="en-US" sz="4000" b="1" dirty="0"/>
              <a:t>2. Emotional Storms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52600" y="152400"/>
            <a:ext cx="8686800" cy="2554545"/>
          </a:xfrm>
          <a:prstGeom prst="rect">
            <a:avLst/>
          </a:prstGeom>
          <a:noFill/>
        </p:spPr>
        <p:txBody>
          <a:bodyPr wrap="square" rtlCol="0">
            <a:spAutoFit/>
          </a:bodyPr>
          <a:lstStyle/>
          <a:p>
            <a:pPr algn="ctr"/>
            <a:r>
              <a:rPr lang="en-US" sz="3200" b="1" dirty="0"/>
              <a:t>Jesus Help Me Through This Storm </a:t>
            </a:r>
            <a:endParaRPr lang="en-US" sz="3200" dirty="0"/>
          </a:p>
          <a:p>
            <a:pPr algn="ctr"/>
            <a:r>
              <a:rPr lang="en-US" sz="2800" b="1" dirty="0"/>
              <a:t>By Pastor Fee Soliven</a:t>
            </a:r>
            <a:endParaRPr lang="en-US" sz="2800" dirty="0"/>
          </a:p>
          <a:p>
            <a:pPr algn="ctr"/>
            <a:r>
              <a:rPr lang="en-US" sz="3200" b="1" dirty="0"/>
              <a:t>Psalm 107:23-32</a:t>
            </a:r>
            <a:endParaRPr lang="en-US" sz="3200" dirty="0"/>
          </a:p>
          <a:p>
            <a:pPr algn="ctr"/>
            <a:r>
              <a:rPr lang="en-US" sz="3200" b="1" dirty="0"/>
              <a:t>Sunday Morning</a:t>
            </a:r>
            <a:endParaRPr lang="en-US" sz="3200" dirty="0"/>
          </a:p>
          <a:p>
            <a:pPr algn="ctr"/>
            <a:r>
              <a:rPr lang="en-US" sz="3200" b="1" dirty="0"/>
              <a:t>April 22, 2020</a:t>
            </a:r>
            <a:endParaRPr lang="en-US" sz="3200" dirty="0"/>
          </a:p>
        </p:txBody>
      </p:sp>
      <p:pic>
        <p:nvPicPr>
          <p:cNvPr id="4" name="Picture 3">
            <a:extLst>
              <a:ext uri="{FF2B5EF4-FFF2-40B4-BE49-F238E27FC236}">
                <a16:creationId xmlns:a16="http://schemas.microsoft.com/office/drawing/2014/main" id="{16498B00-7D61-4BAE-8F84-45B5F1F8DD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527764"/>
            <a:ext cx="12192000" cy="4466948"/>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11097087" y="6173527"/>
            <a:ext cx="1094913" cy="82118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41018"/>
            <a:ext cx="8915400" cy="9941183"/>
          </a:xfrm>
          <a:prstGeom prst="rect">
            <a:avLst/>
          </a:prstGeom>
        </p:spPr>
        <p:txBody>
          <a:bodyPr wrap="square">
            <a:spAutoFit/>
          </a:bodyPr>
          <a:lstStyle/>
          <a:p>
            <a:pPr algn="ctr"/>
            <a:endParaRPr lang="en-US" sz="4000" b="1" dirty="0"/>
          </a:p>
          <a:p>
            <a:pPr algn="ctr"/>
            <a:r>
              <a:rPr lang="en-US" sz="4000" b="1" dirty="0"/>
              <a:t>Poor Health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88167"/>
            <a:ext cx="8915400" cy="3170099"/>
          </a:xfrm>
          <a:prstGeom prst="rect">
            <a:avLst/>
          </a:prstGeom>
        </p:spPr>
        <p:txBody>
          <a:bodyPr wrap="square">
            <a:spAutoFit/>
          </a:bodyPr>
          <a:lstStyle/>
          <a:p>
            <a:pPr algn="ctr"/>
            <a:r>
              <a:rPr lang="en-US" sz="4000" dirty="0"/>
              <a:t> </a:t>
            </a:r>
          </a:p>
          <a:p>
            <a:pPr algn="ctr"/>
            <a:r>
              <a:rPr lang="en-US" sz="4000" b="1" dirty="0"/>
              <a:t>Financial Struggles</a:t>
            </a:r>
            <a:endParaRPr lang="en-US" sz="4000" dirty="0"/>
          </a:p>
          <a:p>
            <a:pPr algn="ct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94358"/>
            <a:ext cx="8915400" cy="2554545"/>
          </a:xfrm>
          <a:prstGeom prst="rect">
            <a:avLst/>
          </a:prstGeom>
        </p:spPr>
        <p:txBody>
          <a:bodyPr wrap="square">
            <a:spAutoFit/>
          </a:bodyPr>
          <a:lstStyle/>
          <a:p>
            <a:pPr algn="ctr"/>
            <a:endParaRPr lang="en-US" sz="4000" b="1" dirty="0"/>
          </a:p>
          <a:p>
            <a:pPr algn="ctr"/>
            <a:r>
              <a:rPr lang="en-US" sz="4000" b="1" dirty="0"/>
              <a:t>Relationship Difficulties</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endParaRPr lang="en-US" sz="4000" b="1" dirty="0"/>
          </a:p>
          <a:p>
            <a:pPr algn="ctr"/>
            <a:r>
              <a:rPr lang="en-US" sz="4000" b="1" dirty="0"/>
              <a:t>3. Spiritual Storms</a:t>
            </a: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1938992"/>
          </a:xfrm>
          <a:prstGeom prst="rect">
            <a:avLst/>
          </a:prstGeom>
        </p:spPr>
        <p:txBody>
          <a:bodyPr wrap="square">
            <a:spAutoFit/>
          </a:bodyPr>
          <a:lstStyle/>
          <a:p>
            <a:pPr algn="ctr"/>
            <a:r>
              <a:rPr lang="en-US" sz="4000" dirty="0"/>
              <a:t> </a:t>
            </a:r>
          </a:p>
          <a:p>
            <a:pPr algn="ctr"/>
            <a:r>
              <a:rPr lang="en-US" sz="4000" b="1" dirty="0"/>
              <a:t>What are the sources of </a:t>
            </a:r>
          </a:p>
          <a:p>
            <a:pPr algn="ctr"/>
            <a:r>
              <a:rPr lang="en-US" sz="4000" b="1" dirty="0"/>
              <a:t>our Storms?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r>
              <a:rPr lang="en-US" sz="4000" dirty="0"/>
              <a:t> </a:t>
            </a:r>
          </a:p>
          <a:p>
            <a:pPr algn="ctr"/>
            <a:r>
              <a:rPr lang="en-US" sz="4000" b="1" dirty="0"/>
              <a:t>1. Ourselves</a:t>
            </a: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76200"/>
            <a:ext cx="8915400" cy="1938992"/>
          </a:xfrm>
          <a:prstGeom prst="rect">
            <a:avLst/>
          </a:prstGeom>
        </p:spPr>
        <p:txBody>
          <a:bodyPr wrap="square">
            <a:spAutoFit/>
          </a:bodyPr>
          <a:lstStyle/>
          <a:p>
            <a:pPr algn="ctr"/>
            <a:endParaRPr lang="en-US" sz="4000" b="1" dirty="0"/>
          </a:p>
          <a:p>
            <a:pPr algn="ctr"/>
            <a:r>
              <a:rPr lang="en-US" sz="4000" b="1" dirty="0"/>
              <a:t>2. The devil</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1524000" y="42208"/>
            <a:ext cx="9144000" cy="8063746"/>
          </a:xfrm>
          <a:prstGeom prst="rect">
            <a:avLst/>
          </a:prstGeom>
        </p:spPr>
        <p:txBody>
          <a:bodyPr wrap="square">
            <a:spAutoFit/>
          </a:bodyPr>
          <a:lstStyle/>
          <a:p>
            <a:pPr algn="ctr"/>
            <a:r>
              <a:rPr lang="en-US" sz="3700" b="1" u="sng" dirty="0"/>
              <a:t>2 Samuel 11:1-5</a:t>
            </a:r>
            <a:endParaRPr lang="en-US" sz="3700" u="sng" dirty="0"/>
          </a:p>
          <a:p>
            <a:pPr algn="ctr"/>
            <a:r>
              <a:rPr lang="en-US" sz="3700" dirty="0"/>
              <a:t>1 It happened in the spring of the year, at the time when kings go out to battle, that David sent Joab and his servants with him, and all Israel; and they destroyed the people of Ammon and besieged Rabbah. But David remained at Jerusalem. 2 Then it happened one evening that David arose from his bed and walked on the roof of the king's house. And from the roof he saw a woman bathing, and the woman was very beautiful to behold. </a:t>
            </a:r>
          </a:p>
          <a:p>
            <a:pPr algn="ctr"/>
            <a:r>
              <a:rPr lang="en-US" sz="37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0"/>
            <a:ext cx="8915400" cy="7478970"/>
          </a:xfrm>
          <a:prstGeom prst="rect">
            <a:avLst/>
          </a:prstGeom>
        </p:spPr>
        <p:txBody>
          <a:bodyPr wrap="square">
            <a:spAutoFit/>
          </a:bodyPr>
          <a:lstStyle/>
          <a:p>
            <a:pPr algn="ctr"/>
            <a:r>
              <a:rPr lang="en-US" sz="4000" dirty="0"/>
              <a:t> 3 So David sent and inquired about the woman. And someone said, "Is this not Bathsheba, the daughter of </a:t>
            </a:r>
            <a:r>
              <a:rPr lang="en-US" sz="4000" dirty="0" err="1"/>
              <a:t>Eliam</a:t>
            </a:r>
            <a:r>
              <a:rPr lang="en-US" sz="4000" dirty="0"/>
              <a:t>, the wife of Uriah the Hittite?" 4 Then David sent messengers, and took her; and she came to him, and he lay with her, for she was cleansed from her impurity; and she returned to her house. 5 And the woman conceived; so she sent and told David, and said, "I am with child."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endParaRPr lang="en-US" sz="4000" b="1" dirty="0"/>
          </a:p>
          <a:p>
            <a:pPr algn="ctr"/>
            <a:r>
              <a:rPr lang="en-US" sz="4000" b="1" dirty="0"/>
              <a:t>David was where he shouldn’t have been</a:t>
            </a:r>
            <a:endParaRPr lang="en-US" sz="4000" dirty="0"/>
          </a:p>
          <a:p>
            <a:pPr algn="ctr"/>
            <a:r>
              <a:rPr lang="en-US" sz="4000" dirty="0"/>
              <a:t> </a:t>
            </a:r>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endParaRPr lang="en-US" sz="4000" dirty="0"/>
          </a:p>
          <a:p>
            <a:pPr algn="ctr"/>
            <a:r>
              <a:rPr lang="en-US" sz="4000" dirty="0"/>
              <a:t>23 Those who go down to the sea in ships, Who do business on great waters, 24 They see the works of the LORD, And His wonders in the deep. 25 For He commands and raises the stormy wind, Which lifts up the waves of the sea. </a:t>
            </a:r>
          </a:p>
          <a:p>
            <a:pPr algn="ctr"/>
            <a:r>
              <a:rPr lang="en-US" sz="4000" dirty="0"/>
              <a:t> </a:t>
            </a:r>
          </a:p>
          <a:p>
            <a:pPr algn="ctr"/>
            <a:endParaRPr lang="en-US" sz="4000" dirty="0">
              <a:solidFill>
                <a:srgbClr val="FFFFFF"/>
              </a:solidFill>
              <a:latin typeface="Verdana" pitchFamily="34" charset="0"/>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r>
              <a:rPr lang="en-US" sz="4000" dirty="0"/>
              <a:t> </a:t>
            </a:r>
          </a:p>
          <a:p>
            <a:pPr algn="ctr"/>
            <a:r>
              <a:rPr lang="en-US" sz="4000" b="1" dirty="0"/>
              <a:t>He saw what he should </a:t>
            </a:r>
          </a:p>
          <a:p>
            <a:pPr algn="ctr"/>
            <a:r>
              <a:rPr lang="en-US" sz="4000" b="1" dirty="0"/>
              <a:t>not have seen</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42208"/>
            <a:ext cx="9144000" cy="1938992"/>
          </a:xfrm>
          <a:prstGeom prst="rect">
            <a:avLst/>
          </a:prstGeom>
        </p:spPr>
        <p:txBody>
          <a:bodyPr wrap="square">
            <a:spAutoFit/>
          </a:bodyPr>
          <a:lstStyle/>
          <a:p>
            <a:pPr algn="ctr"/>
            <a:endParaRPr lang="en-US" sz="4000" b="1" dirty="0"/>
          </a:p>
          <a:p>
            <a:pPr algn="ctr"/>
            <a:r>
              <a:rPr lang="en-US" sz="4000" b="1" dirty="0"/>
              <a:t>His look turned to lust, and he sent for her</a:t>
            </a:r>
            <a:endParaRPr lang="en-US" sz="4000" dirty="0">
              <a:solidFill>
                <a:prstClr val="black"/>
              </a:solidFill>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1938992"/>
          </a:xfrm>
          <a:prstGeom prst="rect">
            <a:avLst/>
          </a:prstGeom>
        </p:spPr>
        <p:txBody>
          <a:bodyPr wrap="square">
            <a:spAutoFit/>
          </a:bodyPr>
          <a:lstStyle/>
          <a:p>
            <a:pPr algn="ctr"/>
            <a:endParaRPr lang="en-US" sz="4000" b="1" dirty="0"/>
          </a:p>
          <a:p>
            <a:pPr algn="ctr"/>
            <a:r>
              <a:rPr lang="en-US" sz="4000" b="1" dirty="0"/>
              <a:t>His lust gave birth to an act of sin</a:t>
            </a: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1938992"/>
          </a:xfrm>
          <a:prstGeom prst="rect">
            <a:avLst/>
          </a:prstGeom>
        </p:spPr>
        <p:txBody>
          <a:bodyPr wrap="square">
            <a:spAutoFit/>
          </a:bodyPr>
          <a:lstStyle/>
          <a:p>
            <a:pPr algn="ctr"/>
            <a:endParaRPr lang="en-US" sz="4000" b="1" dirty="0"/>
          </a:p>
          <a:p>
            <a:pPr algn="ctr"/>
            <a:r>
              <a:rPr lang="en-US" sz="4000" b="1" dirty="0"/>
              <a:t>3. God</a:t>
            </a:r>
            <a:endParaRPr lang="en-US" sz="4000" dirty="0"/>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3170099"/>
          </a:xfrm>
          <a:prstGeom prst="rect">
            <a:avLst/>
          </a:prstGeom>
        </p:spPr>
        <p:txBody>
          <a:bodyPr wrap="square">
            <a:spAutoFit/>
          </a:bodyPr>
          <a:lstStyle/>
          <a:p>
            <a:pPr algn="ctr"/>
            <a:endParaRPr lang="en-US" sz="4000" b="1" dirty="0"/>
          </a:p>
          <a:p>
            <a:pPr algn="ctr"/>
            <a:r>
              <a:rPr lang="en-US" sz="4000" b="1" dirty="0"/>
              <a:t>Why does God allow storms in our lives?</a:t>
            </a: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1938992"/>
          </a:xfrm>
          <a:prstGeom prst="rect">
            <a:avLst/>
          </a:prstGeom>
        </p:spPr>
        <p:txBody>
          <a:bodyPr wrap="square">
            <a:spAutoFit/>
          </a:bodyPr>
          <a:lstStyle/>
          <a:p>
            <a:pPr algn="ctr"/>
            <a:endParaRPr lang="en-US" sz="4000" b="1" dirty="0"/>
          </a:p>
          <a:p>
            <a:pPr algn="ctr"/>
            <a:r>
              <a:rPr lang="en-US" sz="4000" b="1" dirty="0"/>
              <a:t>1. To get our Attention</a:t>
            </a:r>
            <a:endParaRPr lang="en-US" sz="4000" dirty="0"/>
          </a:p>
          <a:p>
            <a:pPr algn="ctr"/>
            <a:r>
              <a:rPr lang="en-US" sz="4000" dirty="0"/>
              <a:t> </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1938992"/>
          </a:xfrm>
          <a:prstGeom prst="rect">
            <a:avLst/>
          </a:prstGeom>
        </p:spPr>
        <p:txBody>
          <a:bodyPr wrap="square">
            <a:spAutoFit/>
          </a:bodyPr>
          <a:lstStyle/>
          <a:p>
            <a:pPr algn="ctr"/>
            <a:endParaRPr lang="en-US" sz="4000" b="1" dirty="0"/>
          </a:p>
          <a:p>
            <a:pPr algn="ctr"/>
            <a:r>
              <a:rPr lang="en-US" sz="4000" b="1" dirty="0"/>
              <a:t>2. To bring us to Repentance</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endParaRPr lang="en-US" sz="4000" b="1" dirty="0"/>
          </a:p>
          <a:p>
            <a:pPr algn="ctr"/>
            <a:r>
              <a:rPr lang="en-US" sz="4000" b="1" dirty="0"/>
              <a:t>Why does God allow storms in </a:t>
            </a:r>
          </a:p>
          <a:p>
            <a:pPr algn="ctr"/>
            <a:r>
              <a:rPr lang="en-US" sz="4000" b="1" dirty="0"/>
              <a:t>our lives?</a:t>
            </a:r>
            <a:r>
              <a:rPr lang="en-US" sz="4000" dirty="0"/>
              <a:t> </a:t>
            </a:r>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298707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76200"/>
            <a:ext cx="8915400" cy="1938992"/>
          </a:xfrm>
          <a:prstGeom prst="rect">
            <a:avLst/>
          </a:prstGeom>
        </p:spPr>
        <p:txBody>
          <a:bodyPr wrap="square">
            <a:spAutoFit/>
          </a:bodyPr>
          <a:lstStyle/>
          <a:p>
            <a:pPr algn="ctr"/>
            <a:endParaRPr lang="en-US" sz="4000" b="1" dirty="0"/>
          </a:p>
          <a:p>
            <a:pPr algn="ctr"/>
            <a:r>
              <a:rPr lang="en-US" sz="4000" b="1" dirty="0"/>
              <a:t>3. To conform us to Christ’s Image</a:t>
            </a:r>
            <a:endParaRPr lang="en-US" sz="4000" dirty="0"/>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7884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42209"/>
            <a:ext cx="9144000" cy="2554545"/>
          </a:xfrm>
          <a:prstGeom prst="rect">
            <a:avLst/>
          </a:prstGeom>
        </p:spPr>
        <p:txBody>
          <a:bodyPr wrap="square">
            <a:spAutoFit/>
          </a:bodyPr>
          <a:lstStyle/>
          <a:p>
            <a:pPr algn="ctr"/>
            <a:endParaRPr lang="en-US" sz="4000" b="1" dirty="0"/>
          </a:p>
          <a:p>
            <a:pPr algn="ctr"/>
            <a:r>
              <a:rPr lang="en-US" sz="4000" b="1" dirty="0"/>
              <a:t>4. To Equip us for Service</a:t>
            </a:r>
            <a:endParaRPr lang="en-US" sz="4000" dirty="0"/>
          </a:p>
          <a:p>
            <a:pPr algn="ctr">
              <a:defRPr/>
            </a:pPr>
            <a:r>
              <a:rPr lang="en-US" sz="4000" b="1"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40289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r>
              <a:rPr lang="en-US" sz="4000" dirty="0"/>
              <a:t> </a:t>
            </a:r>
          </a:p>
          <a:p>
            <a:pPr algn="ctr"/>
            <a:r>
              <a:rPr lang="en-US" sz="4000" dirty="0"/>
              <a:t>26 They mount up to the heavens, They go down again to the depths; Their soul melts because of trouble. 27 They reel to and </a:t>
            </a:r>
            <a:r>
              <a:rPr lang="en-US" sz="4000" dirty="0" err="1"/>
              <a:t>fro</a:t>
            </a:r>
            <a:r>
              <a:rPr lang="en-US" sz="4000" dirty="0"/>
              <a:t>, and stagger like a drunken man, And are at their wits' end. 28 Then they cry out to the LORD in their trouble, And He brings them out of their distresses. 29 He calms the storm, So that its waves are still. </a:t>
            </a:r>
          </a:p>
          <a:p>
            <a:pPr algn="ctr"/>
            <a:r>
              <a:rPr lang="en-US" sz="4000" dirty="0"/>
              <a:t> </a:t>
            </a:r>
          </a:p>
          <a:p>
            <a:pPr algn="ctr"/>
            <a:r>
              <a:rPr lang="en-US" sz="4000" b="1" dirty="0"/>
              <a:t> </a:t>
            </a:r>
            <a:endParaRPr lang="en-US" sz="4000" dirty="0"/>
          </a:p>
          <a:p>
            <a:pPr algn="ctr"/>
            <a:r>
              <a:rPr lang="en-US" sz="4000" dirty="0"/>
              <a:t> </a:t>
            </a:r>
          </a:p>
          <a:p>
            <a:pPr algn="ctr"/>
            <a:endParaRPr lang="en-US" sz="4000" dirty="0"/>
          </a:p>
          <a:p>
            <a:pPr algn="ctr"/>
            <a:r>
              <a:rPr lang="en-US" sz="4000" b="1" dirty="0"/>
              <a:t> </a:t>
            </a:r>
            <a:endParaRPr lang="en-US" sz="4000" dirty="0"/>
          </a:p>
          <a:p>
            <a:pPr lvl="0" algn="ctr" fontAlgn="base">
              <a:spcBef>
                <a:spcPct val="0"/>
              </a:spcBef>
              <a:spcAft>
                <a:spcPct val="0"/>
              </a:spcAft>
              <a:defRPr/>
            </a:pPr>
            <a:endParaRPr lang="en-US" sz="4000" dirty="0">
              <a:solidFill>
                <a:srgbClr val="FFFFFF"/>
              </a:solidFill>
              <a:latin typeface="Verdana" pitchFamily="34" charset="0"/>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3170099"/>
          </a:xfrm>
          <a:prstGeom prst="rect">
            <a:avLst/>
          </a:prstGeom>
        </p:spPr>
        <p:txBody>
          <a:bodyPr wrap="square">
            <a:spAutoFit/>
          </a:bodyPr>
          <a:lstStyle/>
          <a:p>
            <a:pPr algn="ctr"/>
            <a:endParaRPr lang="en-US" sz="4000" b="1" dirty="0"/>
          </a:p>
          <a:p>
            <a:pPr algn="ctr"/>
            <a:r>
              <a:rPr lang="en-US" sz="4000" b="1" dirty="0"/>
              <a:t>5. To demonstrate His Power in our Lives</a:t>
            </a:r>
            <a:endParaRPr lang="en-US" sz="4000" dirty="0"/>
          </a:p>
          <a:p>
            <a:pPr lvl="0" algn="ctr">
              <a:defRPr/>
            </a:pPr>
            <a:r>
              <a:rPr lang="en-US" sz="4000" dirty="0">
                <a:solidFill>
                  <a:srgbClr val="FFFFFF"/>
                </a:solidFil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110734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endParaRPr lang="en-US" sz="4000" b="1" dirty="0"/>
          </a:p>
          <a:p>
            <a:pPr algn="ctr"/>
            <a:r>
              <a:rPr lang="en-US" sz="4000" b="1" dirty="0"/>
              <a:t>6. To reveal Himself to Us</a:t>
            </a:r>
            <a:endParaRPr lang="en-US" sz="4000" dirty="0"/>
          </a:p>
          <a:p>
            <a:pPr algn="ctr">
              <a:defRPr/>
            </a:pPr>
            <a:r>
              <a:rPr lang="en-US" sz="4000"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341344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algn="ctr"/>
            <a:r>
              <a:rPr lang="en-US" sz="4000" b="1" dirty="0"/>
              <a:t> </a:t>
            </a:r>
          </a:p>
          <a:p>
            <a:pPr algn="ctr"/>
            <a:r>
              <a:rPr lang="en-US" sz="4000" b="1" dirty="0"/>
              <a:t>7. To Demonstrate His Love</a:t>
            </a:r>
            <a:endParaRPr lang="en-US" sz="4000" dirty="0"/>
          </a:p>
          <a:p>
            <a:pPr algn="ctr">
              <a:defRPr/>
            </a:pPr>
            <a:r>
              <a:rPr lang="en-US" sz="4000"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411149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3170099"/>
          </a:xfrm>
          <a:prstGeom prst="rect">
            <a:avLst/>
          </a:prstGeom>
        </p:spPr>
        <p:txBody>
          <a:bodyPr wrap="square">
            <a:spAutoFit/>
          </a:bodyPr>
          <a:lstStyle/>
          <a:p>
            <a:pPr algn="ctr"/>
            <a:r>
              <a:rPr lang="en-US" sz="4000" b="1" dirty="0">
                <a:solidFill>
                  <a:srgbClr val="FFFFFF"/>
                </a:solidFill>
                <a:latin typeface="Arial"/>
                <a:cs typeface="Arial"/>
              </a:rPr>
              <a:t> </a:t>
            </a:r>
            <a:r>
              <a:rPr lang="en-US" sz="4000" dirty="0"/>
              <a:t> </a:t>
            </a:r>
          </a:p>
          <a:p>
            <a:pPr algn="ctr"/>
            <a:r>
              <a:rPr lang="en-US" sz="4000" b="1" dirty="0"/>
              <a:t>8. To Remind us who is in Control</a:t>
            </a:r>
            <a:endParaRPr lang="en-US" sz="4000" dirty="0"/>
          </a:p>
          <a:p>
            <a:pPr algn="ctr">
              <a:defRPr/>
            </a:pPr>
            <a:r>
              <a:rPr lang="en-US" sz="4000" b="1" dirty="0">
                <a:solidFill>
                  <a:srgbClr val="FFFFFF"/>
                </a:solidFill>
                <a:latin typeface="Arial"/>
                <a:cs typeface="Arial"/>
              </a:rPr>
              <a:t> </a:t>
            </a:r>
            <a:endParaRPr lang="en-US" sz="4000" dirty="0">
              <a:solidFill>
                <a:srgbClr val="FFFFFF"/>
              </a:solidFill>
              <a:latin typeface="Arial"/>
              <a:cs typeface="Arial"/>
            </a:endParaRPr>
          </a:p>
          <a:p>
            <a:pPr algn="ctr">
              <a:defRPr/>
            </a:pPr>
            <a:r>
              <a:rPr lang="en-US" sz="4000"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8318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3785652"/>
          </a:xfrm>
          <a:prstGeom prst="rect">
            <a:avLst/>
          </a:prstGeom>
        </p:spPr>
        <p:txBody>
          <a:bodyPr wrap="square">
            <a:spAutoFit/>
          </a:bodyPr>
          <a:lstStyle/>
          <a:p>
            <a:pPr algn="ctr"/>
            <a:endParaRPr lang="en-US" sz="4000" b="1" dirty="0"/>
          </a:p>
          <a:p>
            <a:pPr algn="ctr"/>
            <a:r>
              <a:rPr lang="en-US" sz="4000" b="1" dirty="0"/>
              <a:t>1. How do you usually respond to the storms in your life? </a:t>
            </a:r>
            <a:endParaRPr lang="en-US" sz="4000" dirty="0"/>
          </a:p>
          <a:p>
            <a:pPr algn="ctr">
              <a:defRPr/>
            </a:pPr>
            <a:r>
              <a:rPr lang="en-US" sz="4000" b="1" dirty="0">
                <a:solidFill>
                  <a:srgbClr val="FFFFFF"/>
                </a:solidFill>
                <a:latin typeface="Arial"/>
                <a:cs typeface="Arial"/>
              </a:rPr>
              <a:t> </a:t>
            </a:r>
            <a:endParaRPr lang="en-US" sz="4000" dirty="0">
              <a:solidFill>
                <a:srgbClr val="FFFFFF"/>
              </a:solidFill>
              <a:latin typeface="Arial"/>
              <a:cs typeface="Arial"/>
            </a:endParaRPr>
          </a:p>
          <a:p>
            <a:pPr algn="ctr">
              <a:defRPr/>
            </a:pPr>
            <a:r>
              <a:rPr lang="en-US" sz="4000"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149983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
            <a:ext cx="8915400" cy="2554545"/>
          </a:xfrm>
          <a:prstGeom prst="rect">
            <a:avLst/>
          </a:prstGeom>
        </p:spPr>
        <p:txBody>
          <a:bodyPr wrap="square">
            <a:spAutoFit/>
          </a:bodyPr>
          <a:lstStyle/>
          <a:p>
            <a:pPr lvl="0" algn="ctr"/>
            <a:endParaRPr lang="en-US" sz="4000" b="1" dirty="0">
              <a:solidFill>
                <a:srgbClr val="FFFFFF"/>
              </a:solidFill>
              <a:latin typeface="Arial"/>
              <a:cs typeface="Arial"/>
            </a:endParaRPr>
          </a:p>
          <a:p>
            <a:pPr lvl="0" algn="ctr"/>
            <a:r>
              <a:rPr lang="en-US" sz="4000" b="1" dirty="0">
                <a:solidFill>
                  <a:srgbClr val="FFFFFF"/>
                </a:solidFill>
                <a:latin typeface="Arial"/>
                <a:cs typeface="Arial"/>
              </a:rPr>
              <a:t> </a:t>
            </a:r>
            <a:r>
              <a:rPr lang="en-US" sz="4000" b="1" dirty="0"/>
              <a:t>2. How does it make you feel knowing that God is in control?</a:t>
            </a:r>
            <a:r>
              <a:rPr lang="en-US" sz="4000"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43117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5016758"/>
          </a:xfrm>
          <a:prstGeom prst="rect">
            <a:avLst/>
          </a:prstGeom>
        </p:spPr>
        <p:txBody>
          <a:bodyPr wrap="square">
            <a:spAutoFit/>
          </a:bodyPr>
          <a:lstStyle/>
          <a:p>
            <a:pPr algn="ctr"/>
            <a:r>
              <a:rPr lang="en-US" sz="4000" b="1" dirty="0">
                <a:solidFill>
                  <a:srgbClr val="FFFFFF"/>
                </a:solidFill>
                <a:latin typeface="Arial"/>
                <a:cs typeface="Arial"/>
              </a:rPr>
              <a:t> </a:t>
            </a:r>
          </a:p>
          <a:p>
            <a:pPr algn="ctr"/>
            <a:r>
              <a:rPr lang="en-US" sz="4000" b="1" dirty="0"/>
              <a:t>3. As you look back on past storms, what has the Lord taught you about Himself and His ways?</a:t>
            </a:r>
            <a:endParaRPr lang="en-US" sz="4000" dirty="0"/>
          </a:p>
          <a:p>
            <a:pPr algn="ctr"/>
            <a:r>
              <a:rPr lang="en-US" sz="4000" dirty="0"/>
              <a:t> </a:t>
            </a:r>
          </a:p>
          <a:p>
            <a:pPr algn="ctr">
              <a:defRPr/>
            </a:pPr>
            <a:r>
              <a:rPr lang="en-US" sz="4000" b="1" dirty="0">
                <a:solidFill>
                  <a:srgbClr val="FFFFFF"/>
                </a:solidFill>
                <a:latin typeface="Arial"/>
                <a:cs typeface="Arial"/>
              </a:rPr>
              <a:t> </a:t>
            </a:r>
            <a:endParaRPr lang="en-US" sz="4000" dirty="0">
              <a:solidFill>
                <a:srgbClr val="FFFFFF"/>
              </a:solidFill>
              <a:latin typeface="Arial"/>
              <a:cs typeface="Arial"/>
            </a:endParaRPr>
          </a:p>
          <a:p>
            <a:pPr algn="ctr">
              <a:defRPr/>
            </a:pPr>
            <a:r>
              <a:rPr lang="en-US" sz="4000" dirty="0">
                <a:solidFill>
                  <a:srgbClr val="FFFFFF"/>
                </a:solidFill>
                <a:latin typeface="Arial"/>
                <a:cs typeface="Arial"/>
              </a:rPr>
              <a:t>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322651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1"/>
            <a:ext cx="8915400" cy="7494359"/>
          </a:xfrm>
          <a:prstGeom prst="rect">
            <a:avLst/>
          </a:prstGeom>
        </p:spPr>
        <p:txBody>
          <a:bodyPr wrap="square">
            <a:spAutoFit/>
          </a:bodyPr>
          <a:lstStyle/>
          <a:p>
            <a:pPr algn="ctr"/>
            <a:endParaRPr lang="en-US" sz="3700" b="1" u="sng" dirty="0">
              <a:solidFill>
                <a:srgbClr val="FFFFFF"/>
              </a:solidFill>
              <a:latin typeface="Arial"/>
              <a:cs typeface="Arial"/>
            </a:endParaRPr>
          </a:p>
          <a:p>
            <a:pPr algn="ctr"/>
            <a:r>
              <a:rPr lang="en-US" sz="3700" b="1" u="sng" dirty="0"/>
              <a:t>1 Corinthians 15:50-58</a:t>
            </a:r>
          </a:p>
          <a:p>
            <a:pPr algn="ctr"/>
            <a:r>
              <a:rPr lang="en-US" sz="3700" dirty="0"/>
              <a:t>50 Now this I say, brethren, that flesh and blood cannot inherit the kingdom of God; nor does corruption inherit incorruption. 51 Behold, I tell you a mystery: We shall not all sleep, but we shall all be changed-- 52 in a moment, in the twinkling of an eye, at the last trumpet. For the trumpet will sound, and the dead will be raised incorruptible, and we shall be changed. </a:t>
            </a:r>
          </a:p>
          <a:p>
            <a:pPr algn="ctr"/>
            <a:r>
              <a:rPr lang="en-US" sz="3700" dirty="0"/>
              <a:t> </a:t>
            </a:r>
          </a:p>
          <a:p>
            <a:pPr algn="ctr">
              <a:defRPr/>
            </a:pPr>
            <a:endParaRPr lang="en-US" sz="3700" b="1" dirty="0">
              <a:solidFill>
                <a:srgbClr val="FFFFFF"/>
              </a:solidFill>
              <a:latin typeface="Arial"/>
              <a:cs typeface="Arial"/>
            </a:endParaRPr>
          </a:p>
        </p:txBody>
      </p:sp>
    </p:spTree>
    <p:extLst>
      <p:ext uri="{BB962C8B-B14F-4D97-AF65-F5344CB8AC3E}">
        <p14:creationId xmlns:p14="http://schemas.microsoft.com/office/powerpoint/2010/main" val="104483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0"/>
            <a:ext cx="8915400" cy="7478970"/>
          </a:xfrm>
          <a:prstGeom prst="rect">
            <a:avLst/>
          </a:prstGeom>
        </p:spPr>
        <p:txBody>
          <a:bodyPr wrap="square">
            <a:spAutoFit/>
          </a:bodyPr>
          <a:lstStyle/>
          <a:p>
            <a:pPr algn="ctr"/>
            <a:endParaRPr lang="en-US" sz="4000" b="1" dirty="0">
              <a:solidFill>
                <a:srgbClr val="FFFFFF"/>
              </a:solidFill>
              <a:latin typeface="Arial"/>
              <a:cs typeface="Arial"/>
            </a:endParaRPr>
          </a:p>
          <a:p>
            <a:pPr algn="ctr"/>
            <a:r>
              <a:rPr lang="en-US" sz="4000" b="1" dirty="0">
                <a:solidFill>
                  <a:srgbClr val="FFFFFF"/>
                </a:solidFill>
                <a:latin typeface="Arial"/>
                <a:cs typeface="Arial"/>
              </a:rPr>
              <a:t> </a:t>
            </a:r>
            <a:r>
              <a:rPr lang="en-US" sz="4000" dirty="0"/>
              <a:t>53 For this corruptible must put on incorruption, and this mortal must put on immortality. 54 So when this corruptible has put on incorruption, and this mortal has put on immortality, then shall be brought to pass the saying that is written: "Death is swallowed up in victory." 55 "O Death, where is your sting? O Hades, where is your victory?" </a:t>
            </a: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109834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0"/>
            <a:ext cx="8915400" cy="8094524"/>
          </a:xfrm>
          <a:prstGeom prst="rect">
            <a:avLst/>
          </a:prstGeom>
        </p:spPr>
        <p:txBody>
          <a:bodyPr wrap="square">
            <a:spAutoFit/>
          </a:bodyPr>
          <a:lstStyle/>
          <a:p>
            <a:pPr algn="ctr"/>
            <a:r>
              <a:rPr lang="en-US" sz="4000" dirty="0"/>
              <a:t> </a:t>
            </a:r>
          </a:p>
          <a:p>
            <a:pPr algn="ctr"/>
            <a:r>
              <a:rPr lang="en-US" sz="4000" dirty="0"/>
              <a:t>56 The sting of death is sin, and the strength of sin is the law. 57 But thanks be to God, who gives us the victory through our Lord Jesus Christ. 58 Therefore, my beloved brethren, be steadfast, immovable, always abounding in the work of the Lord, knowing that your labor is not in vain in the Lord. </a:t>
            </a:r>
          </a:p>
          <a:p>
            <a:pPr algn="ctr"/>
            <a:r>
              <a:rPr lang="en-US" sz="4000" dirty="0"/>
              <a:t> </a:t>
            </a:r>
          </a:p>
          <a:p>
            <a:pPr algn="ctr"/>
            <a:r>
              <a:rPr lang="en-US" sz="4000" b="1" dirty="0"/>
              <a:t> </a:t>
            </a:r>
            <a:endParaRPr lang="en-US" sz="4000" dirty="0"/>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355886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52937"/>
            <a:ext cx="8915400" cy="5632311"/>
          </a:xfrm>
          <a:prstGeom prst="rect">
            <a:avLst/>
          </a:prstGeom>
        </p:spPr>
        <p:txBody>
          <a:bodyPr wrap="square">
            <a:spAutoFit/>
          </a:bodyPr>
          <a:lstStyle/>
          <a:p>
            <a:pPr algn="ctr"/>
            <a:endParaRPr lang="en-US" sz="3600" dirty="0"/>
          </a:p>
          <a:p>
            <a:pPr algn="ctr"/>
            <a:r>
              <a:rPr lang="en-US" sz="3600" dirty="0"/>
              <a:t>30 Then they are glad because they are quiet; So He guides them to their desired haven. 31 Oh, that men would give thanks to the LORD for His goodness, And for His wonderful works to the children of men! 32 Let them exalt Him also in the assembly of the people, And praise Him in the company of the elders. </a:t>
            </a:r>
          </a:p>
          <a:p>
            <a:pPr algn="ct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0"/>
            <a:ext cx="8915400" cy="7478970"/>
          </a:xfrm>
          <a:prstGeom prst="rect">
            <a:avLst/>
          </a:prstGeom>
        </p:spPr>
        <p:txBody>
          <a:bodyPr wrap="square">
            <a:spAutoFit/>
          </a:bodyPr>
          <a:lstStyle/>
          <a:p>
            <a:pPr algn="ctr"/>
            <a:r>
              <a:rPr lang="en-US" sz="4000" b="1" dirty="0">
                <a:solidFill>
                  <a:srgbClr val="FFFFFF"/>
                </a:solidFill>
                <a:latin typeface="Arial"/>
                <a:cs typeface="Arial"/>
              </a:rPr>
              <a:t> </a:t>
            </a:r>
          </a:p>
          <a:p>
            <a:pPr algn="ctr"/>
            <a:r>
              <a:rPr lang="en-US" sz="4000" b="1" u="sng" dirty="0"/>
              <a:t>Acts 2:38-39</a:t>
            </a:r>
          </a:p>
          <a:p>
            <a:pPr algn="ctr"/>
            <a:r>
              <a:rPr lang="en-US" sz="4000" dirty="0"/>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p>
          <a:p>
            <a:pPr lvl="0" algn="ctr">
              <a:defRPr/>
            </a:pPr>
            <a:endParaRPr lang="en-US" sz="4000" dirty="0">
              <a:solidFill>
                <a:srgbClr val="FFFFFF"/>
              </a:solidFill>
            </a:endParaRPr>
          </a:p>
          <a:p>
            <a:pPr algn="ctr">
              <a:defRPr/>
            </a:pPr>
            <a:endParaRPr lang="en-US" sz="4000" b="1" dirty="0">
              <a:solidFill>
                <a:srgbClr val="FFFFFF"/>
              </a:solidFill>
              <a:latin typeface="Arial"/>
              <a:cs typeface="Arial"/>
            </a:endParaRPr>
          </a:p>
        </p:txBody>
      </p:sp>
    </p:spTree>
    <p:extLst>
      <p:ext uri="{BB962C8B-B14F-4D97-AF65-F5344CB8AC3E}">
        <p14:creationId xmlns:p14="http://schemas.microsoft.com/office/powerpoint/2010/main" val="130867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12192000" cy="6858000"/>
          </a:xfrm>
          <a:prstGeom prst="rect">
            <a:avLst/>
          </a:prstGeom>
        </p:spPr>
      </p:pic>
    </p:spTree>
    <p:extLst>
      <p:ext uri="{BB962C8B-B14F-4D97-AF65-F5344CB8AC3E}">
        <p14:creationId xmlns:p14="http://schemas.microsoft.com/office/powerpoint/2010/main" val="407767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12456"/>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1600200" y="76200"/>
            <a:ext cx="8915400" cy="3785652"/>
          </a:xfrm>
          <a:prstGeom prst="rect">
            <a:avLst/>
          </a:prstGeom>
        </p:spPr>
        <p:txBody>
          <a:bodyPr wrap="square">
            <a:spAutoFit/>
          </a:bodyPr>
          <a:lstStyle/>
          <a:p>
            <a:pPr algn="ctr"/>
            <a:endParaRPr lang="en-US" sz="4000" b="1" dirty="0"/>
          </a:p>
          <a:p>
            <a:pPr algn="ctr"/>
            <a:r>
              <a:rPr lang="en-US" sz="4000" b="1" dirty="0"/>
              <a:t>We all experience storms in our lives, those occasions that bring pain, suffering, or loss.</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76201"/>
            <a:ext cx="8915400" cy="4401205"/>
          </a:xfrm>
          <a:prstGeom prst="rect">
            <a:avLst/>
          </a:prstGeom>
        </p:spPr>
        <p:txBody>
          <a:bodyPr wrap="square">
            <a:spAutoFit/>
          </a:bodyPr>
          <a:lstStyle/>
          <a:p>
            <a:pPr algn="ctr"/>
            <a:endParaRPr lang="en-US" sz="4000" b="1" dirty="0"/>
          </a:p>
          <a:p>
            <a:pPr algn="ctr"/>
            <a:r>
              <a:rPr lang="en-US" sz="4000" b="1" dirty="0"/>
              <a:t>Where is God?</a:t>
            </a:r>
            <a:r>
              <a:rPr lang="en-US" sz="4000" dirty="0"/>
              <a:t> </a:t>
            </a:r>
          </a:p>
          <a:p>
            <a:pPr algn="ctr"/>
            <a:r>
              <a:rPr lang="en-US" sz="4000" b="1" dirty="0"/>
              <a:t>Why has this happened?</a:t>
            </a:r>
            <a:r>
              <a:rPr lang="en-US" sz="4000" dirty="0"/>
              <a:t> </a:t>
            </a:r>
          </a:p>
          <a:p>
            <a:pPr algn="ctr"/>
            <a:r>
              <a:rPr lang="en-US" sz="4000" b="1" dirty="0"/>
              <a:t>Was it something I did?</a:t>
            </a:r>
            <a:r>
              <a:rPr lang="en-US" sz="4000" dirty="0"/>
              <a:t> </a:t>
            </a:r>
          </a:p>
          <a:p>
            <a:pPr algn="ctr"/>
            <a:r>
              <a:rPr lang="en-US" sz="4000" b="1" dirty="0"/>
              <a:t>Did God cause it?</a:t>
            </a:r>
            <a:r>
              <a:rPr lang="en-US" sz="4000" dirty="0"/>
              <a:t> </a:t>
            </a:r>
          </a:p>
          <a:p>
            <a:pPr algn="ctr"/>
            <a:r>
              <a:rPr lang="en-US" sz="4000" b="1" dirty="0"/>
              <a:t>If so, why?</a:t>
            </a: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01739"/>
            <a:ext cx="8915400" cy="16096714"/>
          </a:xfrm>
          <a:prstGeom prst="rect">
            <a:avLst/>
          </a:prstGeom>
        </p:spPr>
        <p:txBody>
          <a:bodyPr wrap="square">
            <a:spAutoFit/>
          </a:bodyPr>
          <a:lstStyle/>
          <a:p>
            <a:pPr algn="ctr"/>
            <a:r>
              <a:rPr lang="en-US" sz="4000" u="sng" dirty="0">
                <a:solidFill>
                  <a:prstClr val="black"/>
                </a:solidFill>
                <a:latin typeface="Calibri"/>
              </a:rPr>
              <a:t> </a:t>
            </a:r>
          </a:p>
          <a:p>
            <a:pPr algn="ctr"/>
            <a:r>
              <a:rPr lang="en-US" sz="4000" dirty="0"/>
              <a:t> </a:t>
            </a:r>
            <a:r>
              <a:rPr lang="en-US" sz="4000" b="1" u="sng" dirty="0"/>
              <a:t>Psalm 103:19</a:t>
            </a:r>
          </a:p>
          <a:p>
            <a:pPr algn="ctr"/>
            <a:r>
              <a:rPr lang="en-US" sz="4000" dirty="0"/>
              <a:t>“The Lord has established His throne in the heavens, and His sovereignty rules over all.” </a:t>
            </a:r>
          </a:p>
          <a:p>
            <a:pPr algn="ctr"/>
            <a:r>
              <a:rPr lang="en-US" sz="4000" dirty="0"/>
              <a:t> </a:t>
            </a: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r>
              <a:rPr lang="en-US" sz="4000" dirty="0">
                <a:solidFill>
                  <a:prstClr val="black"/>
                </a:solidFill>
                <a:latin typeface="Calibri"/>
              </a:rPr>
              <a:t> </a:t>
            </a: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r>
              <a:rPr lang="en-US" sz="4000" dirty="0">
                <a:solidFill>
                  <a:prstClr val="black"/>
                </a:solidFill>
                <a:latin typeface="Calibri"/>
              </a:rPr>
              <a:t> </a:t>
            </a: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r>
              <a:rPr lang="en-US" sz="4000" dirty="0">
                <a:solidFill>
                  <a:prstClr val="black"/>
                </a:solidFill>
                <a:latin typeface="Calibri"/>
              </a:rPr>
              <a:t> </a:t>
            </a: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r>
              <a:rPr lang="en-US" sz="4000" dirty="0">
                <a:solidFill>
                  <a:prstClr val="black"/>
                </a:solidFill>
                <a:latin typeface="Calibri"/>
              </a:rPr>
              <a:t> </a:t>
            </a: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a:p>
            <a:pPr algn="ctr">
              <a:defRPr/>
            </a:pPr>
            <a:endParaRPr lang="en-US" sz="4000" dirty="0">
              <a:solidFill>
                <a:prstClr val="black"/>
              </a:solidFill>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00200" y="0"/>
            <a:ext cx="8915400" cy="21636692"/>
          </a:xfrm>
          <a:prstGeom prst="rect">
            <a:avLst/>
          </a:prstGeom>
        </p:spPr>
        <p:txBody>
          <a:bodyPr wrap="square">
            <a:spAutoFit/>
          </a:bodyPr>
          <a:lstStyle/>
          <a:p>
            <a:pPr algn="ctr"/>
            <a:endParaRPr lang="en-US" sz="4000" b="1" u="sng" dirty="0"/>
          </a:p>
          <a:p>
            <a:pPr algn="ctr"/>
            <a:r>
              <a:rPr lang="en-US" sz="4000" b="1" u="sng" dirty="0"/>
              <a:t>1 Peter 4:12-13</a:t>
            </a:r>
            <a:endParaRPr lang="en-US" sz="4000" u="sng" dirty="0"/>
          </a:p>
          <a:p>
            <a:pPr algn="ctr"/>
            <a:r>
              <a:rPr lang="en-US" sz="4000" dirty="0"/>
              <a:t>12 Beloved, do not think it strange concerning the fiery trial which is to try you, as though some strange thing happened to you; 13 but rejoice to the extent that you partake of Christ's sufferings, that when His glory is revealed, you may also be glad with exceeding joy.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21027</TotalTime>
  <Words>1221</Words>
  <Application>Microsoft Office PowerPoint</Application>
  <PresentationFormat>Widescreen</PresentationFormat>
  <Paragraphs>210</Paragraphs>
  <Slides>51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1279</cp:revision>
  <dcterms:created xsi:type="dcterms:W3CDTF">2013-06-05T21:04:28Z</dcterms:created>
  <dcterms:modified xsi:type="dcterms:W3CDTF">2020-04-19T21:44:32Z</dcterms:modified>
</cp:coreProperties>
</file>