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76" r:id="rId2"/>
  </p:sldMasterIdLst>
  <p:notesMasterIdLst>
    <p:notesMasterId r:id="rId55"/>
  </p:notesMasterIdLst>
  <p:handoutMasterIdLst>
    <p:handoutMasterId r:id="rId56"/>
  </p:handoutMasterIdLst>
  <p:sldIdLst>
    <p:sldId id="497" r:id="rId3"/>
    <p:sldId id="367" r:id="rId4"/>
    <p:sldId id="368" r:id="rId5"/>
    <p:sldId id="488" r:id="rId6"/>
    <p:sldId id="489" r:id="rId7"/>
    <p:sldId id="490" r:id="rId8"/>
    <p:sldId id="491" r:id="rId9"/>
    <p:sldId id="492" r:id="rId10"/>
    <p:sldId id="493" r:id="rId11"/>
    <p:sldId id="329" r:id="rId12"/>
    <p:sldId id="370" r:id="rId13"/>
    <p:sldId id="371" r:id="rId14"/>
    <p:sldId id="372" r:id="rId15"/>
    <p:sldId id="373" r:id="rId16"/>
    <p:sldId id="374" r:id="rId17"/>
    <p:sldId id="375" r:id="rId18"/>
    <p:sldId id="376" r:id="rId19"/>
    <p:sldId id="380" r:id="rId20"/>
    <p:sldId id="381" r:id="rId21"/>
    <p:sldId id="382" r:id="rId22"/>
    <p:sldId id="383" r:id="rId23"/>
    <p:sldId id="384" r:id="rId24"/>
    <p:sldId id="385" r:id="rId25"/>
    <p:sldId id="386" r:id="rId26"/>
    <p:sldId id="387" r:id="rId27"/>
    <p:sldId id="388" r:id="rId28"/>
    <p:sldId id="389" r:id="rId29"/>
    <p:sldId id="390" r:id="rId30"/>
    <p:sldId id="392" r:id="rId31"/>
    <p:sldId id="393" r:id="rId32"/>
    <p:sldId id="394" r:id="rId33"/>
    <p:sldId id="395" r:id="rId34"/>
    <p:sldId id="396" r:id="rId35"/>
    <p:sldId id="397" r:id="rId36"/>
    <p:sldId id="398" r:id="rId37"/>
    <p:sldId id="399" r:id="rId38"/>
    <p:sldId id="400" r:id="rId39"/>
    <p:sldId id="401" r:id="rId40"/>
    <p:sldId id="402" r:id="rId41"/>
    <p:sldId id="403" r:id="rId42"/>
    <p:sldId id="407" r:id="rId43"/>
    <p:sldId id="408" r:id="rId44"/>
    <p:sldId id="409" r:id="rId45"/>
    <p:sldId id="410" r:id="rId46"/>
    <p:sldId id="411" r:id="rId47"/>
    <p:sldId id="412" r:id="rId48"/>
    <p:sldId id="413" r:id="rId49"/>
    <p:sldId id="414" r:id="rId50"/>
    <p:sldId id="415" r:id="rId51"/>
    <p:sldId id="416" r:id="rId52"/>
    <p:sldId id="423" r:id="rId53"/>
    <p:sldId id="496" r:id="rId54"/>
  </p:sldIdLst>
  <p:sldSz cx="9144000" cy="6858000" type="screen4x3"/>
  <p:notesSz cx="9240838" cy="6954838"/>
  <p:defaultTextStyle>
    <a:defPPr>
      <a:defRPr lang="en-US"/>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9480"/>
    <a:srgbClr val="993366"/>
    <a:srgbClr val="C7C7C7"/>
    <a:srgbClr val="000000"/>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429" autoAdjust="0"/>
    <p:restoredTop sz="94613" autoAdjust="0"/>
  </p:normalViewPr>
  <p:slideViewPr>
    <p:cSldViewPr>
      <p:cViewPr varScale="1">
        <p:scale>
          <a:sx n="108" d="100"/>
          <a:sy n="108" d="100"/>
        </p:scale>
        <p:origin x="137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63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notesMaster" Target="notesMasters/notesMaster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viewProps" Target="viewProps.xml"/><Relationship Id="rId5" Type="http://schemas.openxmlformats.org/officeDocument/2006/relationships/slide" Target="slides/slide3.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handoutMaster" Target="handoutMasters/handoutMaster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presProps" Target="presProps.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4003675" cy="3476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smtClean="0">
                <a:latin typeface="Arial" charset="0"/>
              </a:defRPr>
            </a:lvl1pPr>
          </a:lstStyle>
          <a:p>
            <a:pPr>
              <a:defRPr/>
            </a:pPr>
            <a:endParaRPr lang="en-US" dirty="0"/>
          </a:p>
        </p:txBody>
      </p:sp>
      <p:sp>
        <p:nvSpPr>
          <p:cNvPr id="3075" name="Rectangle 3"/>
          <p:cNvSpPr>
            <a:spLocks noGrp="1" noChangeArrowheads="1"/>
          </p:cNvSpPr>
          <p:nvPr>
            <p:ph type="dt" sz="quarter" idx="1"/>
          </p:nvPr>
        </p:nvSpPr>
        <p:spPr bwMode="auto">
          <a:xfrm>
            <a:off x="5235575" y="0"/>
            <a:ext cx="4003675" cy="3476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smtClean="0">
                <a:latin typeface="Arial" charset="0"/>
              </a:defRPr>
            </a:lvl1pPr>
          </a:lstStyle>
          <a:p>
            <a:pPr>
              <a:defRPr/>
            </a:pPr>
            <a:endParaRPr lang="en-US" dirty="0"/>
          </a:p>
        </p:txBody>
      </p:sp>
      <p:sp>
        <p:nvSpPr>
          <p:cNvPr id="3076" name="Rectangle 4"/>
          <p:cNvSpPr>
            <a:spLocks noGrp="1" noChangeArrowheads="1"/>
          </p:cNvSpPr>
          <p:nvPr>
            <p:ph type="ftr" sz="quarter" idx="2"/>
          </p:nvPr>
        </p:nvSpPr>
        <p:spPr bwMode="auto">
          <a:xfrm>
            <a:off x="0" y="6605588"/>
            <a:ext cx="4003675" cy="3476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smtClean="0">
                <a:latin typeface="Arial" charset="0"/>
              </a:defRPr>
            </a:lvl1pPr>
          </a:lstStyle>
          <a:p>
            <a:pPr>
              <a:defRPr/>
            </a:pPr>
            <a:endParaRPr lang="en-US" dirty="0"/>
          </a:p>
        </p:txBody>
      </p:sp>
      <p:sp>
        <p:nvSpPr>
          <p:cNvPr id="3077" name="Rectangle 5"/>
          <p:cNvSpPr>
            <a:spLocks noGrp="1" noChangeArrowheads="1"/>
          </p:cNvSpPr>
          <p:nvPr>
            <p:ph type="sldNum" sz="quarter" idx="3"/>
          </p:nvPr>
        </p:nvSpPr>
        <p:spPr bwMode="auto">
          <a:xfrm>
            <a:off x="5235575" y="6605588"/>
            <a:ext cx="4003675" cy="3476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smtClean="0">
                <a:latin typeface="Arial" charset="0"/>
              </a:defRPr>
            </a:lvl1pPr>
          </a:lstStyle>
          <a:p>
            <a:pPr>
              <a:defRPr/>
            </a:pPr>
            <a:fld id="{92F7831D-801C-46EA-86DA-844BD6A16010}" type="slidenum">
              <a:rPr lang="en-US"/>
              <a:pPr>
                <a:defRPr/>
              </a:pPr>
              <a:t>‹#›</a:t>
            </a:fld>
            <a:endParaRPr lang="en-US" dirty="0"/>
          </a:p>
        </p:txBody>
      </p:sp>
    </p:spTree>
    <p:extLst>
      <p:ext uri="{BB962C8B-B14F-4D97-AF65-F5344CB8AC3E}">
        <p14:creationId xmlns:p14="http://schemas.microsoft.com/office/powerpoint/2010/main" val="6680147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4003675" cy="3476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smtClean="0">
                <a:latin typeface="Arial" charset="0"/>
              </a:defRPr>
            </a:lvl1pPr>
          </a:lstStyle>
          <a:p>
            <a:pPr>
              <a:defRPr/>
            </a:pPr>
            <a:endParaRPr lang="en-US" dirty="0"/>
          </a:p>
        </p:txBody>
      </p:sp>
      <p:sp>
        <p:nvSpPr>
          <p:cNvPr id="4099" name="Rectangle 3"/>
          <p:cNvSpPr>
            <a:spLocks noGrp="1" noChangeArrowheads="1"/>
          </p:cNvSpPr>
          <p:nvPr>
            <p:ph type="dt" idx="1"/>
          </p:nvPr>
        </p:nvSpPr>
        <p:spPr bwMode="auto">
          <a:xfrm>
            <a:off x="5235575" y="0"/>
            <a:ext cx="4003675" cy="3476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smtClean="0">
                <a:latin typeface="Arial" charset="0"/>
              </a:defRPr>
            </a:lvl1pPr>
          </a:lstStyle>
          <a:p>
            <a:pPr>
              <a:defRPr/>
            </a:pPr>
            <a:endParaRPr lang="en-US" dirty="0"/>
          </a:p>
        </p:txBody>
      </p:sp>
      <p:sp>
        <p:nvSpPr>
          <p:cNvPr id="48132" name="Rectangle 4"/>
          <p:cNvSpPr>
            <a:spLocks noGrp="1" noRot="1" noChangeAspect="1" noChangeArrowheads="1" noTextEdit="1"/>
          </p:cNvSpPr>
          <p:nvPr>
            <p:ph type="sldImg" idx="2"/>
          </p:nvPr>
        </p:nvSpPr>
        <p:spPr bwMode="auto">
          <a:xfrm>
            <a:off x="2882900" y="522288"/>
            <a:ext cx="3475038" cy="2606675"/>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23925" y="3303588"/>
            <a:ext cx="7392988" cy="31289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6605588"/>
            <a:ext cx="4003675" cy="3476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smtClean="0">
                <a:latin typeface="Arial" charset="0"/>
              </a:defRPr>
            </a:lvl1pPr>
          </a:lstStyle>
          <a:p>
            <a:pPr>
              <a:defRPr/>
            </a:pPr>
            <a:endParaRPr lang="en-US" dirty="0"/>
          </a:p>
        </p:txBody>
      </p:sp>
      <p:sp>
        <p:nvSpPr>
          <p:cNvPr id="4103" name="Rectangle 7"/>
          <p:cNvSpPr>
            <a:spLocks noGrp="1" noChangeArrowheads="1"/>
          </p:cNvSpPr>
          <p:nvPr>
            <p:ph type="sldNum" sz="quarter" idx="5"/>
          </p:nvPr>
        </p:nvSpPr>
        <p:spPr bwMode="auto">
          <a:xfrm>
            <a:off x="5235575" y="6605588"/>
            <a:ext cx="4003675" cy="3476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smtClean="0">
                <a:latin typeface="Arial" charset="0"/>
              </a:defRPr>
            </a:lvl1pPr>
          </a:lstStyle>
          <a:p>
            <a:pPr>
              <a:defRPr/>
            </a:pPr>
            <a:fld id="{26A3953D-5909-4241-B856-34C355E70DD7}" type="slidenum">
              <a:rPr lang="en-US"/>
              <a:pPr>
                <a:defRPr/>
              </a:pPr>
              <a:t>‹#›</a:t>
            </a:fld>
            <a:endParaRPr lang="en-US" dirty="0"/>
          </a:p>
        </p:txBody>
      </p:sp>
    </p:spTree>
    <p:extLst>
      <p:ext uri="{BB962C8B-B14F-4D97-AF65-F5344CB8AC3E}">
        <p14:creationId xmlns:p14="http://schemas.microsoft.com/office/powerpoint/2010/main" val="7775808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8390"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pPr>
                <a:defRPr/>
              </a:pPr>
              <a:t>‹#›</a:t>
            </a:fld>
            <a:endParaRPr lang="en-US" dirty="0"/>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8600"/>
            <a:ext cx="82296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8390"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pPr>
                <a:defRPr/>
              </a:pPr>
              <a:t>‹#›</a:t>
            </a:fld>
            <a:endParaRPr lang="en-US" dirty="0"/>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p>
        </p:txBody>
      </p:sp>
    </p:spTree>
    <p:extLst>
      <p:ext uri="{BB962C8B-B14F-4D97-AF65-F5344CB8AC3E}">
        <p14:creationId xmlns:p14="http://schemas.microsoft.com/office/powerpoint/2010/main" val="6564030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pPr>
                <a:defRPr/>
              </a:pPr>
              <a:t>‹#›</a:t>
            </a:fld>
            <a:endParaRPr lang="en-US" dirty="0"/>
          </a:p>
        </p:txBody>
      </p:sp>
    </p:spTree>
    <p:extLst>
      <p:ext uri="{BB962C8B-B14F-4D97-AF65-F5344CB8AC3E}">
        <p14:creationId xmlns:p14="http://schemas.microsoft.com/office/powerpoint/2010/main" val="41924096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pPr>
                <a:defRPr/>
              </a:pPr>
              <a:t>‹#›</a:t>
            </a:fld>
            <a:endParaRPr lang="en-US" dirty="0"/>
          </a:p>
        </p:txBody>
      </p:sp>
    </p:spTree>
    <p:extLst>
      <p:ext uri="{BB962C8B-B14F-4D97-AF65-F5344CB8AC3E}">
        <p14:creationId xmlns:p14="http://schemas.microsoft.com/office/powerpoint/2010/main" val="7370370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pPr>
                <a:defRPr/>
              </a:pPr>
              <a:t>‹#›</a:t>
            </a:fld>
            <a:endParaRPr lang="en-US" dirty="0"/>
          </a:p>
        </p:txBody>
      </p:sp>
    </p:spTree>
    <p:extLst>
      <p:ext uri="{BB962C8B-B14F-4D97-AF65-F5344CB8AC3E}">
        <p14:creationId xmlns:p14="http://schemas.microsoft.com/office/powerpoint/2010/main" val="708136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pPr>
                <a:defRPr/>
              </a:pPr>
              <a:t>‹#›</a:t>
            </a:fld>
            <a:endParaRPr lang="en-US" dirty="0"/>
          </a:p>
        </p:txBody>
      </p:sp>
    </p:spTree>
    <p:extLst>
      <p:ext uri="{BB962C8B-B14F-4D97-AF65-F5344CB8AC3E}">
        <p14:creationId xmlns:p14="http://schemas.microsoft.com/office/powerpoint/2010/main" val="26363607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pPr>
                <a:defRPr/>
              </a:pPr>
              <a:t>‹#›</a:t>
            </a:fld>
            <a:endParaRPr lang="en-US" dirty="0"/>
          </a:p>
        </p:txBody>
      </p:sp>
    </p:spTree>
    <p:extLst>
      <p:ext uri="{BB962C8B-B14F-4D97-AF65-F5344CB8AC3E}">
        <p14:creationId xmlns:p14="http://schemas.microsoft.com/office/powerpoint/2010/main" val="41869178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pPr>
                <a:defRPr/>
              </a:pPr>
              <a:t>‹#›</a:t>
            </a:fld>
            <a:endParaRPr lang="en-US" dirty="0"/>
          </a:p>
        </p:txBody>
      </p:sp>
    </p:spTree>
    <p:extLst>
      <p:ext uri="{BB962C8B-B14F-4D97-AF65-F5344CB8AC3E}">
        <p14:creationId xmlns:p14="http://schemas.microsoft.com/office/powerpoint/2010/main" val="3950114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pPr>
                <a:defRPr/>
              </a:pPr>
              <a:t>‹#›</a:t>
            </a:fld>
            <a:endParaRPr lang="en-US" dirty="0"/>
          </a:p>
        </p:txBody>
      </p:sp>
    </p:spTree>
    <p:extLst>
      <p:ext uri="{BB962C8B-B14F-4D97-AF65-F5344CB8AC3E}">
        <p14:creationId xmlns:p14="http://schemas.microsoft.com/office/powerpoint/2010/main" val="24794759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pPr>
                <a:defRPr/>
              </a:pPr>
              <a:t>‹#›</a:t>
            </a:fld>
            <a:endParaRPr lang="en-US" dirty="0"/>
          </a:p>
        </p:txBody>
      </p:sp>
    </p:spTree>
    <p:extLst>
      <p:ext uri="{BB962C8B-B14F-4D97-AF65-F5344CB8AC3E}">
        <p14:creationId xmlns:p14="http://schemas.microsoft.com/office/powerpoint/2010/main" val="20848487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pPr>
                <a:defRPr/>
              </a:pPr>
              <a:t>‹#›</a:t>
            </a:fld>
            <a:endParaRPr lang="en-US" dirty="0"/>
          </a:p>
        </p:txBody>
      </p:sp>
    </p:spTree>
    <p:extLst>
      <p:ext uri="{BB962C8B-B14F-4D97-AF65-F5344CB8AC3E}">
        <p14:creationId xmlns:p14="http://schemas.microsoft.com/office/powerpoint/2010/main" val="42741391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pPr>
                <a:defRPr/>
              </a:pPr>
              <a:t>‹#›</a:t>
            </a:fld>
            <a:endParaRPr lang="en-US" dirty="0"/>
          </a:p>
        </p:txBody>
      </p:sp>
    </p:spTree>
    <p:extLst>
      <p:ext uri="{BB962C8B-B14F-4D97-AF65-F5344CB8AC3E}">
        <p14:creationId xmlns:p14="http://schemas.microsoft.com/office/powerpoint/2010/main" val="12566442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8600"/>
            <a:ext cx="82296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pPr>
                <a:defRPr/>
              </a:pPr>
              <a:t>‹#›</a:t>
            </a:fld>
            <a:endParaRPr lang="en-US" dirty="0"/>
          </a:p>
        </p:txBody>
      </p:sp>
    </p:spTree>
    <p:extLst>
      <p:ext uri="{BB962C8B-B14F-4D97-AF65-F5344CB8AC3E}">
        <p14:creationId xmlns:p14="http://schemas.microsoft.com/office/powerpoint/2010/main" val="2905557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57349"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1028" name="Group 6"/>
          <p:cNvGrpSpPr>
            <a:grpSpLocks/>
          </p:cNvGrpSpPr>
          <p:nvPr/>
        </p:nvGrpSpPr>
        <p:grpSpPr bwMode="auto">
          <a:xfrm>
            <a:off x="0" y="6019800"/>
            <a:ext cx="78486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029" name="Group 15"/>
          <p:cNvGrpSpPr>
            <a:grpSpLocks/>
          </p:cNvGrpSpPr>
          <p:nvPr/>
        </p:nvGrpSpPr>
        <p:grpSpPr bwMode="auto">
          <a:xfrm>
            <a:off x="627063" y="6021388"/>
            <a:ext cx="5684837"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7366"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en-US" dirty="0"/>
          </a:p>
        </p:txBody>
      </p:sp>
      <p:sp>
        <p:nvSpPr>
          <p:cNvPr id="57369"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en-US" dirty="0"/>
          </a:p>
        </p:txBody>
      </p:sp>
      <p:sp>
        <p:nvSpPr>
          <p:cNvPr id="57370"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046C1E6C-7028-4BF1-8CA4-45E388D6F3FB}" type="slidenum">
              <a:rPr lang="en-US"/>
              <a:pPr>
                <a:defRPr/>
              </a:pPr>
              <a:t>‹#›</a:t>
            </a:fld>
            <a:endParaRPr lang="en-US" dirty="0"/>
          </a:p>
        </p:txBody>
      </p:sp>
    </p:spTree>
  </p:cSld>
  <p:clrMap bg1="dk2" tx1="lt1" bg2="dk1" tx2="lt2" accent1="accent1" accent2="accent2" accent3="accent3" accent4="accent4" accent5="accent5" accent6="accent6" hlink="hlink" folHlink="folHlink"/>
  <p:sldLayoutIdLst>
    <p:sldLayoutId id="2147483675"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57349"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1028" name="Group 6"/>
          <p:cNvGrpSpPr>
            <a:grpSpLocks/>
          </p:cNvGrpSpPr>
          <p:nvPr/>
        </p:nvGrpSpPr>
        <p:grpSpPr bwMode="auto">
          <a:xfrm>
            <a:off x="0" y="6019800"/>
            <a:ext cx="78486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029" name="Group 15"/>
          <p:cNvGrpSpPr>
            <a:grpSpLocks/>
          </p:cNvGrpSpPr>
          <p:nvPr/>
        </p:nvGrpSpPr>
        <p:grpSpPr bwMode="auto">
          <a:xfrm>
            <a:off x="627063" y="6021388"/>
            <a:ext cx="5684837"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7366"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en-US" dirty="0"/>
          </a:p>
        </p:txBody>
      </p:sp>
      <p:sp>
        <p:nvSpPr>
          <p:cNvPr id="57369"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en-US" dirty="0"/>
          </a:p>
        </p:txBody>
      </p:sp>
      <p:sp>
        <p:nvSpPr>
          <p:cNvPr id="57370"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046C1E6C-7028-4BF1-8CA4-45E388D6F3FB}" type="slidenum">
              <a:rPr lang="en-US"/>
              <a:pPr>
                <a:defRPr/>
              </a:pPr>
              <a:t>‹#›</a:t>
            </a:fld>
            <a:endParaRPr lang="en-US" dirty="0"/>
          </a:p>
        </p:txBody>
      </p:sp>
    </p:spTree>
    <p:extLst>
      <p:ext uri="{BB962C8B-B14F-4D97-AF65-F5344CB8AC3E}">
        <p14:creationId xmlns:p14="http://schemas.microsoft.com/office/powerpoint/2010/main" val="1527372695"/>
      </p:ext>
    </p:extLst>
  </p:cSld>
  <p:clrMap bg1="dk2" tx1="lt1" bg2="dk1" tx2="lt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9.xml"/></Relationships>
</file>

<file path=ppt/slides/_rels/slide5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14133135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5122" name="Text Box 13"/>
          <p:cNvSpPr txBox="1">
            <a:spLocks noChangeArrowheads="1"/>
          </p:cNvSpPr>
          <p:nvPr/>
        </p:nvSpPr>
        <p:spPr bwMode="auto">
          <a:xfrm>
            <a:off x="2971800" y="228600"/>
            <a:ext cx="3200400" cy="409575"/>
          </a:xfrm>
          <a:prstGeom prst="rect">
            <a:avLst/>
          </a:prstGeom>
          <a:solidFill>
            <a:schemeClr val="tx1"/>
          </a:solidFill>
          <a:ln w="12700">
            <a:solidFill>
              <a:srgbClr val="000000"/>
            </a:solidFill>
            <a:miter lim="800000"/>
            <a:headEnd/>
            <a:tailEnd/>
          </a:ln>
        </p:spPr>
        <p:txBody>
          <a:bodyPr>
            <a:spAutoFit/>
          </a:bodyPr>
          <a:lstStyle/>
          <a:p>
            <a:pPr algn="ctr">
              <a:spcBef>
                <a:spcPct val="50000"/>
              </a:spcBef>
            </a:pPr>
            <a:r>
              <a:rPr lang="en-US" sz="2000" b="1">
                <a:solidFill>
                  <a:srgbClr val="000000"/>
                </a:solidFill>
              </a:rPr>
              <a:t>BIBLICAL HOLIDAYS</a:t>
            </a:r>
          </a:p>
        </p:txBody>
      </p:sp>
      <p:sp>
        <p:nvSpPr>
          <p:cNvPr id="5123" name="Line 14"/>
          <p:cNvSpPr>
            <a:spLocks noChangeShapeType="1"/>
          </p:cNvSpPr>
          <p:nvPr/>
        </p:nvSpPr>
        <p:spPr bwMode="auto">
          <a:xfrm>
            <a:off x="1752600" y="457200"/>
            <a:ext cx="1219200" cy="0"/>
          </a:xfrm>
          <a:prstGeom prst="line">
            <a:avLst/>
          </a:prstGeom>
          <a:noFill/>
          <a:ln w="22225">
            <a:solidFill>
              <a:srgbClr val="000000"/>
            </a:solidFill>
            <a:round/>
            <a:headEnd/>
            <a:tailEnd/>
          </a:ln>
        </p:spPr>
        <p:txBody>
          <a:bodyPr/>
          <a:lstStyle/>
          <a:p>
            <a:endParaRPr lang="en-US"/>
          </a:p>
        </p:txBody>
      </p:sp>
      <p:sp>
        <p:nvSpPr>
          <p:cNvPr id="5124" name="Line 15"/>
          <p:cNvSpPr>
            <a:spLocks noChangeShapeType="1"/>
          </p:cNvSpPr>
          <p:nvPr/>
        </p:nvSpPr>
        <p:spPr bwMode="auto">
          <a:xfrm>
            <a:off x="6172200" y="457200"/>
            <a:ext cx="1219200" cy="0"/>
          </a:xfrm>
          <a:prstGeom prst="line">
            <a:avLst/>
          </a:prstGeom>
          <a:noFill/>
          <a:ln w="22225">
            <a:solidFill>
              <a:srgbClr val="000000"/>
            </a:solidFill>
            <a:round/>
            <a:headEnd/>
            <a:tailEnd/>
          </a:ln>
        </p:spPr>
        <p:txBody>
          <a:bodyPr/>
          <a:lstStyle/>
          <a:p>
            <a:endParaRPr lang="en-US"/>
          </a:p>
        </p:txBody>
      </p:sp>
      <p:sp>
        <p:nvSpPr>
          <p:cNvPr id="5125" name="Text Box 16"/>
          <p:cNvSpPr txBox="1">
            <a:spLocks noChangeArrowheads="1"/>
          </p:cNvSpPr>
          <p:nvPr/>
        </p:nvSpPr>
        <p:spPr bwMode="auto">
          <a:xfrm>
            <a:off x="533400" y="914400"/>
            <a:ext cx="4724400" cy="366713"/>
          </a:xfrm>
          <a:prstGeom prst="rect">
            <a:avLst/>
          </a:prstGeom>
          <a:solidFill>
            <a:srgbClr val="000000"/>
          </a:solidFill>
          <a:ln w="9525">
            <a:noFill/>
            <a:miter lim="800000"/>
            <a:headEnd/>
            <a:tailEnd/>
          </a:ln>
        </p:spPr>
        <p:txBody>
          <a:bodyPr>
            <a:spAutoFit/>
          </a:bodyPr>
          <a:lstStyle/>
          <a:p>
            <a:pPr>
              <a:spcBef>
                <a:spcPct val="50000"/>
              </a:spcBef>
            </a:pPr>
            <a:r>
              <a:rPr lang="en-US" b="1"/>
              <a:t>SPRING FEASTS</a:t>
            </a:r>
          </a:p>
        </p:txBody>
      </p:sp>
      <p:sp>
        <p:nvSpPr>
          <p:cNvPr id="5126" name="Text Box 17"/>
          <p:cNvSpPr txBox="1">
            <a:spLocks noChangeArrowheads="1"/>
          </p:cNvSpPr>
          <p:nvPr/>
        </p:nvSpPr>
        <p:spPr bwMode="auto">
          <a:xfrm>
            <a:off x="6477000" y="914400"/>
            <a:ext cx="2362200" cy="366713"/>
          </a:xfrm>
          <a:prstGeom prst="rect">
            <a:avLst/>
          </a:prstGeom>
          <a:solidFill>
            <a:srgbClr val="000000"/>
          </a:solidFill>
          <a:ln w="9525">
            <a:noFill/>
            <a:miter lim="800000"/>
            <a:headEnd/>
            <a:tailEnd/>
          </a:ln>
        </p:spPr>
        <p:txBody>
          <a:bodyPr>
            <a:spAutoFit/>
          </a:bodyPr>
          <a:lstStyle/>
          <a:p>
            <a:pPr>
              <a:spcBef>
                <a:spcPct val="50000"/>
              </a:spcBef>
            </a:pPr>
            <a:r>
              <a:rPr lang="en-US" b="1"/>
              <a:t>FALL FEASTS</a:t>
            </a:r>
          </a:p>
        </p:txBody>
      </p:sp>
      <p:sp>
        <p:nvSpPr>
          <p:cNvPr id="5127" name="Line 18"/>
          <p:cNvSpPr>
            <a:spLocks noChangeShapeType="1"/>
          </p:cNvSpPr>
          <p:nvPr/>
        </p:nvSpPr>
        <p:spPr bwMode="auto">
          <a:xfrm>
            <a:off x="1752600" y="457200"/>
            <a:ext cx="0" cy="533400"/>
          </a:xfrm>
          <a:prstGeom prst="line">
            <a:avLst/>
          </a:prstGeom>
          <a:noFill/>
          <a:ln w="22225">
            <a:solidFill>
              <a:srgbClr val="000000"/>
            </a:solidFill>
            <a:round/>
            <a:headEnd/>
            <a:tailEnd/>
          </a:ln>
        </p:spPr>
        <p:txBody>
          <a:bodyPr/>
          <a:lstStyle/>
          <a:p>
            <a:endParaRPr lang="en-US"/>
          </a:p>
        </p:txBody>
      </p:sp>
      <p:sp>
        <p:nvSpPr>
          <p:cNvPr id="5128" name="Line 19"/>
          <p:cNvSpPr>
            <a:spLocks noChangeShapeType="1"/>
          </p:cNvSpPr>
          <p:nvPr/>
        </p:nvSpPr>
        <p:spPr bwMode="auto">
          <a:xfrm>
            <a:off x="7391400" y="457200"/>
            <a:ext cx="0" cy="457200"/>
          </a:xfrm>
          <a:prstGeom prst="line">
            <a:avLst/>
          </a:prstGeom>
          <a:noFill/>
          <a:ln w="22225">
            <a:solidFill>
              <a:srgbClr val="000000"/>
            </a:solidFill>
            <a:round/>
            <a:headEnd/>
            <a:tailEnd/>
          </a:ln>
        </p:spPr>
        <p:txBody>
          <a:bodyPr/>
          <a:lstStyle/>
          <a:p>
            <a:endParaRPr lang="en-US"/>
          </a:p>
        </p:txBody>
      </p:sp>
      <p:sp>
        <p:nvSpPr>
          <p:cNvPr id="5129" name="Line 20"/>
          <p:cNvSpPr>
            <a:spLocks noChangeShapeType="1"/>
          </p:cNvSpPr>
          <p:nvPr/>
        </p:nvSpPr>
        <p:spPr bwMode="auto">
          <a:xfrm>
            <a:off x="838200" y="1219200"/>
            <a:ext cx="0" cy="1066800"/>
          </a:xfrm>
          <a:prstGeom prst="line">
            <a:avLst/>
          </a:prstGeom>
          <a:noFill/>
          <a:ln w="22225">
            <a:solidFill>
              <a:srgbClr val="000000"/>
            </a:solidFill>
            <a:round/>
            <a:headEnd/>
            <a:tailEnd/>
          </a:ln>
        </p:spPr>
        <p:txBody>
          <a:bodyPr/>
          <a:lstStyle/>
          <a:p>
            <a:endParaRPr lang="en-US"/>
          </a:p>
        </p:txBody>
      </p:sp>
      <p:sp>
        <p:nvSpPr>
          <p:cNvPr id="5130" name="Line 21"/>
          <p:cNvSpPr>
            <a:spLocks noChangeShapeType="1"/>
          </p:cNvSpPr>
          <p:nvPr/>
        </p:nvSpPr>
        <p:spPr bwMode="auto">
          <a:xfrm>
            <a:off x="1752600" y="1295400"/>
            <a:ext cx="0" cy="2438400"/>
          </a:xfrm>
          <a:prstGeom prst="line">
            <a:avLst/>
          </a:prstGeom>
          <a:noFill/>
          <a:ln w="22225">
            <a:solidFill>
              <a:srgbClr val="000000"/>
            </a:solidFill>
            <a:round/>
            <a:headEnd/>
            <a:tailEnd/>
          </a:ln>
        </p:spPr>
        <p:txBody>
          <a:bodyPr/>
          <a:lstStyle/>
          <a:p>
            <a:endParaRPr lang="en-US"/>
          </a:p>
        </p:txBody>
      </p:sp>
      <p:sp>
        <p:nvSpPr>
          <p:cNvPr id="5131" name="Line 22"/>
          <p:cNvSpPr>
            <a:spLocks noChangeShapeType="1"/>
          </p:cNvSpPr>
          <p:nvPr/>
        </p:nvSpPr>
        <p:spPr bwMode="auto">
          <a:xfrm>
            <a:off x="2819400" y="1219200"/>
            <a:ext cx="0" cy="1066800"/>
          </a:xfrm>
          <a:prstGeom prst="line">
            <a:avLst/>
          </a:prstGeom>
          <a:noFill/>
          <a:ln w="22225">
            <a:solidFill>
              <a:srgbClr val="000000"/>
            </a:solidFill>
            <a:round/>
            <a:headEnd/>
            <a:tailEnd/>
          </a:ln>
        </p:spPr>
        <p:txBody>
          <a:bodyPr/>
          <a:lstStyle/>
          <a:p>
            <a:endParaRPr lang="en-US"/>
          </a:p>
        </p:txBody>
      </p:sp>
      <p:sp>
        <p:nvSpPr>
          <p:cNvPr id="5132" name="Line 23"/>
          <p:cNvSpPr>
            <a:spLocks noChangeShapeType="1"/>
          </p:cNvSpPr>
          <p:nvPr/>
        </p:nvSpPr>
        <p:spPr bwMode="auto">
          <a:xfrm>
            <a:off x="4572000" y="1295400"/>
            <a:ext cx="0" cy="990600"/>
          </a:xfrm>
          <a:prstGeom prst="line">
            <a:avLst/>
          </a:prstGeom>
          <a:noFill/>
          <a:ln w="22225">
            <a:solidFill>
              <a:srgbClr val="000000"/>
            </a:solidFill>
            <a:round/>
            <a:headEnd/>
            <a:tailEnd/>
          </a:ln>
        </p:spPr>
        <p:txBody>
          <a:bodyPr/>
          <a:lstStyle/>
          <a:p>
            <a:endParaRPr lang="en-US"/>
          </a:p>
        </p:txBody>
      </p:sp>
      <p:sp>
        <p:nvSpPr>
          <p:cNvPr id="5133" name="Line 24"/>
          <p:cNvSpPr>
            <a:spLocks noChangeShapeType="1"/>
          </p:cNvSpPr>
          <p:nvPr/>
        </p:nvSpPr>
        <p:spPr bwMode="auto">
          <a:xfrm>
            <a:off x="6553200" y="1295400"/>
            <a:ext cx="0" cy="990600"/>
          </a:xfrm>
          <a:prstGeom prst="line">
            <a:avLst/>
          </a:prstGeom>
          <a:noFill/>
          <a:ln w="22225">
            <a:solidFill>
              <a:srgbClr val="000000"/>
            </a:solidFill>
            <a:round/>
            <a:headEnd/>
            <a:tailEnd/>
          </a:ln>
        </p:spPr>
        <p:txBody>
          <a:bodyPr/>
          <a:lstStyle/>
          <a:p>
            <a:endParaRPr lang="en-US"/>
          </a:p>
        </p:txBody>
      </p:sp>
      <p:sp>
        <p:nvSpPr>
          <p:cNvPr id="5134" name="Line 25"/>
          <p:cNvSpPr>
            <a:spLocks noChangeShapeType="1"/>
          </p:cNvSpPr>
          <p:nvPr/>
        </p:nvSpPr>
        <p:spPr bwMode="auto">
          <a:xfrm>
            <a:off x="7391400" y="1295400"/>
            <a:ext cx="0" cy="2438400"/>
          </a:xfrm>
          <a:prstGeom prst="line">
            <a:avLst/>
          </a:prstGeom>
          <a:noFill/>
          <a:ln w="22225">
            <a:solidFill>
              <a:srgbClr val="000000"/>
            </a:solidFill>
            <a:round/>
            <a:headEnd/>
            <a:tailEnd/>
          </a:ln>
        </p:spPr>
        <p:txBody>
          <a:bodyPr/>
          <a:lstStyle/>
          <a:p>
            <a:endParaRPr lang="en-US"/>
          </a:p>
        </p:txBody>
      </p:sp>
      <p:sp>
        <p:nvSpPr>
          <p:cNvPr id="5135" name="Line 26"/>
          <p:cNvSpPr>
            <a:spLocks noChangeShapeType="1"/>
          </p:cNvSpPr>
          <p:nvPr/>
        </p:nvSpPr>
        <p:spPr bwMode="auto">
          <a:xfrm>
            <a:off x="8305800" y="1295400"/>
            <a:ext cx="0" cy="1066800"/>
          </a:xfrm>
          <a:prstGeom prst="line">
            <a:avLst/>
          </a:prstGeom>
          <a:noFill/>
          <a:ln w="22225">
            <a:solidFill>
              <a:srgbClr val="000000"/>
            </a:solidFill>
            <a:round/>
            <a:headEnd/>
            <a:tailEnd/>
          </a:ln>
        </p:spPr>
        <p:txBody>
          <a:bodyPr/>
          <a:lstStyle/>
          <a:p>
            <a:endParaRPr lang="en-US"/>
          </a:p>
        </p:txBody>
      </p:sp>
      <p:sp>
        <p:nvSpPr>
          <p:cNvPr id="5136" name="AutoShape 33"/>
          <p:cNvSpPr>
            <a:spLocks noChangeArrowheads="1"/>
          </p:cNvSpPr>
          <p:nvPr/>
        </p:nvSpPr>
        <p:spPr bwMode="auto">
          <a:xfrm>
            <a:off x="0" y="2286000"/>
            <a:ext cx="1600200" cy="1143000"/>
          </a:xfrm>
          <a:prstGeom prst="flowChartAlternateProcess">
            <a:avLst/>
          </a:prstGeom>
          <a:solidFill>
            <a:schemeClr val="tx1"/>
          </a:solidFill>
          <a:ln w="12700">
            <a:solidFill>
              <a:srgbClr val="000000"/>
            </a:solidFill>
            <a:miter lim="800000"/>
            <a:headEnd/>
            <a:tailEnd/>
          </a:ln>
        </p:spPr>
        <p:txBody>
          <a:bodyPr wrap="none" anchor="ctr"/>
          <a:lstStyle/>
          <a:p>
            <a:pPr algn="ctr"/>
            <a:r>
              <a:rPr lang="en-US" b="1">
                <a:solidFill>
                  <a:srgbClr val="000000"/>
                </a:solidFill>
              </a:rPr>
              <a:t>Passover</a:t>
            </a:r>
          </a:p>
          <a:p>
            <a:pPr algn="ctr"/>
            <a:r>
              <a:rPr lang="en-US">
                <a:solidFill>
                  <a:srgbClr val="000000"/>
                </a:solidFill>
              </a:rPr>
              <a:t>(Nisan 15)</a:t>
            </a:r>
          </a:p>
          <a:p>
            <a:pPr algn="ctr"/>
            <a:r>
              <a:rPr lang="en-US">
                <a:solidFill>
                  <a:srgbClr val="000000"/>
                </a:solidFill>
              </a:rPr>
              <a:t>Jesus’ Death</a:t>
            </a:r>
          </a:p>
        </p:txBody>
      </p:sp>
      <p:sp>
        <p:nvSpPr>
          <p:cNvPr id="5137" name="AutoShape 34"/>
          <p:cNvSpPr>
            <a:spLocks noChangeArrowheads="1"/>
          </p:cNvSpPr>
          <p:nvPr/>
        </p:nvSpPr>
        <p:spPr bwMode="auto">
          <a:xfrm>
            <a:off x="990600" y="3733800"/>
            <a:ext cx="1600200" cy="1143000"/>
          </a:xfrm>
          <a:prstGeom prst="flowChartAlternateProcess">
            <a:avLst/>
          </a:prstGeom>
          <a:solidFill>
            <a:schemeClr val="tx1"/>
          </a:solidFill>
          <a:ln w="12700">
            <a:solidFill>
              <a:srgbClr val="000000"/>
            </a:solidFill>
            <a:miter lim="800000"/>
            <a:headEnd/>
            <a:tailEnd/>
          </a:ln>
        </p:spPr>
        <p:txBody>
          <a:bodyPr wrap="none" anchor="ctr"/>
          <a:lstStyle/>
          <a:p>
            <a:pPr algn="ctr"/>
            <a:r>
              <a:rPr lang="en-US" b="1">
                <a:solidFill>
                  <a:srgbClr val="000000"/>
                </a:solidFill>
              </a:rPr>
              <a:t>Unleavened</a:t>
            </a:r>
            <a:endParaRPr lang="en-US">
              <a:solidFill>
                <a:srgbClr val="000000"/>
              </a:solidFill>
            </a:endParaRPr>
          </a:p>
          <a:p>
            <a:pPr algn="ctr"/>
            <a:r>
              <a:rPr lang="en-US" b="1">
                <a:solidFill>
                  <a:srgbClr val="000000"/>
                </a:solidFill>
              </a:rPr>
              <a:t>Bread</a:t>
            </a:r>
          </a:p>
          <a:p>
            <a:pPr algn="ctr"/>
            <a:r>
              <a:rPr lang="en-US">
                <a:solidFill>
                  <a:srgbClr val="000000"/>
                </a:solidFill>
              </a:rPr>
              <a:t>(Nisan 15-22)</a:t>
            </a:r>
          </a:p>
          <a:p>
            <a:pPr algn="ctr"/>
            <a:r>
              <a:rPr lang="en-US">
                <a:solidFill>
                  <a:srgbClr val="000000"/>
                </a:solidFill>
              </a:rPr>
              <a:t>Jesus’ Burial</a:t>
            </a:r>
          </a:p>
        </p:txBody>
      </p:sp>
      <p:sp>
        <p:nvSpPr>
          <p:cNvPr id="5138" name="AutoShape 35"/>
          <p:cNvSpPr>
            <a:spLocks noChangeArrowheads="1"/>
          </p:cNvSpPr>
          <p:nvPr/>
        </p:nvSpPr>
        <p:spPr bwMode="auto">
          <a:xfrm>
            <a:off x="1828800" y="2286000"/>
            <a:ext cx="1676400" cy="1143000"/>
          </a:xfrm>
          <a:prstGeom prst="flowChartAlternateProcess">
            <a:avLst/>
          </a:prstGeom>
          <a:solidFill>
            <a:schemeClr val="tx1"/>
          </a:solidFill>
          <a:ln w="12700">
            <a:solidFill>
              <a:srgbClr val="000000"/>
            </a:solidFill>
            <a:miter lim="800000"/>
            <a:headEnd/>
            <a:tailEnd/>
          </a:ln>
        </p:spPr>
        <p:txBody>
          <a:bodyPr wrap="none" anchor="ctr"/>
          <a:lstStyle/>
          <a:p>
            <a:pPr algn="ctr"/>
            <a:r>
              <a:rPr lang="en-US" b="1" dirty="0">
                <a:solidFill>
                  <a:srgbClr val="000000"/>
                </a:solidFill>
              </a:rPr>
              <a:t>First Fruits</a:t>
            </a:r>
          </a:p>
          <a:p>
            <a:pPr algn="ctr"/>
            <a:r>
              <a:rPr lang="en-US" dirty="0">
                <a:solidFill>
                  <a:srgbClr val="000000"/>
                </a:solidFill>
              </a:rPr>
              <a:t>(Nisan 17)</a:t>
            </a:r>
          </a:p>
          <a:p>
            <a:pPr algn="ctr"/>
            <a:r>
              <a:rPr lang="en-US" dirty="0">
                <a:solidFill>
                  <a:srgbClr val="000000"/>
                </a:solidFill>
              </a:rPr>
              <a:t>Resurrection</a:t>
            </a:r>
          </a:p>
        </p:txBody>
      </p:sp>
      <p:sp>
        <p:nvSpPr>
          <p:cNvPr id="5139" name="AutoShape 36"/>
          <p:cNvSpPr>
            <a:spLocks noChangeArrowheads="1"/>
          </p:cNvSpPr>
          <p:nvPr/>
        </p:nvSpPr>
        <p:spPr bwMode="auto">
          <a:xfrm>
            <a:off x="3771900" y="2286000"/>
            <a:ext cx="1600200" cy="1143000"/>
          </a:xfrm>
          <a:prstGeom prst="flowChartAlternateProcess">
            <a:avLst/>
          </a:prstGeom>
          <a:solidFill>
            <a:schemeClr val="tx1"/>
          </a:solidFill>
          <a:ln w="12700">
            <a:solidFill>
              <a:srgbClr val="000000"/>
            </a:solidFill>
            <a:miter lim="800000"/>
            <a:headEnd/>
            <a:tailEnd/>
          </a:ln>
        </p:spPr>
        <p:txBody>
          <a:bodyPr wrap="none" anchor="ctr"/>
          <a:lstStyle/>
          <a:p>
            <a:pPr algn="ctr"/>
            <a:r>
              <a:rPr lang="en-US" b="1">
                <a:solidFill>
                  <a:srgbClr val="000000"/>
                </a:solidFill>
              </a:rPr>
              <a:t>Pentecost</a:t>
            </a:r>
          </a:p>
          <a:p>
            <a:pPr algn="ctr"/>
            <a:r>
              <a:rPr lang="en-US">
                <a:solidFill>
                  <a:srgbClr val="000000"/>
                </a:solidFill>
              </a:rPr>
              <a:t>(Sivan 6)</a:t>
            </a:r>
          </a:p>
          <a:p>
            <a:pPr algn="ctr"/>
            <a:r>
              <a:rPr lang="en-US">
                <a:solidFill>
                  <a:srgbClr val="000000"/>
                </a:solidFill>
              </a:rPr>
              <a:t>Holy Spirit</a:t>
            </a:r>
          </a:p>
        </p:txBody>
      </p:sp>
      <p:sp>
        <p:nvSpPr>
          <p:cNvPr id="5140" name="AutoShape 37"/>
          <p:cNvSpPr>
            <a:spLocks noChangeArrowheads="1"/>
          </p:cNvSpPr>
          <p:nvPr/>
        </p:nvSpPr>
        <p:spPr bwMode="auto">
          <a:xfrm>
            <a:off x="5715000" y="2286000"/>
            <a:ext cx="1600200" cy="1143000"/>
          </a:xfrm>
          <a:prstGeom prst="flowChartAlternateProcess">
            <a:avLst/>
          </a:prstGeom>
          <a:solidFill>
            <a:schemeClr val="tx1"/>
          </a:solidFill>
          <a:ln w="12700">
            <a:solidFill>
              <a:srgbClr val="000000"/>
            </a:solidFill>
            <a:miter lim="800000"/>
            <a:headEnd/>
            <a:tailEnd/>
          </a:ln>
        </p:spPr>
        <p:txBody>
          <a:bodyPr wrap="none" anchor="ctr"/>
          <a:lstStyle/>
          <a:p>
            <a:pPr algn="ctr"/>
            <a:r>
              <a:rPr lang="en-US" b="1">
                <a:solidFill>
                  <a:srgbClr val="000000"/>
                </a:solidFill>
              </a:rPr>
              <a:t>Trumpets</a:t>
            </a:r>
          </a:p>
          <a:p>
            <a:pPr algn="ctr"/>
            <a:r>
              <a:rPr lang="en-US">
                <a:solidFill>
                  <a:srgbClr val="000000"/>
                </a:solidFill>
              </a:rPr>
              <a:t>(Tishri 1&amp;2)</a:t>
            </a:r>
          </a:p>
          <a:p>
            <a:pPr algn="ctr"/>
            <a:r>
              <a:rPr lang="en-US">
                <a:solidFill>
                  <a:srgbClr val="000000"/>
                </a:solidFill>
              </a:rPr>
              <a:t>Repentance</a:t>
            </a:r>
          </a:p>
        </p:txBody>
      </p:sp>
      <p:sp>
        <p:nvSpPr>
          <p:cNvPr id="5141" name="AutoShape 38"/>
          <p:cNvSpPr>
            <a:spLocks noChangeArrowheads="1"/>
          </p:cNvSpPr>
          <p:nvPr/>
        </p:nvSpPr>
        <p:spPr bwMode="auto">
          <a:xfrm>
            <a:off x="7543800" y="2286000"/>
            <a:ext cx="1600200" cy="1143000"/>
          </a:xfrm>
          <a:prstGeom prst="flowChartAlternateProcess">
            <a:avLst/>
          </a:prstGeom>
          <a:solidFill>
            <a:schemeClr val="tx1"/>
          </a:solidFill>
          <a:ln w="12700">
            <a:solidFill>
              <a:srgbClr val="000000"/>
            </a:solidFill>
            <a:miter lim="800000"/>
            <a:headEnd/>
            <a:tailEnd/>
          </a:ln>
        </p:spPr>
        <p:txBody>
          <a:bodyPr wrap="none" anchor="ctr"/>
          <a:lstStyle/>
          <a:p>
            <a:pPr algn="ctr"/>
            <a:r>
              <a:rPr lang="en-US" b="1">
                <a:solidFill>
                  <a:srgbClr val="000000"/>
                </a:solidFill>
              </a:rPr>
              <a:t>Tabernacles</a:t>
            </a:r>
          </a:p>
          <a:p>
            <a:pPr algn="ctr"/>
            <a:r>
              <a:rPr lang="en-US">
                <a:solidFill>
                  <a:srgbClr val="000000"/>
                </a:solidFill>
              </a:rPr>
              <a:t>(Tishri 15)</a:t>
            </a:r>
          </a:p>
          <a:p>
            <a:pPr algn="ctr"/>
            <a:r>
              <a:rPr lang="en-US">
                <a:solidFill>
                  <a:srgbClr val="000000"/>
                </a:solidFill>
              </a:rPr>
              <a:t>Rejoicing</a:t>
            </a:r>
          </a:p>
        </p:txBody>
      </p:sp>
      <p:sp>
        <p:nvSpPr>
          <p:cNvPr id="5142" name="AutoShape 39"/>
          <p:cNvSpPr>
            <a:spLocks noChangeArrowheads="1"/>
          </p:cNvSpPr>
          <p:nvPr/>
        </p:nvSpPr>
        <p:spPr bwMode="auto">
          <a:xfrm>
            <a:off x="6553200" y="3733800"/>
            <a:ext cx="1600200" cy="1143000"/>
          </a:xfrm>
          <a:prstGeom prst="flowChartAlternateProcess">
            <a:avLst/>
          </a:prstGeom>
          <a:solidFill>
            <a:schemeClr val="tx1"/>
          </a:solidFill>
          <a:ln w="12700">
            <a:solidFill>
              <a:srgbClr val="000000"/>
            </a:solidFill>
            <a:miter lim="800000"/>
            <a:headEnd/>
            <a:tailEnd/>
          </a:ln>
        </p:spPr>
        <p:txBody>
          <a:bodyPr wrap="none" anchor="ctr"/>
          <a:lstStyle/>
          <a:p>
            <a:pPr algn="ctr"/>
            <a:r>
              <a:rPr lang="en-US" b="1">
                <a:solidFill>
                  <a:srgbClr val="000000"/>
                </a:solidFill>
              </a:rPr>
              <a:t>Yom</a:t>
            </a:r>
            <a:r>
              <a:rPr lang="en-US">
                <a:solidFill>
                  <a:srgbClr val="000000"/>
                </a:solidFill>
              </a:rPr>
              <a:t> </a:t>
            </a:r>
            <a:r>
              <a:rPr lang="en-US" b="1">
                <a:solidFill>
                  <a:srgbClr val="000000"/>
                </a:solidFill>
              </a:rPr>
              <a:t>Kippur</a:t>
            </a:r>
          </a:p>
          <a:p>
            <a:pPr algn="ctr"/>
            <a:r>
              <a:rPr lang="en-US">
                <a:solidFill>
                  <a:srgbClr val="000000"/>
                </a:solidFill>
              </a:rPr>
              <a:t>(Tishri 10)</a:t>
            </a:r>
          </a:p>
          <a:p>
            <a:pPr algn="ctr"/>
            <a:r>
              <a:rPr lang="en-US">
                <a:solidFill>
                  <a:srgbClr val="000000"/>
                </a:solidFill>
              </a:rPr>
              <a:t>Redemption</a:t>
            </a:r>
          </a:p>
        </p:txBody>
      </p:sp>
      <p:sp>
        <p:nvSpPr>
          <p:cNvPr id="5143" name="Text Box 43"/>
          <p:cNvSpPr txBox="1">
            <a:spLocks noChangeArrowheads="1"/>
          </p:cNvSpPr>
          <p:nvPr/>
        </p:nvSpPr>
        <p:spPr bwMode="auto">
          <a:xfrm>
            <a:off x="3276600" y="1447800"/>
            <a:ext cx="762000" cy="641350"/>
          </a:xfrm>
          <a:prstGeom prst="rect">
            <a:avLst/>
          </a:prstGeom>
          <a:noFill/>
          <a:ln w="9525">
            <a:noFill/>
            <a:miter lim="800000"/>
            <a:headEnd/>
            <a:tailEnd/>
          </a:ln>
        </p:spPr>
        <p:txBody>
          <a:bodyPr>
            <a:spAutoFit/>
          </a:bodyPr>
          <a:lstStyle/>
          <a:p>
            <a:pPr algn="ctr">
              <a:spcBef>
                <a:spcPct val="50000"/>
              </a:spcBef>
            </a:pPr>
            <a:r>
              <a:rPr lang="en-US">
                <a:solidFill>
                  <a:srgbClr val="000000"/>
                </a:solidFill>
              </a:rPr>
              <a:t>50 Days</a:t>
            </a:r>
          </a:p>
        </p:txBody>
      </p:sp>
      <p:sp>
        <p:nvSpPr>
          <p:cNvPr id="5144" name="Line 44"/>
          <p:cNvSpPr>
            <a:spLocks noChangeShapeType="1"/>
          </p:cNvSpPr>
          <p:nvPr/>
        </p:nvSpPr>
        <p:spPr bwMode="auto">
          <a:xfrm flipH="1">
            <a:off x="2895600" y="1676400"/>
            <a:ext cx="533400" cy="0"/>
          </a:xfrm>
          <a:prstGeom prst="line">
            <a:avLst/>
          </a:prstGeom>
          <a:noFill/>
          <a:ln w="22225">
            <a:solidFill>
              <a:srgbClr val="000000"/>
            </a:solidFill>
            <a:round/>
            <a:headEnd/>
            <a:tailEnd type="triangle" w="lg" len="med"/>
          </a:ln>
        </p:spPr>
        <p:txBody>
          <a:bodyPr/>
          <a:lstStyle/>
          <a:p>
            <a:endParaRPr lang="en-US"/>
          </a:p>
        </p:txBody>
      </p:sp>
      <p:sp>
        <p:nvSpPr>
          <p:cNvPr id="5145" name="Line 45"/>
          <p:cNvSpPr>
            <a:spLocks noChangeShapeType="1"/>
          </p:cNvSpPr>
          <p:nvPr/>
        </p:nvSpPr>
        <p:spPr bwMode="auto">
          <a:xfrm>
            <a:off x="3886200" y="1676400"/>
            <a:ext cx="533400" cy="0"/>
          </a:xfrm>
          <a:prstGeom prst="line">
            <a:avLst/>
          </a:prstGeom>
          <a:noFill/>
          <a:ln w="22225">
            <a:solidFill>
              <a:srgbClr val="000000"/>
            </a:solidFill>
            <a:round/>
            <a:headEnd/>
            <a:tailEnd type="triangle" w="lg" len="med"/>
          </a:ln>
        </p:spPr>
        <p:txBody>
          <a:bodyPr/>
          <a:lstStyle/>
          <a:p>
            <a:endParaRPr lang="en-US"/>
          </a:p>
        </p:txBody>
      </p:sp>
      <p:sp>
        <p:nvSpPr>
          <p:cNvPr id="5146" name="Line 46"/>
          <p:cNvSpPr>
            <a:spLocks noChangeShapeType="1"/>
          </p:cNvSpPr>
          <p:nvPr/>
        </p:nvSpPr>
        <p:spPr bwMode="auto">
          <a:xfrm>
            <a:off x="1676400" y="5334000"/>
            <a:ext cx="2667000" cy="0"/>
          </a:xfrm>
          <a:prstGeom prst="line">
            <a:avLst/>
          </a:prstGeom>
          <a:noFill/>
          <a:ln w="22225">
            <a:solidFill>
              <a:srgbClr val="000000"/>
            </a:solidFill>
            <a:round/>
            <a:headEnd/>
            <a:tailEnd type="triangle" w="lg" len="lg"/>
          </a:ln>
        </p:spPr>
        <p:txBody>
          <a:bodyPr/>
          <a:lstStyle/>
          <a:p>
            <a:endParaRPr lang="en-US"/>
          </a:p>
        </p:txBody>
      </p:sp>
      <p:sp>
        <p:nvSpPr>
          <p:cNvPr id="5147" name="Line 47"/>
          <p:cNvSpPr>
            <a:spLocks noChangeShapeType="1"/>
          </p:cNvSpPr>
          <p:nvPr/>
        </p:nvSpPr>
        <p:spPr bwMode="auto">
          <a:xfrm flipH="1">
            <a:off x="228600" y="5334000"/>
            <a:ext cx="1447800" cy="0"/>
          </a:xfrm>
          <a:prstGeom prst="line">
            <a:avLst/>
          </a:prstGeom>
          <a:noFill/>
          <a:ln w="22225">
            <a:solidFill>
              <a:srgbClr val="000000"/>
            </a:solidFill>
            <a:round/>
            <a:headEnd/>
            <a:tailEnd type="triangle" w="lg" len="lg"/>
          </a:ln>
        </p:spPr>
        <p:txBody>
          <a:bodyPr/>
          <a:lstStyle/>
          <a:p>
            <a:endParaRPr lang="en-US"/>
          </a:p>
        </p:txBody>
      </p:sp>
      <p:sp>
        <p:nvSpPr>
          <p:cNvPr id="5148" name="Line 48"/>
          <p:cNvSpPr>
            <a:spLocks noChangeShapeType="1"/>
          </p:cNvSpPr>
          <p:nvPr/>
        </p:nvSpPr>
        <p:spPr bwMode="auto">
          <a:xfrm>
            <a:off x="7924800" y="5334000"/>
            <a:ext cx="990600" cy="0"/>
          </a:xfrm>
          <a:prstGeom prst="line">
            <a:avLst/>
          </a:prstGeom>
          <a:noFill/>
          <a:ln w="22225">
            <a:solidFill>
              <a:srgbClr val="000000"/>
            </a:solidFill>
            <a:round/>
            <a:headEnd/>
            <a:tailEnd type="triangle" w="lg" len="lg"/>
          </a:ln>
        </p:spPr>
        <p:txBody>
          <a:bodyPr/>
          <a:lstStyle/>
          <a:p>
            <a:endParaRPr lang="en-US"/>
          </a:p>
        </p:txBody>
      </p:sp>
      <p:sp>
        <p:nvSpPr>
          <p:cNvPr id="5149" name="Line 49"/>
          <p:cNvSpPr>
            <a:spLocks noChangeShapeType="1"/>
          </p:cNvSpPr>
          <p:nvPr/>
        </p:nvSpPr>
        <p:spPr bwMode="auto">
          <a:xfrm flipH="1">
            <a:off x="6629400" y="5334000"/>
            <a:ext cx="1295400" cy="0"/>
          </a:xfrm>
          <a:prstGeom prst="line">
            <a:avLst/>
          </a:prstGeom>
          <a:noFill/>
          <a:ln w="22225">
            <a:solidFill>
              <a:srgbClr val="000000"/>
            </a:solidFill>
            <a:round/>
            <a:headEnd/>
            <a:tailEnd type="triangle" w="lg" len="lg"/>
          </a:ln>
        </p:spPr>
        <p:txBody>
          <a:bodyPr/>
          <a:lstStyle/>
          <a:p>
            <a:endParaRPr lang="en-US"/>
          </a:p>
        </p:txBody>
      </p:sp>
      <p:sp>
        <p:nvSpPr>
          <p:cNvPr id="5150" name="Line 50"/>
          <p:cNvSpPr>
            <a:spLocks noChangeShapeType="1"/>
          </p:cNvSpPr>
          <p:nvPr/>
        </p:nvSpPr>
        <p:spPr bwMode="auto">
          <a:xfrm flipH="1">
            <a:off x="4648200" y="5334000"/>
            <a:ext cx="1219200" cy="0"/>
          </a:xfrm>
          <a:prstGeom prst="line">
            <a:avLst/>
          </a:prstGeom>
          <a:noFill/>
          <a:ln w="22225">
            <a:solidFill>
              <a:srgbClr val="000000"/>
            </a:solidFill>
            <a:round/>
            <a:headEnd/>
            <a:tailEnd type="triangle" w="lg" len="lg"/>
          </a:ln>
        </p:spPr>
        <p:txBody>
          <a:bodyPr/>
          <a:lstStyle/>
          <a:p>
            <a:endParaRPr lang="en-US"/>
          </a:p>
        </p:txBody>
      </p:sp>
      <p:sp>
        <p:nvSpPr>
          <p:cNvPr id="5151" name="Line 51"/>
          <p:cNvSpPr>
            <a:spLocks noChangeShapeType="1"/>
          </p:cNvSpPr>
          <p:nvPr/>
        </p:nvSpPr>
        <p:spPr bwMode="auto">
          <a:xfrm>
            <a:off x="5867400" y="5334000"/>
            <a:ext cx="609600" cy="0"/>
          </a:xfrm>
          <a:prstGeom prst="line">
            <a:avLst/>
          </a:prstGeom>
          <a:noFill/>
          <a:ln w="22225">
            <a:solidFill>
              <a:srgbClr val="000000"/>
            </a:solidFill>
            <a:round/>
            <a:headEnd/>
            <a:tailEnd type="triangle" w="lg" len="lg"/>
          </a:ln>
        </p:spPr>
        <p:txBody>
          <a:bodyPr/>
          <a:lstStyle/>
          <a:p>
            <a:endParaRPr lang="en-US"/>
          </a:p>
        </p:txBody>
      </p:sp>
      <p:sp>
        <p:nvSpPr>
          <p:cNvPr id="5152" name="Text Box 52"/>
          <p:cNvSpPr txBox="1">
            <a:spLocks noChangeArrowheads="1"/>
          </p:cNvSpPr>
          <p:nvPr/>
        </p:nvSpPr>
        <p:spPr bwMode="auto">
          <a:xfrm>
            <a:off x="0" y="5562600"/>
            <a:ext cx="4495800" cy="779463"/>
          </a:xfrm>
          <a:prstGeom prst="rect">
            <a:avLst/>
          </a:prstGeom>
          <a:noFill/>
          <a:ln w="9525">
            <a:noFill/>
            <a:miter lim="800000"/>
            <a:headEnd/>
            <a:tailEnd/>
          </a:ln>
        </p:spPr>
        <p:txBody>
          <a:bodyPr>
            <a:spAutoFit/>
          </a:bodyPr>
          <a:lstStyle/>
          <a:p>
            <a:pPr>
              <a:spcBef>
                <a:spcPct val="50000"/>
              </a:spcBef>
            </a:pPr>
            <a:r>
              <a:rPr lang="en-US">
                <a:solidFill>
                  <a:srgbClr val="000000"/>
                </a:solidFill>
              </a:rPr>
              <a:t>Historically Fulfilled During Jesus’</a:t>
            </a:r>
          </a:p>
          <a:p>
            <a:pPr algn="ctr">
              <a:spcBef>
                <a:spcPct val="50000"/>
              </a:spcBef>
            </a:pPr>
            <a:r>
              <a:rPr lang="en-US">
                <a:solidFill>
                  <a:srgbClr val="000000"/>
                </a:solidFill>
              </a:rPr>
              <a:t>First Coming</a:t>
            </a:r>
          </a:p>
        </p:txBody>
      </p:sp>
      <p:sp>
        <p:nvSpPr>
          <p:cNvPr id="5153" name="Text Box 53"/>
          <p:cNvSpPr txBox="1">
            <a:spLocks noChangeArrowheads="1"/>
          </p:cNvSpPr>
          <p:nvPr/>
        </p:nvSpPr>
        <p:spPr bwMode="auto">
          <a:xfrm>
            <a:off x="4419600" y="5562600"/>
            <a:ext cx="2133600" cy="366713"/>
          </a:xfrm>
          <a:prstGeom prst="rect">
            <a:avLst/>
          </a:prstGeom>
          <a:noFill/>
          <a:ln w="9525">
            <a:noFill/>
            <a:miter lim="800000"/>
            <a:headEnd/>
            <a:tailEnd/>
          </a:ln>
        </p:spPr>
        <p:txBody>
          <a:bodyPr>
            <a:spAutoFit/>
          </a:bodyPr>
          <a:lstStyle/>
          <a:p>
            <a:pPr>
              <a:spcBef>
                <a:spcPct val="50000"/>
              </a:spcBef>
            </a:pPr>
            <a:r>
              <a:rPr lang="en-US">
                <a:solidFill>
                  <a:srgbClr val="000000"/>
                </a:solidFill>
              </a:rPr>
              <a:t>The Church Age</a:t>
            </a:r>
          </a:p>
        </p:txBody>
      </p:sp>
      <p:sp>
        <p:nvSpPr>
          <p:cNvPr id="5154" name="Text Box 54"/>
          <p:cNvSpPr txBox="1">
            <a:spLocks noChangeArrowheads="1"/>
          </p:cNvSpPr>
          <p:nvPr/>
        </p:nvSpPr>
        <p:spPr bwMode="auto">
          <a:xfrm>
            <a:off x="6705600" y="5562600"/>
            <a:ext cx="2209800" cy="1328738"/>
          </a:xfrm>
          <a:prstGeom prst="rect">
            <a:avLst/>
          </a:prstGeom>
          <a:noFill/>
          <a:ln w="9525">
            <a:noFill/>
            <a:miter lim="800000"/>
            <a:headEnd/>
            <a:tailEnd/>
          </a:ln>
        </p:spPr>
        <p:txBody>
          <a:bodyPr>
            <a:spAutoFit/>
          </a:bodyPr>
          <a:lstStyle/>
          <a:p>
            <a:pPr>
              <a:spcBef>
                <a:spcPct val="50000"/>
              </a:spcBef>
            </a:pPr>
            <a:r>
              <a:rPr lang="en-US">
                <a:solidFill>
                  <a:srgbClr val="000000"/>
                </a:solidFill>
              </a:rPr>
              <a:t>To Be Fulfilled By The Second Coming of Jesus</a:t>
            </a:r>
          </a:p>
          <a:p>
            <a:pPr>
              <a:spcBef>
                <a:spcPct val="50000"/>
              </a:spcBef>
            </a:pPr>
            <a:r>
              <a:rPr lang="en-US">
                <a:solidFill>
                  <a:srgbClr val="000000"/>
                </a:solidFill>
              </a:rPr>
              <a:t>(Second Advent)</a:t>
            </a:r>
          </a:p>
        </p:txBody>
      </p:sp>
      <p:sp>
        <p:nvSpPr>
          <p:cNvPr id="5155" name="Text Box 55"/>
          <p:cNvSpPr txBox="1">
            <a:spLocks noChangeArrowheads="1"/>
          </p:cNvSpPr>
          <p:nvPr/>
        </p:nvSpPr>
        <p:spPr bwMode="auto">
          <a:xfrm>
            <a:off x="1371600" y="6491288"/>
            <a:ext cx="2362200" cy="366712"/>
          </a:xfrm>
          <a:prstGeom prst="rect">
            <a:avLst/>
          </a:prstGeom>
          <a:noFill/>
          <a:ln w="9525">
            <a:noFill/>
            <a:miter lim="800000"/>
            <a:headEnd/>
            <a:tailEnd/>
          </a:ln>
        </p:spPr>
        <p:txBody>
          <a:bodyPr>
            <a:spAutoFit/>
          </a:bodyPr>
          <a:lstStyle/>
          <a:p>
            <a:pPr>
              <a:spcBef>
                <a:spcPct val="50000"/>
              </a:spcBef>
            </a:pPr>
            <a:r>
              <a:rPr lang="en-US">
                <a:solidFill>
                  <a:srgbClr val="000000"/>
                </a:solidFill>
              </a:rPr>
              <a:t>(First Advent)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marL="342900" marR="0" lvl="0" indent="-342900" algn="l" defTabSz="914400" rtl="0" eaLnBrk="1" fontAlgn="base" latinLnBrk="0" hangingPunct="1">
              <a:lnSpc>
                <a:spcPct val="80000"/>
              </a:lnSpc>
              <a:spcBef>
                <a:spcPct val="20000"/>
              </a:spcBef>
              <a:spcAft>
                <a:spcPct val="0"/>
              </a:spcAft>
              <a:buClr>
                <a:schemeClr val="tx2"/>
              </a:buClr>
              <a:buSzTx/>
              <a:buFontTx/>
              <a:buChar char="•"/>
              <a:tabLst/>
              <a:defRPr/>
            </a:pPr>
            <a:endParaRPr kumimoji="0" lang="en-US" sz="1200" b="1"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ctr" defTabSz="914400" rtl="0" eaLnBrk="1" fontAlgn="base" latinLnBrk="0" hangingPunct="1">
              <a:lnSpc>
                <a:spcPct val="80000"/>
              </a:lnSpc>
              <a:spcBef>
                <a:spcPct val="20000"/>
              </a:spcBef>
              <a:spcAft>
                <a:spcPct val="0"/>
              </a:spcAft>
              <a:buClr>
                <a:schemeClr val="tx2"/>
              </a:buClr>
              <a:buSzTx/>
              <a:buFontTx/>
              <a:buNone/>
              <a:tabLst/>
              <a:defRPr/>
            </a:pPr>
            <a:r>
              <a:rPr kumimoji="0" lang="en-US" sz="4800" i="0" u="none" strike="noStrike" kern="0" cap="none" spc="0" normalizeH="0" baseline="0" noProof="0" dirty="0">
                <a:ln>
                  <a:noFill/>
                </a:ln>
                <a:solidFill>
                  <a:schemeClr val="tx1"/>
                </a:solidFill>
                <a:effectLst/>
                <a:uLnTx/>
                <a:uFillTx/>
                <a:latin typeface="Calibri" pitchFamily="34" charset="0"/>
                <a:cs typeface="+mn-cs"/>
              </a:rPr>
              <a:t>The Passover</a:t>
            </a:r>
            <a:r>
              <a:rPr kumimoji="0" lang="en-US" sz="4800" i="0" u="none" strike="noStrike" kern="0" cap="none" spc="0" normalizeH="0" noProof="0" dirty="0">
                <a:ln>
                  <a:noFill/>
                </a:ln>
                <a:solidFill>
                  <a:schemeClr val="tx1"/>
                </a:solidFill>
                <a:effectLst/>
                <a:uLnTx/>
                <a:uFillTx/>
                <a:latin typeface="Calibri" pitchFamily="34" charset="0"/>
                <a:cs typeface="+mn-cs"/>
              </a:rPr>
              <a:t> Feast</a:t>
            </a:r>
          </a:p>
          <a:p>
            <a:pPr marL="342900" marR="0" lvl="0" indent="-342900" algn="ctr" defTabSz="914400" rtl="0" eaLnBrk="1" fontAlgn="base" latinLnBrk="0" hangingPunct="1">
              <a:lnSpc>
                <a:spcPct val="80000"/>
              </a:lnSpc>
              <a:spcBef>
                <a:spcPct val="20000"/>
              </a:spcBef>
              <a:spcAft>
                <a:spcPct val="0"/>
              </a:spcAft>
              <a:buClr>
                <a:schemeClr val="tx2"/>
              </a:buClr>
              <a:buSzTx/>
              <a:buFontTx/>
              <a:buNone/>
              <a:tabLst/>
              <a:defRPr/>
            </a:pPr>
            <a:r>
              <a:rPr lang="en-US" sz="2000" kern="0" baseline="0" dirty="0">
                <a:latin typeface="Calibri" pitchFamily="34" charset="0"/>
                <a:cs typeface="+mn-cs"/>
              </a:rPr>
              <a:t>By Pastor Fee Soliven</a:t>
            </a:r>
          </a:p>
          <a:p>
            <a:pPr marL="342900" marR="0" lvl="0" indent="-342900" algn="ctr" defTabSz="914400" rtl="0" eaLnBrk="1" fontAlgn="base" latinLnBrk="0" hangingPunct="1">
              <a:lnSpc>
                <a:spcPct val="80000"/>
              </a:lnSpc>
              <a:spcBef>
                <a:spcPct val="20000"/>
              </a:spcBef>
              <a:spcAft>
                <a:spcPct val="0"/>
              </a:spcAft>
              <a:buClr>
                <a:schemeClr val="tx2"/>
              </a:buClr>
              <a:buSzTx/>
              <a:buFontTx/>
              <a:buNone/>
              <a:tabLst/>
              <a:defRPr/>
            </a:pPr>
            <a:r>
              <a:rPr kumimoji="0" lang="en-US" sz="4400" i="0" u="none" strike="noStrike" kern="0" cap="none" spc="0" normalizeH="0" noProof="0" dirty="0">
                <a:ln>
                  <a:noFill/>
                </a:ln>
                <a:solidFill>
                  <a:schemeClr val="tx1"/>
                </a:solidFill>
                <a:effectLst/>
                <a:uLnTx/>
                <a:uFillTx/>
                <a:latin typeface="Calibri" pitchFamily="34" charset="0"/>
                <a:cs typeface="+mn-cs"/>
              </a:rPr>
              <a:t>Sunday Morning</a:t>
            </a:r>
          </a:p>
          <a:p>
            <a:pPr marL="342900" marR="0" lvl="0" indent="-342900" algn="ctr" defTabSz="914400" rtl="0" eaLnBrk="1" fontAlgn="base" latinLnBrk="0" hangingPunct="1">
              <a:lnSpc>
                <a:spcPct val="80000"/>
              </a:lnSpc>
              <a:spcBef>
                <a:spcPct val="20000"/>
              </a:spcBef>
              <a:spcAft>
                <a:spcPct val="0"/>
              </a:spcAft>
              <a:buClr>
                <a:schemeClr val="tx2"/>
              </a:buClr>
              <a:buSzTx/>
              <a:buFontTx/>
              <a:buNone/>
              <a:tabLst/>
              <a:defRPr/>
            </a:pPr>
            <a:r>
              <a:rPr lang="en-US" sz="4400" kern="0" baseline="0" dirty="0">
                <a:latin typeface="Calibri" pitchFamily="34" charset="0"/>
                <a:cs typeface="+mn-cs"/>
              </a:rPr>
              <a:t>October 9</a:t>
            </a:r>
            <a:r>
              <a:rPr lang="en-US" sz="4400" kern="0" baseline="30000" dirty="0">
                <a:latin typeface="Calibri" pitchFamily="34" charset="0"/>
                <a:cs typeface="+mn-cs"/>
              </a:rPr>
              <a:t>th</a:t>
            </a:r>
            <a:r>
              <a:rPr lang="en-US" sz="4400" kern="0" baseline="0" dirty="0">
                <a:latin typeface="Calibri" pitchFamily="34" charset="0"/>
                <a:cs typeface="+mn-cs"/>
              </a:rPr>
              <a:t>, 2011</a:t>
            </a:r>
            <a:endParaRPr kumimoji="0" lang="en-US" sz="4400" i="0" u="none" strike="noStrike" kern="0" cap="none" spc="0" normalizeH="0" baseline="0" noProof="0" dirty="0">
              <a:ln>
                <a:noFill/>
              </a:ln>
              <a:solidFill>
                <a:schemeClr val="tx1"/>
              </a:solidFill>
              <a:effectLst/>
              <a:uLnTx/>
              <a:uFillTx/>
              <a:latin typeface="Calibri" pitchFamily="34" charset="0"/>
              <a:cs typeface="+mn-cs"/>
            </a:endParaRPr>
          </a:p>
          <a:p>
            <a:pPr marL="342900" marR="0" lvl="0" indent="-342900" algn="l" defTabSz="914400" rtl="0" eaLnBrk="1" fontAlgn="base" latinLnBrk="0" hangingPunct="1">
              <a:lnSpc>
                <a:spcPct val="80000"/>
              </a:lnSpc>
              <a:spcBef>
                <a:spcPct val="20000"/>
              </a:spcBef>
              <a:spcAft>
                <a:spcPct val="0"/>
              </a:spcAft>
              <a:buClr>
                <a:schemeClr val="tx2"/>
              </a:buClr>
              <a:buSzTx/>
              <a:buFontTx/>
              <a:buNone/>
              <a:tabLst/>
              <a:defRPr/>
            </a:pPr>
            <a:endParaRPr kumimoji="0" lang="en-US" sz="1600" b="0" i="0" u="none" strike="noStrike" kern="0" cap="none" spc="0" normalizeH="0" baseline="0" noProof="0" dirty="0">
              <a:ln>
                <a:noFill/>
              </a:ln>
              <a:solidFill>
                <a:schemeClr val="tx1"/>
              </a:solidFill>
              <a:effectLst/>
              <a:uLnTx/>
              <a:uFillTx/>
              <a:latin typeface="Verdana" pitchFamily="34" charset="0"/>
              <a:ea typeface="+mn-ea"/>
              <a:cs typeface="+mn-cs"/>
            </a:endParaRPr>
          </a:p>
          <a:p>
            <a:pPr marL="342900" marR="0" lvl="0" indent="-342900" algn="l" defTabSz="914400" rtl="0" eaLnBrk="1" fontAlgn="base" latinLnBrk="0" hangingPunct="1">
              <a:lnSpc>
                <a:spcPct val="80000"/>
              </a:lnSpc>
              <a:spcBef>
                <a:spcPct val="20000"/>
              </a:spcBef>
              <a:spcAft>
                <a:spcPct val="0"/>
              </a:spcAft>
              <a:buClr>
                <a:schemeClr val="tx2"/>
              </a:buClr>
              <a:buSzTx/>
              <a:buFontTx/>
              <a:buChar char="•"/>
              <a:tabLst/>
              <a:defRPr/>
            </a:pPr>
            <a:endParaRPr kumimoji="0" lang="en-US" sz="1600" b="0" i="0" u="none" strike="noStrike" kern="0" cap="none" spc="0" normalizeH="0" baseline="0" noProof="0" dirty="0">
              <a:ln>
                <a:noFill/>
              </a:ln>
              <a:solidFill>
                <a:schemeClr val="tx1"/>
              </a:solidFill>
              <a:effectLst/>
              <a:uLnTx/>
              <a:uFillTx/>
              <a:latin typeface="Verdana" pitchFamily="34" charset="0"/>
              <a:ea typeface="+mn-ea"/>
              <a:cs typeface="+mn-cs"/>
            </a:endParaRPr>
          </a:p>
        </p:txBody>
      </p:sp>
      <p:pic>
        <p:nvPicPr>
          <p:cNvPr id="1026" name="Picture 2" descr="C:\Documents and Settings\Owner\Desktop\charlton-heston-moses.jpg"/>
          <p:cNvPicPr>
            <a:picLocks noChangeAspect="1" noChangeArrowheads="1"/>
          </p:cNvPicPr>
          <p:nvPr/>
        </p:nvPicPr>
        <p:blipFill>
          <a:blip r:embed="rId2" cstate="print"/>
          <a:srcRect/>
          <a:stretch>
            <a:fillRect/>
          </a:stretch>
        </p:blipFill>
        <p:spPr bwMode="auto">
          <a:xfrm>
            <a:off x="0" y="0"/>
            <a:ext cx="9144000" cy="8382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linds(horizontal)">
                                      <p:cBhvr>
                                        <p:cTn id="7" dur="500"/>
                                        <p:tgtEl>
                                          <p:spTgt spid="2">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2">
                                            <p:txEl>
                                              <p:pRg st="2" end="2"/>
                                            </p:txEl>
                                          </p:spTgt>
                                        </p:tgtEl>
                                        <p:attrNameLst>
                                          <p:attrName>style.visibility</p:attrName>
                                        </p:attrNameLst>
                                      </p:cBhvr>
                                      <p:to>
                                        <p:strVal val="visible"/>
                                      </p:to>
                                    </p:set>
                                    <p:animEffect transition="in" filter="blinds(horizontal)">
                                      <p:cBhvr>
                                        <p:cTn id="10" dur="500"/>
                                        <p:tgtEl>
                                          <p:spTgt spid="2">
                                            <p:txEl>
                                              <p:pRg st="2" end="2"/>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Effect transition="in" filter="blinds(horizontal)">
                                      <p:cBhvr>
                                        <p:cTn id="13" dur="500"/>
                                        <p:tgtEl>
                                          <p:spTgt spid="2">
                                            <p:txEl>
                                              <p:pRg st="3" end="3"/>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2">
                                            <p:txEl>
                                              <p:pRg st="4" end="4"/>
                                            </p:txEl>
                                          </p:spTgt>
                                        </p:tgtEl>
                                        <p:attrNameLst>
                                          <p:attrName>style.visibility</p:attrName>
                                        </p:attrNameLst>
                                      </p:cBhvr>
                                      <p:to>
                                        <p:strVal val="visible"/>
                                      </p:to>
                                    </p:set>
                                    <p:animEffect transition="in" filter="blinds(horizontal)">
                                      <p:cBhvr>
                                        <p:cTn id="16"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marL="342900" marR="0" lvl="0" indent="-342900" algn="l" defTabSz="914400" rtl="0" eaLnBrk="1" fontAlgn="base" latinLnBrk="0" hangingPunct="1">
              <a:lnSpc>
                <a:spcPct val="80000"/>
              </a:lnSpc>
              <a:spcBef>
                <a:spcPct val="20000"/>
              </a:spcBef>
              <a:spcAft>
                <a:spcPct val="0"/>
              </a:spcAft>
              <a:buClr>
                <a:schemeClr val="tx2"/>
              </a:buClr>
              <a:buSzTx/>
              <a:buFontTx/>
              <a:buChar char="•"/>
              <a:tabLst/>
              <a:defRPr/>
            </a:pPr>
            <a:endParaRPr kumimoji="0" lang="en-US" sz="1200" b="1" i="0" u="none" strike="noStrike" kern="0" cap="none" spc="0" normalizeH="0" baseline="0" noProof="0" dirty="0">
              <a:ln>
                <a:noFill/>
              </a:ln>
              <a:solidFill>
                <a:schemeClr val="tx1"/>
              </a:solidFill>
              <a:effectLst/>
              <a:uLnTx/>
              <a:uFillTx/>
              <a:latin typeface="+mn-lt"/>
              <a:ea typeface="+mn-ea"/>
              <a:cs typeface="+mn-cs"/>
            </a:endParaRPr>
          </a:p>
          <a:p>
            <a:pPr marL="342900" marR="0" lvl="0" indent="-342900" algn="ctr" defTabSz="914400" rtl="0" eaLnBrk="1" fontAlgn="base" latinLnBrk="0" hangingPunct="1">
              <a:lnSpc>
                <a:spcPct val="80000"/>
              </a:lnSpc>
              <a:spcBef>
                <a:spcPct val="20000"/>
              </a:spcBef>
              <a:spcAft>
                <a:spcPct val="0"/>
              </a:spcAft>
              <a:buClr>
                <a:schemeClr val="tx2"/>
              </a:buClr>
              <a:buSzTx/>
              <a:buFontTx/>
              <a:buNone/>
              <a:tabLst/>
              <a:defRPr/>
            </a:pPr>
            <a:r>
              <a:rPr kumimoji="0" lang="en-US" sz="4800" i="0" u="none" strike="noStrike" kern="0" cap="none" spc="0" normalizeH="0" baseline="0" noProof="0" dirty="0">
                <a:ln>
                  <a:noFill/>
                </a:ln>
                <a:solidFill>
                  <a:schemeClr val="tx1"/>
                </a:solidFill>
                <a:effectLst/>
                <a:uLnTx/>
                <a:uFillTx/>
                <a:latin typeface="Calibri" pitchFamily="34" charset="0"/>
                <a:cs typeface="+mn-cs"/>
              </a:rPr>
              <a:t>The Passover</a:t>
            </a:r>
            <a:r>
              <a:rPr kumimoji="0" lang="en-US" sz="4800" i="0" u="none" strike="noStrike" kern="0" cap="none" spc="0" normalizeH="0" noProof="0" dirty="0">
                <a:ln>
                  <a:noFill/>
                </a:ln>
                <a:solidFill>
                  <a:schemeClr val="tx1"/>
                </a:solidFill>
                <a:effectLst/>
                <a:uLnTx/>
                <a:uFillTx/>
                <a:latin typeface="Calibri" pitchFamily="34" charset="0"/>
                <a:cs typeface="+mn-cs"/>
              </a:rPr>
              <a:t> Feast</a:t>
            </a:r>
          </a:p>
          <a:p>
            <a:pPr marL="342900" marR="0" lvl="0" indent="-342900" algn="ctr" defTabSz="914400" rtl="0" eaLnBrk="1" fontAlgn="base" latinLnBrk="0" hangingPunct="1">
              <a:lnSpc>
                <a:spcPct val="80000"/>
              </a:lnSpc>
              <a:spcBef>
                <a:spcPct val="20000"/>
              </a:spcBef>
              <a:spcAft>
                <a:spcPct val="0"/>
              </a:spcAft>
              <a:buClr>
                <a:schemeClr val="tx2"/>
              </a:buClr>
              <a:buSzTx/>
              <a:buFontTx/>
              <a:buNone/>
              <a:tabLst/>
              <a:defRPr/>
            </a:pPr>
            <a:r>
              <a:rPr lang="en-US" sz="2000" kern="0" baseline="0" dirty="0">
                <a:latin typeface="Calibri" pitchFamily="34" charset="0"/>
                <a:cs typeface="+mn-cs"/>
              </a:rPr>
              <a:t>By Pastor Fee Soliven</a:t>
            </a:r>
          </a:p>
          <a:p>
            <a:pPr marL="342900" marR="0" lvl="0" indent="-342900" algn="ctr" defTabSz="914400" rtl="0" eaLnBrk="1" fontAlgn="base" latinLnBrk="0" hangingPunct="1">
              <a:lnSpc>
                <a:spcPct val="80000"/>
              </a:lnSpc>
              <a:spcBef>
                <a:spcPct val="20000"/>
              </a:spcBef>
              <a:spcAft>
                <a:spcPct val="0"/>
              </a:spcAft>
              <a:buClr>
                <a:schemeClr val="tx2"/>
              </a:buClr>
              <a:buSzTx/>
              <a:buFontTx/>
              <a:buNone/>
              <a:tabLst/>
              <a:defRPr/>
            </a:pPr>
            <a:r>
              <a:rPr kumimoji="0" lang="en-US" sz="4400" i="0" u="none" strike="noStrike" kern="0" cap="none" spc="0" normalizeH="0" noProof="0" dirty="0">
                <a:ln>
                  <a:noFill/>
                </a:ln>
                <a:solidFill>
                  <a:schemeClr val="tx1"/>
                </a:solidFill>
                <a:effectLst/>
                <a:uLnTx/>
                <a:uFillTx/>
                <a:latin typeface="Calibri" pitchFamily="34" charset="0"/>
                <a:cs typeface="+mn-cs"/>
              </a:rPr>
              <a:t>Sunday Morning</a:t>
            </a:r>
          </a:p>
          <a:p>
            <a:pPr marL="342900" marR="0" lvl="0" indent="-342900" algn="ctr" defTabSz="914400" rtl="0" eaLnBrk="1" fontAlgn="base" latinLnBrk="0" hangingPunct="1">
              <a:lnSpc>
                <a:spcPct val="80000"/>
              </a:lnSpc>
              <a:spcBef>
                <a:spcPct val="20000"/>
              </a:spcBef>
              <a:spcAft>
                <a:spcPct val="0"/>
              </a:spcAft>
              <a:buClr>
                <a:schemeClr val="tx2"/>
              </a:buClr>
              <a:buSzTx/>
              <a:buFontTx/>
              <a:buNone/>
              <a:tabLst/>
              <a:defRPr/>
            </a:pPr>
            <a:r>
              <a:rPr lang="en-US" sz="4400" kern="0" baseline="0" dirty="0">
                <a:latin typeface="Calibri" pitchFamily="34" charset="0"/>
                <a:cs typeface="+mn-cs"/>
              </a:rPr>
              <a:t>October 9</a:t>
            </a:r>
            <a:r>
              <a:rPr lang="en-US" sz="4400" kern="0" baseline="30000" dirty="0">
                <a:latin typeface="Calibri" pitchFamily="34" charset="0"/>
                <a:cs typeface="+mn-cs"/>
              </a:rPr>
              <a:t>th</a:t>
            </a:r>
            <a:r>
              <a:rPr lang="en-US" sz="4400" kern="0" baseline="0" dirty="0">
                <a:latin typeface="Calibri" pitchFamily="34" charset="0"/>
                <a:cs typeface="+mn-cs"/>
              </a:rPr>
              <a:t>, 2011</a:t>
            </a:r>
            <a:endParaRPr kumimoji="0" lang="en-US" sz="4400" i="0" u="none" strike="noStrike" kern="0" cap="none" spc="0" normalizeH="0" baseline="0" noProof="0" dirty="0">
              <a:ln>
                <a:noFill/>
              </a:ln>
              <a:solidFill>
                <a:schemeClr val="tx1"/>
              </a:solidFill>
              <a:effectLst/>
              <a:uLnTx/>
              <a:uFillTx/>
              <a:latin typeface="Calibri" pitchFamily="34" charset="0"/>
              <a:cs typeface="+mn-cs"/>
            </a:endParaRPr>
          </a:p>
          <a:p>
            <a:pPr marL="342900" marR="0" lvl="0" indent="-342900" algn="l" defTabSz="914400" rtl="0" eaLnBrk="1" fontAlgn="base" latinLnBrk="0" hangingPunct="1">
              <a:lnSpc>
                <a:spcPct val="80000"/>
              </a:lnSpc>
              <a:spcBef>
                <a:spcPct val="20000"/>
              </a:spcBef>
              <a:spcAft>
                <a:spcPct val="0"/>
              </a:spcAft>
              <a:buClr>
                <a:schemeClr val="tx2"/>
              </a:buClr>
              <a:buSzTx/>
              <a:buFontTx/>
              <a:buNone/>
              <a:tabLst/>
              <a:defRPr/>
            </a:pPr>
            <a:endParaRPr kumimoji="0" lang="en-US" sz="1600" b="0" i="0" u="none" strike="noStrike" kern="0" cap="none" spc="0" normalizeH="0" baseline="0" noProof="0" dirty="0">
              <a:ln>
                <a:noFill/>
              </a:ln>
              <a:solidFill>
                <a:schemeClr val="tx1"/>
              </a:solidFill>
              <a:effectLst/>
              <a:uLnTx/>
              <a:uFillTx/>
              <a:latin typeface="Verdana" pitchFamily="34" charset="0"/>
              <a:ea typeface="+mn-ea"/>
              <a:cs typeface="+mn-cs"/>
            </a:endParaRPr>
          </a:p>
          <a:p>
            <a:pPr marL="342900" marR="0" lvl="0" indent="-342900" algn="l" defTabSz="914400" rtl="0" eaLnBrk="1" fontAlgn="base" latinLnBrk="0" hangingPunct="1">
              <a:lnSpc>
                <a:spcPct val="80000"/>
              </a:lnSpc>
              <a:spcBef>
                <a:spcPct val="20000"/>
              </a:spcBef>
              <a:spcAft>
                <a:spcPct val="0"/>
              </a:spcAft>
              <a:buClr>
                <a:schemeClr val="tx2"/>
              </a:buClr>
              <a:buSzTx/>
              <a:buFontTx/>
              <a:buChar char="•"/>
              <a:tabLst/>
              <a:defRPr/>
            </a:pPr>
            <a:endParaRPr kumimoji="0" lang="en-US" sz="1600" b="0" i="0" u="none" strike="noStrike" kern="0" cap="none" spc="0" normalizeH="0" baseline="0" noProof="0" dirty="0">
              <a:ln>
                <a:noFill/>
              </a:ln>
              <a:solidFill>
                <a:schemeClr val="tx1"/>
              </a:solidFill>
              <a:effectLst/>
              <a:uLnTx/>
              <a:uFillTx/>
              <a:latin typeface="Verdana" pitchFamily="34" charset="0"/>
              <a:ea typeface="+mn-ea"/>
              <a:cs typeface="+mn-cs"/>
            </a:endParaRPr>
          </a:p>
        </p:txBody>
      </p:sp>
      <p:pic>
        <p:nvPicPr>
          <p:cNvPr id="2050" name="Picture 2" descr="C:\Documents and Settings\Owner\Desktop\Let my People Go.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linds(horizontal)">
                                      <p:cBhvr>
                                        <p:cTn id="7" dur="500"/>
                                        <p:tgtEl>
                                          <p:spTgt spid="2">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2">
                                            <p:txEl>
                                              <p:pRg st="2" end="2"/>
                                            </p:txEl>
                                          </p:spTgt>
                                        </p:tgtEl>
                                        <p:attrNameLst>
                                          <p:attrName>style.visibility</p:attrName>
                                        </p:attrNameLst>
                                      </p:cBhvr>
                                      <p:to>
                                        <p:strVal val="visible"/>
                                      </p:to>
                                    </p:set>
                                    <p:animEffect transition="in" filter="blinds(horizontal)">
                                      <p:cBhvr>
                                        <p:cTn id="10" dur="500"/>
                                        <p:tgtEl>
                                          <p:spTgt spid="2">
                                            <p:txEl>
                                              <p:pRg st="2" end="2"/>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Effect transition="in" filter="blinds(horizontal)">
                                      <p:cBhvr>
                                        <p:cTn id="13" dur="500"/>
                                        <p:tgtEl>
                                          <p:spTgt spid="2">
                                            <p:txEl>
                                              <p:pRg st="3" end="3"/>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2">
                                            <p:txEl>
                                              <p:pRg st="4" end="4"/>
                                            </p:txEl>
                                          </p:spTgt>
                                        </p:tgtEl>
                                        <p:attrNameLst>
                                          <p:attrName>style.visibility</p:attrName>
                                        </p:attrNameLst>
                                      </p:cBhvr>
                                      <p:to>
                                        <p:strVal val="visible"/>
                                      </p:to>
                                    </p:set>
                                    <p:animEffect transition="in" filter="blinds(horizontal)">
                                      <p:cBhvr>
                                        <p:cTn id="16"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600" b="1" u="sng"/>
              <a:t>Exodus 12:3-13</a:t>
            </a:r>
            <a:endParaRPr lang="en-US" sz="3600" u="sng" dirty="0"/>
          </a:p>
          <a:p>
            <a:pPr algn="ctr"/>
            <a:r>
              <a:rPr lang="en-US" sz="3600" dirty="0"/>
              <a:t>3 Speak to all the congregation of Israel, saying: 'On the tenth day of this month every man shall take for himself a lamb, according to the house of his father, a lamb for a household. 4 And if the household is too small for the lamb, let him and his neighbor next to his house take it according to the number of the persons; according to each man's need you shall make your count for the lamb.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800" dirty="0"/>
              <a:t>5 Your lamb shall be without blemish, a male of the first year. You may take it from the sheep or from the goats. 6 Now you shall keep it until the fourteenth day of the same month. Then the whole assembly of the congregation of Israel shall kill it at twilight. 7 And they shall take some of the blood and put it on the two doorposts and on the lintel of the houses where they eat it.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8 Then they shall eat the flesh on that night; roasted in fire, with unleavened bread and with bitter herbs they shall eat it. 9 Do not eat it raw, nor boiled at all with water, but roasted in fire--its head with its legs and its entrails. 10 You shall let none of it remain until morning, and what remains of it until morning you shall burn with fire. </a:t>
            </a:r>
            <a:endParaRPr lang="en-US" sz="4000" kern="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800" dirty="0"/>
              <a:t>11 And thus you shall eat it: with a belt on your waist, your sandals on your feet, and your staff in your hand. So you shall eat it in haste. It is the LORD's Passover. 12 For I will pass through the land of Egypt on that night, and will strike all the firstborn in the land of Egypt, both man and beast; and against all the gods of Egypt I will execute judgment: I am the LORD. </a:t>
            </a:r>
          </a:p>
          <a:p>
            <a:pPr algn="ctr"/>
            <a:r>
              <a:rPr lang="en-US" sz="3800" dirty="0"/>
              <a:t> </a:t>
            </a:r>
          </a:p>
          <a:p>
            <a:pPr algn="ctr"/>
            <a:endParaRPr lang="en-US" sz="3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486400"/>
          </a:xfrm>
          <a:prstGeom prst="rect">
            <a:avLst/>
          </a:prstGeom>
        </p:spPr>
        <p:txBody>
          <a:bodyPr/>
          <a:lstStyle/>
          <a:p>
            <a:pPr algn="ctr"/>
            <a:r>
              <a:rPr lang="en-US" sz="4000" dirty="0"/>
              <a:t>13 Now the blood shall be a sign for you on the houses where you are. And when I see the blood, I will pass over you; and the plague shall not be on you to destroy you when I strike the land of Egypt.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943600"/>
          </a:xfrm>
          <a:prstGeom prst="rect">
            <a:avLst/>
          </a:prstGeom>
        </p:spPr>
        <p:txBody>
          <a:bodyPr/>
          <a:lstStyle/>
          <a:p>
            <a:pPr algn="ctr"/>
            <a:r>
              <a:rPr lang="en-US" sz="4800" b="1" u="sng" dirty="0">
                <a:latin typeface="Calibri" pitchFamily="34" charset="0"/>
              </a:rPr>
              <a:t>Leviticus 23:2 </a:t>
            </a:r>
            <a:endParaRPr lang="en-US" sz="4800" u="sng" dirty="0">
              <a:latin typeface="Calibri" pitchFamily="34" charset="0"/>
            </a:endParaRPr>
          </a:p>
          <a:p>
            <a:pPr algn="ctr"/>
            <a:r>
              <a:rPr lang="en-US" sz="4800" dirty="0">
                <a:latin typeface="Calibri" pitchFamily="34" charset="0"/>
              </a:rPr>
              <a:t>And the LORD spoke to Moses, saying, Speak to the children of Israel, and say to them, Concerning the </a:t>
            </a:r>
            <a:r>
              <a:rPr lang="en-US" sz="4800" b="1" u="sng" dirty="0">
                <a:latin typeface="Calibri" pitchFamily="34" charset="0"/>
              </a:rPr>
              <a:t>Feasts</a:t>
            </a:r>
            <a:r>
              <a:rPr lang="en-US" sz="4800" dirty="0">
                <a:latin typeface="Calibri" pitchFamily="34" charset="0"/>
              </a:rPr>
              <a:t> of the LORD, which you shall proclaim to be holy </a:t>
            </a:r>
            <a:r>
              <a:rPr lang="en-US" sz="4800" b="1" u="sng" dirty="0">
                <a:latin typeface="Calibri" pitchFamily="34" charset="0"/>
              </a:rPr>
              <a:t>convocations</a:t>
            </a:r>
            <a:r>
              <a:rPr lang="en-US" sz="4800" dirty="0">
                <a:latin typeface="Calibri" pitchFamily="34" charset="0"/>
              </a:rPr>
              <a:t>, even these are my feasts.</a:t>
            </a:r>
            <a:r>
              <a:rPr lang="en-US" sz="4800" b="1" dirty="0">
                <a:latin typeface="Calibri" pitchFamily="34" charset="0"/>
              </a:rPr>
              <a:t> </a:t>
            </a:r>
            <a:endParaRPr lang="en-US" sz="4800" dirty="0">
              <a:latin typeface="Calibri"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800" dirty="0">
                <a:latin typeface="Calibri" pitchFamily="34" charset="0"/>
              </a:rPr>
              <a:t>The Hebrew word for </a:t>
            </a:r>
            <a:r>
              <a:rPr lang="en-US" sz="4800" u="sng" dirty="0">
                <a:latin typeface="Calibri" pitchFamily="34" charset="0"/>
              </a:rPr>
              <a:t>Feasts</a:t>
            </a:r>
            <a:r>
              <a:rPr lang="en-US" sz="4800" dirty="0">
                <a:latin typeface="Calibri" pitchFamily="34" charset="0"/>
              </a:rPr>
              <a:t> is also </a:t>
            </a:r>
            <a:r>
              <a:rPr lang="en-US" sz="4800" b="1" dirty="0">
                <a:latin typeface="Calibri" pitchFamily="34" charset="0"/>
              </a:rPr>
              <a:t>MOED</a:t>
            </a:r>
            <a:r>
              <a:rPr lang="en-US" sz="4800" dirty="0">
                <a:latin typeface="Calibri" pitchFamily="34" charset="0"/>
              </a:rPr>
              <a:t> meaning appointed times.</a:t>
            </a:r>
          </a:p>
          <a:p>
            <a:pPr algn="ctr"/>
            <a:r>
              <a:rPr lang="en-US" sz="4800" dirty="0">
                <a:latin typeface="Calibri" pitchFamily="34" charset="0"/>
              </a:rPr>
              <a:t> </a:t>
            </a:r>
          </a:p>
          <a:p>
            <a:pPr algn="ctr"/>
            <a:r>
              <a:rPr lang="en-US" sz="4800" dirty="0">
                <a:latin typeface="Calibri" pitchFamily="34" charset="0"/>
              </a:rPr>
              <a:t>The Hebrew word for </a:t>
            </a:r>
            <a:r>
              <a:rPr lang="en-US" sz="4800" u="sng" dirty="0">
                <a:latin typeface="Calibri" pitchFamily="34" charset="0"/>
              </a:rPr>
              <a:t>convocation</a:t>
            </a:r>
            <a:r>
              <a:rPr lang="en-US" sz="4800" dirty="0">
                <a:latin typeface="Calibri" pitchFamily="34" charset="0"/>
              </a:rPr>
              <a:t> is </a:t>
            </a:r>
            <a:r>
              <a:rPr lang="en-US" sz="4800" b="1" dirty="0">
                <a:latin typeface="Calibri" pitchFamily="34" charset="0"/>
              </a:rPr>
              <a:t>MIQRA</a:t>
            </a:r>
            <a:r>
              <a:rPr lang="en-US" sz="4800" dirty="0">
                <a:latin typeface="Calibri" pitchFamily="34" charset="0"/>
              </a:rPr>
              <a:t> meaning a dress rehearsal.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381000"/>
            <a:ext cx="9144000" cy="1143000"/>
          </a:xfrm>
          <a:prstGeom prst="rect">
            <a:avLst/>
          </a:prstGeom>
        </p:spPr>
        <p:txBody>
          <a:bodyPr/>
          <a:lstStyle/>
          <a:p>
            <a:pPr marL="342900" marR="0" lvl="0" indent="-342900" algn="ctr" defTabSz="914400" rtl="0" eaLnBrk="1" fontAlgn="base" latinLnBrk="0" hangingPunct="1">
              <a:lnSpc>
                <a:spcPct val="100000"/>
              </a:lnSpc>
              <a:spcBef>
                <a:spcPct val="20000"/>
              </a:spcBef>
              <a:spcAft>
                <a:spcPct val="0"/>
              </a:spcAft>
              <a:buClr>
                <a:schemeClr val="tx2"/>
              </a:buClr>
              <a:buSzTx/>
              <a:buFontTx/>
              <a:buChar char="•"/>
              <a:tabLst/>
              <a:defRPr/>
            </a:pPr>
            <a:endParaRPr kumimoji="0" lang="en-US" sz="4800" b="0" i="0" u="none" strike="noStrike" kern="0" cap="none" spc="0" normalizeH="0" baseline="0" noProof="0" dirty="0">
              <a:ln>
                <a:noFill/>
              </a:ln>
              <a:solidFill>
                <a:schemeClr val="tx1"/>
              </a:solidFill>
              <a:effectLst/>
              <a:uLnTx/>
              <a:uFillTx/>
              <a:latin typeface="Calibri" pitchFamily="34" charset="0"/>
              <a:cs typeface="+mn-cs"/>
            </a:endParaRPr>
          </a:p>
        </p:txBody>
      </p:sp>
      <p:sp>
        <p:nvSpPr>
          <p:cNvPr id="3" name="Rectangle 3"/>
          <p:cNvSpPr txBox="1">
            <a:spLocks noChangeArrowheads="1"/>
          </p:cNvSpPr>
          <p:nvPr/>
        </p:nvSpPr>
        <p:spPr>
          <a:xfrm>
            <a:off x="0" y="0"/>
            <a:ext cx="9144000" cy="3200400"/>
          </a:xfrm>
          <a:prstGeom prst="rect">
            <a:avLst/>
          </a:prstGeom>
        </p:spPr>
        <p:txBody>
          <a:bodyPr/>
          <a:lstStyle/>
          <a:p>
            <a:pPr algn="ctr"/>
            <a:r>
              <a:rPr lang="en-US" sz="3800" b="1" dirty="0"/>
              <a:t>Jesus And The Feast of Passover</a:t>
            </a:r>
            <a:endParaRPr lang="en-US" sz="3800" dirty="0"/>
          </a:p>
          <a:p>
            <a:pPr algn="ctr"/>
            <a:r>
              <a:rPr lang="en-US" sz="2800" b="1" dirty="0"/>
              <a:t>by Pastor Fee Soliven</a:t>
            </a:r>
            <a:endParaRPr lang="en-US" sz="2800" dirty="0"/>
          </a:p>
          <a:p>
            <a:pPr algn="ctr"/>
            <a:r>
              <a:rPr lang="en-US" sz="4000" b="1" dirty="0"/>
              <a:t>1 Corinthians 5:7-8</a:t>
            </a:r>
            <a:endParaRPr lang="en-US" sz="4000" dirty="0"/>
          </a:p>
          <a:p>
            <a:pPr algn="ctr"/>
            <a:r>
              <a:rPr lang="en-US" sz="4000" b="1" dirty="0"/>
              <a:t>Wednesday Evening </a:t>
            </a:r>
            <a:endParaRPr lang="en-US" sz="4000" dirty="0"/>
          </a:p>
          <a:p>
            <a:pPr algn="ctr"/>
            <a:r>
              <a:rPr lang="en-US" sz="4000" b="1" dirty="0"/>
              <a:t>April 8, 2020</a:t>
            </a:r>
            <a:endParaRPr kumimoji="0" lang="en-US" sz="4000" b="0" i="0" u="none" strike="noStrike" kern="0" cap="none" spc="0" normalizeH="0" baseline="0" noProof="0" dirty="0">
              <a:ln>
                <a:noFill/>
              </a:ln>
              <a:solidFill>
                <a:schemeClr val="tx1"/>
              </a:solidFill>
              <a:effectLst/>
              <a:uLnTx/>
              <a:uFillTx/>
              <a:cs typeface="+mn-cs"/>
            </a:endParaRPr>
          </a:p>
        </p:txBody>
      </p:sp>
      <p:pic>
        <p:nvPicPr>
          <p:cNvPr id="1026" name="Picture 2" descr="C:\Users\Placido Soliven\Desktop\Google Images\Passover-doorpost.jpg"/>
          <p:cNvPicPr>
            <a:picLocks noChangeAspect="1" noChangeArrowheads="1"/>
          </p:cNvPicPr>
          <p:nvPr/>
        </p:nvPicPr>
        <p:blipFill>
          <a:blip r:embed="rId2" cstate="print"/>
          <a:srcRect/>
          <a:stretch>
            <a:fillRect/>
          </a:stretch>
        </p:blipFill>
        <p:spPr bwMode="auto">
          <a:xfrm>
            <a:off x="1" y="2971800"/>
            <a:ext cx="4419600" cy="3886200"/>
          </a:xfrm>
          <a:prstGeom prst="rect">
            <a:avLst/>
          </a:prstGeom>
          <a:noFill/>
        </p:spPr>
      </p:pic>
      <p:pic>
        <p:nvPicPr>
          <p:cNvPr id="1027" name="Picture 3" descr="C:\Users\Placido Soliven\Desktop\Google Images\c2b6bae5827f3c9d40fea7f92bce9a3c.jpg"/>
          <p:cNvPicPr>
            <a:picLocks noChangeAspect="1" noChangeArrowheads="1"/>
          </p:cNvPicPr>
          <p:nvPr/>
        </p:nvPicPr>
        <p:blipFill>
          <a:blip r:embed="rId3" cstate="print"/>
          <a:srcRect/>
          <a:stretch>
            <a:fillRect/>
          </a:stretch>
        </p:blipFill>
        <p:spPr bwMode="auto">
          <a:xfrm>
            <a:off x="4419600" y="2971800"/>
            <a:ext cx="4724400" cy="3927474"/>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800" b="1" dirty="0">
                <a:latin typeface="Calibri" pitchFamily="34" charset="0"/>
              </a:rPr>
              <a:t>The Parallels of Passover and Jesus Christ our Savior.</a:t>
            </a:r>
            <a:endParaRPr lang="en-US" sz="4800" dirty="0">
              <a:latin typeface="Calibri" pitchFamily="34" charset="0"/>
            </a:endParaRPr>
          </a:p>
          <a:p>
            <a:pPr marL="342900" marR="0" lvl="0" indent="-342900" algn="ctr" defTabSz="914400" rtl="0" eaLnBrk="1" fontAlgn="base" latinLnBrk="0" hangingPunct="1">
              <a:lnSpc>
                <a:spcPct val="80000"/>
              </a:lnSpc>
              <a:spcBef>
                <a:spcPct val="20000"/>
              </a:spcBef>
              <a:spcAft>
                <a:spcPct val="0"/>
              </a:spcAft>
              <a:buClr>
                <a:schemeClr val="tx2"/>
              </a:buClr>
              <a:buSzTx/>
              <a:buFontTx/>
              <a:buNone/>
              <a:tabLst/>
              <a:defRPr/>
            </a:pPr>
            <a:endParaRPr kumimoji="0" lang="en-US" sz="4800" b="0" i="0" u="none" strike="noStrike" kern="0" cap="none" spc="0" normalizeH="0" baseline="0" noProof="0" dirty="0">
              <a:ln>
                <a:noFill/>
              </a:ln>
              <a:solidFill>
                <a:schemeClr val="tx1"/>
              </a:solidFill>
              <a:effectLst/>
              <a:uLnTx/>
              <a:uFillTx/>
              <a:latin typeface="Calibri" pitchFamily="34" charset="0"/>
              <a:cs typeface="+mn-cs"/>
            </a:endParaRPr>
          </a:p>
          <a:p>
            <a:pPr marL="342900" marR="0" lvl="0" indent="-342900" algn="ctr" defTabSz="914400" rtl="0" eaLnBrk="1" fontAlgn="base" latinLnBrk="0" hangingPunct="1">
              <a:lnSpc>
                <a:spcPct val="80000"/>
              </a:lnSpc>
              <a:spcBef>
                <a:spcPct val="20000"/>
              </a:spcBef>
              <a:spcAft>
                <a:spcPct val="0"/>
              </a:spcAft>
              <a:buClr>
                <a:schemeClr val="tx2"/>
              </a:buClr>
              <a:buSzTx/>
              <a:buFontTx/>
              <a:buChar char="•"/>
              <a:tabLst/>
              <a:defRPr/>
            </a:pPr>
            <a:endParaRPr kumimoji="0" lang="en-US" sz="4800" b="0" i="0" u="none" strike="noStrike" kern="0" cap="none" spc="0" normalizeH="0" baseline="0" noProof="0" dirty="0">
              <a:ln>
                <a:noFill/>
              </a:ln>
              <a:solidFill>
                <a:schemeClr val="tx1"/>
              </a:solidFill>
              <a:effectLst/>
              <a:uLnTx/>
              <a:uFillTx/>
              <a:latin typeface="Calibri" pitchFamily="34" charset="0"/>
              <a:cs typeface="+mn-c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800" b="1" dirty="0">
                <a:latin typeface="Calibri" pitchFamily="34" charset="0"/>
              </a:rPr>
              <a:t>1. As Israel was in Bondage to Egypt, so Man is a Slave to Sin.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marL="342900" marR="0" lvl="0" indent="-342900" algn="l" defTabSz="914400" rtl="0" eaLnBrk="1" fontAlgn="base" latinLnBrk="0" hangingPunct="1">
              <a:lnSpc>
                <a:spcPct val="80000"/>
              </a:lnSpc>
              <a:spcBef>
                <a:spcPct val="20000"/>
              </a:spcBef>
              <a:spcAft>
                <a:spcPct val="0"/>
              </a:spcAft>
              <a:buClr>
                <a:schemeClr val="tx2"/>
              </a:buClr>
              <a:buSzTx/>
              <a:buFontTx/>
              <a:buChar char="•"/>
              <a:tabLst/>
              <a:defRPr/>
            </a:pPr>
            <a:endParaRPr kumimoji="0" lang="en-US" sz="1200" b="1" i="0" u="none" strike="noStrike" kern="0" cap="none" spc="0" normalizeH="0" baseline="0" noProof="0" dirty="0">
              <a:ln>
                <a:noFill/>
              </a:ln>
              <a:solidFill>
                <a:schemeClr val="tx1"/>
              </a:solidFill>
              <a:effectLst/>
              <a:uLnTx/>
              <a:uFillTx/>
              <a:latin typeface="+mn-lt"/>
              <a:ea typeface="+mn-ea"/>
              <a:cs typeface="+mn-cs"/>
            </a:endParaRPr>
          </a:p>
          <a:p>
            <a:pPr algn="ctr"/>
            <a:r>
              <a:rPr lang="en-US" sz="4800" b="1" dirty="0">
                <a:latin typeface="Calibri" pitchFamily="34" charset="0"/>
              </a:rPr>
              <a:t>2. Each of us was born into this world as a slave to sin. </a:t>
            </a:r>
          </a:p>
          <a:p>
            <a:pPr algn="ctr"/>
            <a:r>
              <a:rPr lang="en-US" sz="4800" b="1" dirty="0">
                <a:latin typeface="Calibri" pitchFamily="34" charset="0"/>
              </a:rPr>
              <a:t> </a:t>
            </a:r>
          </a:p>
          <a:p>
            <a:pPr algn="ctr"/>
            <a:r>
              <a:rPr lang="en-US" sz="4800" b="1" dirty="0">
                <a:latin typeface="Calibri" pitchFamily="34" charset="0"/>
              </a:rPr>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800" b="1" u="sng" dirty="0"/>
              <a:t>Romans 5:18-21</a:t>
            </a:r>
            <a:endParaRPr lang="en-US" sz="3800" u="sng" dirty="0"/>
          </a:p>
          <a:p>
            <a:pPr algn="ctr"/>
            <a:r>
              <a:rPr lang="en-US" sz="3800" dirty="0"/>
              <a:t>18 Therefore, as through one man's offense judgment came to all men, resulting in condemnation, even so through one Man's righteous act the free gift came to all men, resulting in justification of life. 19 For as by one man's disobedience many were made sinners, so also by one Man's obedience many will be made righteous. </a:t>
            </a:r>
          </a:p>
          <a:p>
            <a:pPr algn="ctr"/>
            <a:r>
              <a:rPr lang="en-US" sz="3800" dirty="0"/>
              <a: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800" dirty="0"/>
              <a:t>20 Moreover the law entered that the offense might abound. But where sin abounded, grace abounded much more, 21 so that as sin reigned in death, even so grace might reign through righteousness to eternal life through Jesus Christ our Lord.</a:t>
            </a:r>
          </a:p>
          <a:p>
            <a:pPr algn="ctr"/>
            <a:r>
              <a:rPr lang="en-US" sz="3800" b="1" dirty="0"/>
              <a:t> </a:t>
            </a:r>
            <a:endParaRPr lang="en-US" sz="3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791200"/>
          </a:xfrm>
          <a:prstGeom prst="rect">
            <a:avLst/>
          </a:prstGeom>
        </p:spPr>
        <p:txBody>
          <a:bodyPr/>
          <a:lstStyle/>
          <a:p>
            <a:pPr algn="ctr"/>
            <a:r>
              <a:rPr lang="en-US" sz="3700" b="1" u="sng" dirty="0"/>
              <a:t>Romans 3:23-25</a:t>
            </a:r>
            <a:endParaRPr lang="en-US" sz="3700" u="sng" dirty="0"/>
          </a:p>
          <a:p>
            <a:pPr algn="ctr"/>
            <a:r>
              <a:rPr lang="en-US" sz="3700" dirty="0"/>
              <a:t>23 for all have sinned and fall short of the glory of God, 24 being justified freely by His grace through the redemption that is in Christ Jesus, 25 whom God set forth as a propitiation by His blood, through faith, to demonstrate His righteousness, because in His forbearance God had passed over the sins that were previously committed…</a:t>
            </a:r>
          </a:p>
          <a:p>
            <a:pPr algn="ctr"/>
            <a:r>
              <a:rPr lang="en-US" sz="3700" dirty="0"/>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6172200"/>
          </a:xfrm>
          <a:prstGeom prst="rect">
            <a:avLst/>
          </a:prstGeom>
        </p:spPr>
        <p:txBody>
          <a:bodyPr/>
          <a:lstStyle/>
          <a:p>
            <a:pPr algn="ctr"/>
            <a:r>
              <a:rPr lang="en-US" sz="4000" b="1" dirty="0"/>
              <a:t>3. Why can’t we simply stop sinning? </a:t>
            </a:r>
            <a:endParaRPr lang="en-US" sz="4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400" b="1" u="sng" dirty="0"/>
              <a:t>Romans 6:20-23</a:t>
            </a:r>
            <a:endParaRPr lang="en-US" sz="3400" u="sng" dirty="0"/>
          </a:p>
          <a:p>
            <a:pPr algn="ctr"/>
            <a:r>
              <a:rPr lang="en-US" sz="3400" dirty="0"/>
              <a:t>20 For when you were slaves of sin, you were free in regard to righteousness. 21 What fruit did you have then in the things of which you are now ashamed? For the end of those things is death. 22 But now having been set free from sin, and having become slaves of God, you have your fruit to holiness, and the end, everlasting life. 23 For the wages of sin is death, but the gift of God is eternal life in Christ Jesus our Lord.</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4. Just as the Hebrew people could not just leave Egypt, we cannot simply leave our sin. </a:t>
            </a:r>
            <a:endParaRPr lang="en-US" sz="4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2 Corinthians 1:9-10</a:t>
            </a:r>
            <a:endParaRPr lang="en-US" sz="4000" u="sng" dirty="0"/>
          </a:p>
          <a:p>
            <a:pPr algn="ctr"/>
            <a:r>
              <a:rPr lang="en-US" sz="4000" dirty="0"/>
              <a:t>9 Yes, we had the sentence of death in ourselves, that we should not trust in ourselves but in God who raises the dead, 10 who delivered us from so great a death, and does deliver us; in whom we trust that He will still deliver us,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6019800"/>
          </a:xfrm>
          <a:prstGeom prst="rect">
            <a:avLst/>
          </a:prstGeom>
        </p:spPr>
        <p:txBody>
          <a:bodyPr/>
          <a:lstStyle/>
          <a:p>
            <a:pPr algn="ctr"/>
            <a:r>
              <a:rPr lang="en-US" sz="4000" b="1" u="sng" dirty="0">
                <a:latin typeface="Calibri" pitchFamily="34" charset="0"/>
              </a:rPr>
              <a:t>1 Corinthians 5:7-8</a:t>
            </a:r>
          </a:p>
          <a:p>
            <a:pPr algn="ctr"/>
            <a:r>
              <a:rPr lang="en-US" sz="4000" dirty="0">
                <a:latin typeface="Calibri" pitchFamily="34" charset="0"/>
              </a:rPr>
              <a:t>7 Therefore purge out the old leaven, that you may be a new lump, since you truly are unleavened. For indeed Christ, our Passover, was sacrificed for us. 8 Therefore let us keep the feast, not with old leaven, nor with the leaven of malice and wickedness, but with the unleavened bread of sincerity and truth.</a:t>
            </a:r>
          </a:p>
          <a:p>
            <a:pPr algn="ctr"/>
            <a:r>
              <a:rPr lang="en-US" sz="4000" dirty="0">
                <a:latin typeface="Calibri" pitchFamily="34" charset="0"/>
              </a:rPr>
              <a:t>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5. God promised that the firstborn in Egypt would die. </a:t>
            </a:r>
            <a:endParaRPr lang="en-US" sz="4000" dirty="0"/>
          </a:p>
          <a:p>
            <a:pPr algn="ctr"/>
            <a:endParaRPr lang="en-US" sz="4000" dirty="0">
              <a:latin typeface="Calibri"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Hebrews 9:27-28</a:t>
            </a:r>
            <a:endParaRPr lang="en-US" sz="4000" u="sng" dirty="0"/>
          </a:p>
          <a:p>
            <a:pPr algn="ctr"/>
            <a:r>
              <a:rPr lang="en-US" sz="4000" dirty="0"/>
              <a:t>27 And as it is appointed for men to die once, but after this the judgment, 28 so Christ was offered once to bear the sins of many. To those who eagerly wait for Him He will appear a second time, apart from sin, for salvation.</a:t>
            </a:r>
          </a:p>
          <a:p>
            <a:pPr marL="342900" marR="0" lvl="0" indent="-342900" algn="ctr" defTabSz="914400" rtl="0" eaLnBrk="1" fontAlgn="base" latinLnBrk="0" hangingPunct="1">
              <a:lnSpc>
                <a:spcPct val="80000"/>
              </a:lnSpc>
              <a:spcBef>
                <a:spcPct val="20000"/>
              </a:spcBef>
              <a:spcAft>
                <a:spcPct val="0"/>
              </a:spcAft>
              <a:buClr>
                <a:schemeClr val="tx2"/>
              </a:buClr>
              <a:buSzTx/>
              <a:buFontTx/>
              <a:buNone/>
              <a:tabLst/>
              <a:defRPr/>
            </a:pPr>
            <a:endParaRPr kumimoji="0" lang="en-US" sz="4000" b="1" i="0" u="none" strike="noStrike" kern="0" cap="none" spc="0" normalizeH="0" baseline="0" noProof="0" dirty="0">
              <a:ln>
                <a:noFill/>
              </a:ln>
              <a:solidFill>
                <a:schemeClr val="tx1"/>
              </a:solidFill>
              <a:effectLst/>
              <a:uLnTx/>
              <a:uFillTx/>
              <a:latin typeface="Calibri" pitchFamily="34" charset="0"/>
              <a:cs typeface="+mn-cs"/>
            </a:endParaRPr>
          </a:p>
          <a:p>
            <a:pPr marL="342900" marR="0" lvl="0" indent="-342900" algn="ctr" defTabSz="914400" rtl="0" eaLnBrk="1" fontAlgn="base" latinLnBrk="0" hangingPunct="1">
              <a:lnSpc>
                <a:spcPct val="80000"/>
              </a:lnSpc>
              <a:spcBef>
                <a:spcPct val="20000"/>
              </a:spcBef>
              <a:spcAft>
                <a:spcPct val="0"/>
              </a:spcAft>
              <a:buClr>
                <a:schemeClr val="tx2"/>
              </a:buClr>
              <a:buSzTx/>
              <a:buFontTx/>
              <a:buChar char="•"/>
              <a:tabLst/>
              <a:defRPr/>
            </a:pPr>
            <a:endParaRPr kumimoji="0" lang="en-US" sz="4000" b="1" i="0" u="none" strike="noStrike" kern="0" cap="none" spc="0" normalizeH="0" baseline="0" noProof="0" dirty="0">
              <a:ln>
                <a:noFill/>
              </a:ln>
              <a:solidFill>
                <a:schemeClr val="tx1"/>
              </a:solidFill>
              <a:effectLst/>
              <a:uLnTx/>
              <a:uFillTx/>
              <a:latin typeface="Calibri" pitchFamily="34" charset="0"/>
              <a:cs typeface="+mn-cs"/>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6. Some 1500 years later a prophet named John The Baptist was preaching about the coming Kingdom of God. </a:t>
            </a:r>
            <a:endParaRPr lang="en-US" sz="4000" dirty="0"/>
          </a:p>
          <a:p>
            <a:pPr marL="342900" marR="0" lvl="0" indent="-342900" algn="ctr" defTabSz="914400" rtl="0" eaLnBrk="1" fontAlgn="base" latinLnBrk="0" hangingPunct="1">
              <a:lnSpc>
                <a:spcPct val="80000"/>
              </a:lnSpc>
              <a:spcBef>
                <a:spcPct val="20000"/>
              </a:spcBef>
              <a:spcAft>
                <a:spcPct val="0"/>
              </a:spcAft>
              <a:buClr>
                <a:schemeClr val="tx2"/>
              </a:buClr>
              <a:buSzTx/>
              <a:buFontTx/>
              <a:buNone/>
              <a:tabLst/>
              <a:defRPr/>
            </a:pPr>
            <a:endParaRPr kumimoji="0" lang="en-US" sz="4000" b="0" i="0" u="none" strike="noStrike" kern="0" cap="none" spc="0" normalizeH="0" baseline="0" noProof="0" dirty="0">
              <a:ln>
                <a:noFill/>
              </a:ln>
              <a:solidFill>
                <a:schemeClr val="tx1"/>
              </a:solidFill>
              <a:effectLst/>
              <a:uLnTx/>
              <a:uFillTx/>
              <a:latin typeface="Calibri" pitchFamily="34" charset="0"/>
              <a:cs typeface="+mn-cs"/>
            </a:endParaRPr>
          </a:p>
          <a:p>
            <a:pPr marL="342900" marR="0" lvl="0" indent="-342900" algn="ctr" defTabSz="914400" rtl="0" eaLnBrk="1" fontAlgn="base" latinLnBrk="0" hangingPunct="1">
              <a:lnSpc>
                <a:spcPct val="80000"/>
              </a:lnSpc>
              <a:spcBef>
                <a:spcPct val="20000"/>
              </a:spcBef>
              <a:spcAft>
                <a:spcPct val="0"/>
              </a:spcAft>
              <a:buClr>
                <a:schemeClr val="tx2"/>
              </a:buClr>
              <a:buSzTx/>
              <a:buFontTx/>
              <a:buChar char="•"/>
              <a:tabLst/>
              <a:defRPr/>
            </a:pPr>
            <a:endParaRPr kumimoji="0" lang="en-US" sz="4000" b="0" i="0" u="none" strike="noStrike" kern="0" cap="none" spc="0" normalizeH="0" baseline="0" noProof="0" dirty="0">
              <a:ln>
                <a:noFill/>
              </a:ln>
              <a:solidFill>
                <a:schemeClr val="tx1"/>
              </a:solidFill>
              <a:effectLst/>
              <a:uLnTx/>
              <a:uFillTx/>
              <a:latin typeface="Calibri" pitchFamily="34" charset="0"/>
              <a:cs typeface="+mn-cs"/>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John 1:29</a:t>
            </a:r>
            <a:endParaRPr lang="en-US" sz="4000" u="sng" dirty="0"/>
          </a:p>
          <a:p>
            <a:pPr algn="ctr"/>
            <a:r>
              <a:rPr lang="en-US" sz="4000" dirty="0"/>
              <a:t>The next day John saw Jesus coming toward him, and said, "Behold! The Lamb of God who takes away the sin of the world!</a:t>
            </a:r>
          </a:p>
          <a:p>
            <a:pPr algn="ctr"/>
            <a:r>
              <a:rPr lang="en-US" sz="4000" dirty="0"/>
              <a:t> </a:t>
            </a:r>
          </a:p>
          <a:p>
            <a:pPr marL="342900" marR="0" lvl="0" indent="-342900" algn="ctr" defTabSz="914400" rtl="0" eaLnBrk="1" fontAlgn="base" latinLnBrk="0" hangingPunct="1">
              <a:lnSpc>
                <a:spcPct val="80000"/>
              </a:lnSpc>
              <a:spcBef>
                <a:spcPct val="20000"/>
              </a:spcBef>
              <a:spcAft>
                <a:spcPct val="0"/>
              </a:spcAft>
              <a:buClr>
                <a:schemeClr val="tx2"/>
              </a:buClr>
              <a:buSzTx/>
              <a:buFontTx/>
              <a:buChar char="•"/>
              <a:tabLst/>
              <a:defRPr/>
            </a:pPr>
            <a:endParaRPr kumimoji="0" lang="en-US" sz="4000" b="1" i="0" u="none" strike="noStrike" kern="0" cap="none" spc="0" normalizeH="0" baseline="0" noProof="0" dirty="0">
              <a:ln>
                <a:noFill/>
              </a:ln>
              <a:solidFill>
                <a:schemeClr val="tx1"/>
              </a:solidFill>
              <a:effectLst/>
              <a:uLnTx/>
              <a:uFillTx/>
              <a:latin typeface="Calibri" pitchFamily="34" charset="0"/>
              <a:cs typeface="+mn-cs"/>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7. As the Blood of the Lamb Saved the Hebrews, so the Blood of Christ Saves Us!</a:t>
            </a:r>
            <a:endParaRPr lang="en-US" sz="4000" dirty="0"/>
          </a:p>
          <a:p>
            <a:pPr algn="ctr"/>
            <a:endParaRPr lang="en-US" sz="4000" dirty="0">
              <a:latin typeface="Calibri"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1 John 1:5-10</a:t>
            </a:r>
            <a:endParaRPr lang="en-US" sz="4000" u="sng" dirty="0"/>
          </a:p>
          <a:p>
            <a:pPr algn="ctr"/>
            <a:r>
              <a:rPr lang="en-US" sz="4000" dirty="0"/>
              <a:t>5 This is the message which we have heard from Him and declare to you, that God is light and in Him is no darkness at all. 6 If we say that we have fellowship with Him, and walk in darkness, we lie and do not practice the truth. </a:t>
            </a:r>
          </a:p>
          <a:p>
            <a:pPr algn="ctr"/>
            <a:r>
              <a:rPr lang="en-US" sz="4000" dirty="0"/>
              <a:t> </a:t>
            </a:r>
          </a:p>
          <a:p>
            <a:pPr marL="342900" marR="0" lvl="0" indent="-342900" algn="ctr" defTabSz="914400" rtl="0" eaLnBrk="1" fontAlgn="base" latinLnBrk="0" hangingPunct="1">
              <a:lnSpc>
                <a:spcPct val="80000"/>
              </a:lnSpc>
              <a:spcBef>
                <a:spcPct val="20000"/>
              </a:spcBef>
              <a:spcAft>
                <a:spcPct val="0"/>
              </a:spcAft>
              <a:buClr>
                <a:schemeClr val="tx2"/>
              </a:buClr>
              <a:buSzTx/>
              <a:buFontTx/>
              <a:buChar char="•"/>
              <a:tabLst/>
              <a:defRPr/>
            </a:pPr>
            <a:endParaRPr kumimoji="0" lang="en-US" sz="4000" b="1" i="0" u="none" strike="noStrike" kern="0" cap="none" spc="0" normalizeH="0" baseline="0" noProof="0" dirty="0">
              <a:ln>
                <a:noFill/>
              </a:ln>
              <a:solidFill>
                <a:schemeClr val="tx1"/>
              </a:solidFill>
              <a:effectLst/>
              <a:uLnTx/>
              <a:uFillTx/>
              <a:latin typeface="Calibri" pitchFamily="34" charset="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blinds(horizontal)">
                                      <p:cBhvr>
                                        <p:cTn id="10" dur="500"/>
                                        <p:tgtEl>
                                          <p:spTgt spid="2">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blinds(horizontal)">
                                      <p:cBhvr>
                                        <p:cTn id="13"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7 But if we walk in the light as He is in the light, we have fellowship with one another, and the blood of Jesus Christ His Son cleanses us from all sin. 8 If we say that we have no sin, we deceive ourselves, and the truth is not in us. </a:t>
            </a:r>
          </a:p>
          <a:p>
            <a:pPr algn="ctr"/>
            <a:r>
              <a:rPr lang="en-US" sz="4000" dirty="0"/>
              <a:t>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9 If we confess our sins, He is faithful and just to forgive us our sins and to cleanse us from all unrighteousness. 10 If we say that we have not sinned, we make Him a liar, and His word is not in us. </a:t>
            </a:r>
          </a:p>
          <a:p>
            <a:pPr marL="342900" marR="0" lvl="0" indent="-342900" algn="ctr" defTabSz="914400" rtl="0" eaLnBrk="1" fontAlgn="base" latinLnBrk="0" hangingPunct="1">
              <a:lnSpc>
                <a:spcPct val="80000"/>
              </a:lnSpc>
              <a:spcBef>
                <a:spcPct val="20000"/>
              </a:spcBef>
              <a:spcAft>
                <a:spcPct val="0"/>
              </a:spcAft>
              <a:buClr>
                <a:schemeClr val="tx2"/>
              </a:buClr>
              <a:buSzTx/>
              <a:buFontTx/>
              <a:buNone/>
              <a:tabLst/>
              <a:defRPr/>
            </a:pPr>
            <a:endParaRPr kumimoji="0" lang="en-US" sz="4000" b="1" i="0" u="none" strike="noStrike" kern="0" cap="none" spc="0" normalizeH="0" baseline="0" noProof="0" dirty="0">
              <a:ln>
                <a:noFill/>
              </a:ln>
              <a:solidFill>
                <a:schemeClr val="tx1"/>
              </a:solidFill>
              <a:effectLst/>
              <a:uLnTx/>
              <a:uFillTx/>
              <a:latin typeface="Calibri" pitchFamily="34" charset="0"/>
              <a:cs typeface="+mn-cs"/>
            </a:endParaRPr>
          </a:p>
          <a:p>
            <a:pPr marL="342900" marR="0" lvl="0" indent="-342900" algn="ctr" defTabSz="914400" rtl="0" eaLnBrk="1" fontAlgn="base" latinLnBrk="0" hangingPunct="1">
              <a:lnSpc>
                <a:spcPct val="80000"/>
              </a:lnSpc>
              <a:spcBef>
                <a:spcPct val="20000"/>
              </a:spcBef>
              <a:spcAft>
                <a:spcPct val="0"/>
              </a:spcAft>
              <a:buClr>
                <a:schemeClr val="tx2"/>
              </a:buClr>
              <a:buSzTx/>
              <a:buFontTx/>
              <a:buChar char="•"/>
              <a:tabLst/>
              <a:defRPr/>
            </a:pPr>
            <a:endParaRPr kumimoji="0" lang="en-US" sz="4000" b="1" i="0" u="none" strike="noStrike" kern="0" cap="none" spc="0" normalizeH="0" baseline="0" noProof="0" dirty="0">
              <a:ln>
                <a:noFill/>
              </a:ln>
              <a:solidFill>
                <a:schemeClr val="tx1"/>
              </a:solidFill>
              <a:effectLst/>
              <a:uLnTx/>
              <a:uFillTx/>
              <a:latin typeface="Calibri" pitchFamily="34" charset="0"/>
              <a:cs typeface="+mn-cs"/>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Genesis 3:21-24</a:t>
            </a:r>
            <a:endParaRPr lang="en-US" sz="4000" u="sng" dirty="0"/>
          </a:p>
          <a:p>
            <a:pPr algn="ctr"/>
            <a:r>
              <a:rPr lang="en-US" sz="4000" dirty="0"/>
              <a:t>21 Also for Adam and his wife the LORD God made tunics of skin, and clothed them. 22 Then the LORD God said, "Behold, the man has become like one of Us, to know good and evil. And now, lest he put out his hand and take also of the tree of life, and eat, and live forever"—</a:t>
            </a:r>
          </a:p>
          <a:p>
            <a:pPr algn="ctr"/>
            <a:r>
              <a:rPr lang="en-US" sz="4000" dirty="0"/>
              <a:t>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23 therefore the LORD God sent him out of the garden of Eden to till the ground from which he was taken. 24 So He drove out the man…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Today at Sundown through tomorrow Sundown April 8-9, 2020 all around the world The Passover Feast is celebrated around the world. On the Biblical calendar it is Nissan 15, 5780. </a:t>
            </a:r>
          </a:p>
          <a:p>
            <a:pPr algn="ctr"/>
            <a:r>
              <a:rPr lang="en-US" sz="4000" dirty="0"/>
              <a:t>It’s when Jesus was crucified, died and was buried in his tomb. But even more profound the following Sunday April 12, 2020 on </a:t>
            </a:r>
          </a:p>
          <a:p>
            <a:pPr algn="ctr"/>
            <a:r>
              <a:rPr lang="en-US" sz="4000" dirty="0"/>
              <a:t>Nissan 18, 5780 </a:t>
            </a:r>
          </a:p>
        </p:txBody>
      </p:sp>
    </p:spTree>
    <p:extLst>
      <p:ext uri="{BB962C8B-B14F-4D97-AF65-F5344CB8AC3E}">
        <p14:creationId xmlns:p14="http://schemas.microsoft.com/office/powerpoint/2010/main" val="283895015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Hebrews 9:22</a:t>
            </a:r>
            <a:endParaRPr lang="en-US" sz="4000" u="sng" dirty="0"/>
          </a:p>
          <a:p>
            <a:pPr algn="ctr"/>
            <a:r>
              <a:rPr lang="en-US" sz="4000" dirty="0"/>
              <a:t>“And according to the law almost all things are purified with blood, and without shedding of blood there is no remission”</a:t>
            </a:r>
          </a:p>
          <a:p>
            <a:pPr algn="ctr"/>
            <a:r>
              <a:rPr lang="en-US" sz="4000" dirty="0"/>
              <a:t>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Leviticus 17:11</a:t>
            </a:r>
            <a:endParaRPr lang="en-US" sz="4000" u="sng" dirty="0"/>
          </a:p>
          <a:p>
            <a:pPr algn="ctr"/>
            <a:r>
              <a:rPr lang="en-US" sz="4000" dirty="0"/>
              <a:t>“For the life of the flesh is in the blood, and I have given it to you upon the altar to make atonement for your souls; for it is the blood that makes atonement for the soul”</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867400"/>
          </a:xfrm>
          <a:prstGeom prst="rect">
            <a:avLst/>
          </a:prstGeom>
        </p:spPr>
        <p:txBody>
          <a:bodyPr/>
          <a:lstStyle/>
          <a:p>
            <a:pPr algn="ctr"/>
            <a:r>
              <a:rPr lang="en-US" sz="4000" b="1" u="sng" dirty="0"/>
              <a:t>Hebrews 10:4-10</a:t>
            </a:r>
            <a:endParaRPr lang="en-US" sz="4000" u="sng" dirty="0"/>
          </a:p>
          <a:p>
            <a:pPr algn="ctr"/>
            <a:r>
              <a:rPr lang="en-US" sz="4000" dirty="0"/>
              <a:t>4 For it is not possible that the blood of bulls and goats could take away sins. 5 Therefore, when He came into the world, He said: "Sacrifice and offering You did not desire, But a body You have prepared for Me. </a:t>
            </a:r>
          </a:p>
          <a:p>
            <a:pPr algn="ctr"/>
            <a:r>
              <a:rPr lang="en-US" sz="4000" dirty="0"/>
              <a:t>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6 In burnt offerings and sacrifices for sin You had no pleasure. 7 Then I said, 'Behold, I have come-- In the volume of the book it is written of Me-- To do Your will, O God.' " 8 Previously saying, "Sacrifice and offering, burnt offerings, and offerings for sin You did not desire, nor had pleasure in them" (which are offered according to the law), </a:t>
            </a:r>
          </a:p>
          <a:p>
            <a:pPr algn="ctr"/>
            <a:r>
              <a:rPr lang="en-US" sz="4000" dirty="0"/>
              <a:t> </a:t>
            </a:r>
          </a:p>
          <a:p>
            <a:pPr marL="342900" marR="0" lvl="0" indent="-342900" algn="ctr" defTabSz="914400" rtl="0" eaLnBrk="1" fontAlgn="base" latinLnBrk="0" hangingPunct="1">
              <a:lnSpc>
                <a:spcPct val="80000"/>
              </a:lnSpc>
              <a:spcBef>
                <a:spcPct val="20000"/>
              </a:spcBef>
              <a:spcAft>
                <a:spcPct val="0"/>
              </a:spcAft>
              <a:buClr>
                <a:schemeClr val="tx2"/>
              </a:buClr>
              <a:buSzTx/>
              <a:buFontTx/>
              <a:buChar char="•"/>
              <a:tabLst/>
              <a:defRPr/>
            </a:pPr>
            <a:endParaRPr kumimoji="0" lang="en-US" sz="4000" b="0" i="0" u="none" strike="noStrike" kern="0" cap="none" spc="0" normalizeH="0" baseline="0" noProof="0" dirty="0">
              <a:ln>
                <a:noFill/>
              </a:ln>
              <a:solidFill>
                <a:schemeClr val="tx1"/>
              </a:solidFill>
              <a:effectLst/>
              <a:uLnTx/>
              <a:uFillTx/>
              <a:latin typeface="Calibri" pitchFamily="34" charset="0"/>
              <a:cs typeface="+mn-cs"/>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9 then He said, "Behold, I have come to do Your will, O God." He takes away the first that He may establish the second. 10 By that will we have been sanctified through the offering of the body of Jesus Christ once for all. </a:t>
            </a:r>
          </a:p>
          <a:p>
            <a:pPr marL="342900" marR="0" lvl="0" indent="-342900" algn="ctr" defTabSz="914400" rtl="0" eaLnBrk="1" fontAlgn="base" latinLnBrk="0" hangingPunct="1">
              <a:lnSpc>
                <a:spcPct val="80000"/>
              </a:lnSpc>
              <a:spcBef>
                <a:spcPct val="20000"/>
              </a:spcBef>
              <a:spcAft>
                <a:spcPct val="0"/>
              </a:spcAft>
              <a:buClr>
                <a:schemeClr val="tx2"/>
              </a:buClr>
              <a:buSzTx/>
              <a:buFontTx/>
              <a:buNone/>
              <a:tabLst/>
              <a:defRPr/>
            </a:pPr>
            <a:endParaRPr kumimoji="0" lang="en-US" sz="4000" b="0" i="0" u="none" strike="noStrike" kern="0" cap="none" spc="0" normalizeH="0" baseline="0" noProof="0" dirty="0">
              <a:ln>
                <a:noFill/>
              </a:ln>
              <a:solidFill>
                <a:schemeClr val="tx1"/>
              </a:solidFill>
              <a:effectLst/>
              <a:uLnTx/>
              <a:uFillTx/>
              <a:latin typeface="Calibri" pitchFamily="34" charset="0"/>
              <a:cs typeface="+mn-cs"/>
            </a:endParaRPr>
          </a:p>
          <a:p>
            <a:pPr marL="342900" marR="0" lvl="0" indent="-342900" algn="ctr" defTabSz="914400" rtl="0" eaLnBrk="1" fontAlgn="base" latinLnBrk="0" hangingPunct="1">
              <a:lnSpc>
                <a:spcPct val="80000"/>
              </a:lnSpc>
              <a:spcBef>
                <a:spcPct val="20000"/>
              </a:spcBef>
              <a:spcAft>
                <a:spcPct val="0"/>
              </a:spcAft>
              <a:buClr>
                <a:schemeClr val="tx2"/>
              </a:buClr>
              <a:buSzTx/>
              <a:buFontTx/>
              <a:buChar char="•"/>
              <a:tabLst/>
              <a:defRPr/>
            </a:pPr>
            <a:endParaRPr kumimoji="0" lang="en-US" sz="4000" b="0" i="0" u="none" strike="noStrike" kern="0" cap="none" spc="0" normalizeH="0" baseline="0" noProof="0" dirty="0">
              <a:ln>
                <a:noFill/>
              </a:ln>
              <a:solidFill>
                <a:schemeClr val="tx1"/>
              </a:solidFill>
              <a:effectLst/>
              <a:uLnTx/>
              <a:uFillTx/>
              <a:latin typeface="Calibri" pitchFamily="34" charset="0"/>
              <a:cs typeface="+mn-cs"/>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1 Peter 1:18-19</a:t>
            </a:r>
            <a:endParaRPr lang="en-US" sz="4000" u="sng" dirty="0"/>
          </a:p>
          <a:p>
            <a:pPr algn="ctr"/>
            <a:r>
              <a:rPr lang="en-US" sz="4000" dirty="0"/>
              <a:t>18 knowing that you were not redeemed with corruptible things, like silver or gold, from your aimless conduct received by tradition from your fathers, 19 but with the precious blood of Christ, as of a lamb without blemish and without spot.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Hebrews 11:27</a:t>
            </a:r>
            <a:endParaRPr lang="en-US" sz="4000" u="sng" dirty="0"/>
          </a:p>
          <a:p>
            <a:pPr algn="ctr"/>
            <a:r>
              <a:rPr lang="en-US" sz="4000" dirty="0"/>
              <a:t>“By faith he kept the Passover and the sprinkling of blood, lest he who destroyed the firstborn should touch them.</a:t>
            </a:r>
          </a:p>
          <a:p>
            <a:pPr algn="ctr"/>
            <a:r>
              <a:rPr lang="en-US" sz="4000" dirty="0"/>
              <a:t>And by Faith we have received Jesus Christ!</a:t>
            </a:r>
          </a:p>
          <a:p>
            <a:pPr algn="ctr"/>
            <a:r>
              <a:rPr lang="en-US" sz="4000" dirty="0"/>
              <a:t>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Ephesians 2:8-9</a:t>
            </a:r>
            <a:endParaRPr lang="en-US" sz="4000" u="sng" dirty="0"/>
          </a:p>
          <a:p>
            <a:pPr algn="ctr"/>
            <a:r>
              <a:rPr lang="en-US" sz="4000" dirty="0"/>
              <a:t>8 For by grace you have been saved through faith, and that not of yourselves; it is the gift of God, 9 not of works, lest anyone should boast.</a:t>
            </a:r>
          </a:p>
          <a:p>
            <a:pPr algn="ctr"/>
            <a:r>
              <a:rPr lang="en-US" sz="4000" b="1" dirty="0"/>
              <a:t> </a:t>
            </a:r>
            <a:endParaRPr lang="en-US" sz="40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76200"/>
            <a:ext cx="9144000" cy="5029200"/>
          </a:xfrm>
          <a:prstGeom prst="rect">
            <a:avLst/>
          </a:prstGeom>
        </p:spPr>
        <p:txBody>
          <a:bodyPr/>
          <a:lstStyle/>
          <a:p>
            <a:pPr algn="ctr"/>
            <a:r>
              <a:rPr lang="en-US" sz="4000" b="1" u="sng" dirty="0"/>
              <a:t>Luke 24:44-49</a:t>
            </a:r>
            <a:endParaRPr lang="en-US" sz="4000" u="sng" dirty="0"/>
          </a:p>
          <a:p>
            <a:pPr algn="ctr"/>
            <a:r>
              <a:rPr lang="en-US" sz="4000" dirty="0"/>
              <a:t>44 Then He said to them, "These are the words which I spoke to you while I was still with you, that all things must be fulfilled which were written in the Law of Moses and the Prophets and the Psalms concerning Me." 45 And He opened their understanding, that they might comprehend the Scriptures. </a:t>
            </a:r>
          </a:p>
          <a:p>
            <a:pPr algn="ctr"/>
            <a:r>
              <a:rPr lang="en-US" sz="4000" dirty="0"/>
              <a:t>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46 Then He said to them, "Thus it is written, and thus it was necessary for the Christ to suffer and to rise from the dead the third day, 47 and that repentance and remission of sins should be preached in His name to all nations, beginning at Jerusalem. </a:t>
            </a:r>
          </a:p>
          <a:p>
            <a:pPr algn="ctr"/>
            <a:r>
              <a:rPr lang="en-US" sz="4000" dirty="0"/>
              <a:t> </a:t>
            </a:r>
          </a:p>
          <a:p>
            <a:pPr marL="342900" marR="0" lvl="0" indent="-342900" algn="ctr" defTabSz="914400" rtl="0" eaLnBrk="1" fontAlgn="base" latinLnBrk="0" hangingPunct="1">
              <a:lnSpc>
                <a:spcPct val="80000"/>
              </a:lnSpc>
              <a:spcBef>
                <a:spcPct val="20000"/>
              </a:spcBef>
              <a:spcAft>
                <a:spcPct val="0"/>
              </a:spcAft>
              <a:buClr>
                <a:schemeClr val="tx2"/>
              </a:buClr>
              <a:buSzTx/>
              <a:buFontTx/>
              <a:buChar char="•"/>
              <a:tabLst/>
              <a:defRPr/>
            </a:pPr>
            <a:endParaRPr kumimoji="0" lang="en-US" sz="4000" b="0" i="0" u="none" strike="noStrike" kern="0" cap="none" spc="0" normalizeH="0" baseline="0" noProof="0" dirty="0">
              <a:ln>
                <a:noFill/>
              </a:ln>
              <a:solidFill>
                <a:schemeClr val="tx1"/>
              </a:solidFill>
              <a:effectLst/>
              <a:uLnTx/>
              <a:uFillTx/>
              <a:latin typeface="Calibri" pitchFamily="34" charset="0"/>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700" b="1" u="sng" dirty="0"/>
              <a:t>John 19:14-16</a:t>
            </a:r>
            <a:endParaRPr lang="en-US" sz="3700" u="sng" dirty="0"/>
          </a:p>
          <a:p>
            <a:pPr algn="ctr"/>
            <a:r>
              <a:rPr lang="en-US" sz="3700" dirty="0"/>
              <a:t>14 Now it was the Preparation Day of the Passover, and about the sixth hour. And he said to the Jews, "Behold your King!" 15 But they cried out, "Away with Him, away with Him! Crucify Him!" Pilate said to them, "Shall I crucify your King?" The chief priests answered, "We have no king but Caesar!" 16 Then he delivered Him to them to be crucified. So they took Jesus and led Him away. </a:t>
            </a:r>
          </a:p>
        </p:txBody>
      </p:sp>
    </p:spTree>
    <p:extLst>
      <p:ext uri="{BB962C8B-B14F-4D97-AF65-F5344CB8AC3E}">
        <p14:creationId xmlns:p14="http://schemas.microsoft.com/office/powerpoint/2010/main" val="207311952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48 And you are witnesses of these things. 49 Behold, I send the Promise of My Father upon you; but tarry in the city of Jerusalem until you are endued with power from on high."</a:t>
            </a:r>
          </a:p>
          <a:p>
            <a:pPr algn="ctr"/>
            <a:r>
              <a:rPr lang="en-US" sz="4000" dirty="0"/>
              <a:t> </a:t>
            </a:r>
          </a:p>
          <a:p>
            <a:pPr marL="342900" lvl="0" indent="-342900" algn="ctr">
              <a:lnSpc>
                <a:spcPct val="80000"/>
              </a:lnSpc>
              <a:spcBef>
                <a:spcPct val="20000"/>
              </a:spcBef>
              <a:buClr>
                <a:schemeClr val="tx2"/>
              </a:buClr>
              <a:defRPr/>
            </a:pPr>
            <a:endParaRPr lang="en-US" sz="4000" kern="0" dirty="0">
              <a:latin typeface="Calibri" pitchFamily="34"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Placido Soliven\Desktop\Google Images\nisan17.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953443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John 19:17-18</a:t>
            </a:r>
            <a:endParaRPr lang="en-US" sz="4000" u="sng" dirty="0"/>
          </a:p>
          <a:p>
            <a:pPr algn="ctr"/>
            <a:r>
              <a:rPr lang="en-US" sz="4000" dirty="0"/>
              <a:t>17 And He, bearing His cross, went out to a place called the Place of a Skull, which is called in Hebrew, Golgotha, 18 where they crucified Him, and two others with Him, one on either side, and Jesus in the center.</a:t>
            </a:r>
          </a:p>
        </p:txBody>
      </p:sp>
    </p:spTree>
    <p:extLst>
      <p:ext uri="{BB962C8B-B14F-4D97-AF65-F5344CB8AC3E}">
        <p14:creationId xmlns:p14="http://schemas.microsoft.com/office/powerpoint/2010/main" val="851956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John 19:31-34</a:t>
            </a:r>
            <a:endParaRPr lang="en-US" sz="4000" u="sng" dirty="0"/>
          </a:p>
          <a:p>
            <a:pPr algn="ctr"/>
            <a:r>
              <a:rPr lang="en-US" sz="4000" dirty="0"/>
              <a:t>31 Therefore, because it was the Preparation Day, that the bodies should not remain on the cross on the Sabbath (for that Sabbath was a high day), the Jews asked Pilate that their legs might be broken, and that they might be taken away. </a:t>
            </a:r>
          </a:p>
        </p:txBody>
      </p:sp>
    </p:spTree>
    <p:extLst>
      <p:ext uri="{BB962C8B-B14F-4D97-AF65-F5344CB8AC3E}">
        <p14:creationId xmlns:p14="http://schemas.microsoft.com/office/powerpoint/2010/main" val="29409701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32 Then the soldiers came and broke the legs of the first and of the other who was crucified with Him. 33 But when they came to Jesus and saw that He was already dead, they did not break His legs. 34 But one of the soldiers pierced His side with a spear, and immediately blood and water came out. </a:t>
            </a:r>
          </a:p>
        </p:txBody>
      </p:sp>
    </p:spTree>
    <p:extLst>
      <p:ext uri="{BB962C8B-B14F-4D97-AF65-F5344CB8AC3E}">
        <p14:creationId xmlns:p14="http://schemas.microsoft.com/office/powerpoint/2010/main" val="1647058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700" b="1" u="sng" dirty="0"/>
              <a:t>John 19:40-42</a:t>
            </a:r>
            <a:endParaRPr lang="en-US" sz="3700" u="sng" dirty="0"/>
          </a:p>
          <a:p>
            <a:pPr algn="ctr"/>
            <a:r>
              <a:rPr lang="en-US" sz="3700" dirty="0"/>
              <a:t>40 Then they took the body of Jesus, and bound it in strips of linen with the spices, as the custom of the Jews is to bury. 41 Now in the place where He was crucified there was a garden, and in the garden a new tomb in which no one had yet been laid. 42 So there they laid Jesus, because of the Jews' Preparation Day, for the tomb was nearby.</a:t>
            </a:r>
          </a:p>
        </p:txBody>
      </p:sp>
    </p:spTree>
    <p:extLst>
      <p:ext uri="{BB962C8B-B14F-4D97-AF65-F5344CB8AC3E}">
        <p14:creationId xmlns:p14="http://schemas.microsoft.com/office/powerpoint/2010/main" val="2862020227"/>
      </p:ext>
    </p:extLst>
  </p:cSld>
  <p:clrMapOvr>
    <a:masterClrMapping/>
  </p:clrMapOvr>
</p:sld>
</file>

<file path=ppt/theme/theme1.xml><?xml version="1.0" encoding="utf-8"?>
<a:theme xmlns:a="http://schemas.openxmlformats.org/drawingml/2006/main" name="1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Mountain Top</Template>
  <TotalTime>5127</TotalTime>
  <Words>2429</Words>
  <Application>Microsoft Office PowerPoint</Application>
  <PresentationFormat>On-screen Show (4:3)</PresentationFormat>
  <Paragraphs>139</Paragraphs>
  <Slides>52</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52</vt:i4>
      </vt:variant>
    </vt:vector>
  </HeadingPairs>
  <TitlesOfParts>
    <vt:vector size="57" baseType="lpstr">
      <vt:lpstr>Arial</vt:lpstr>
      <vt:lpstr>Calibri</vt:lpstr>
      <vt:lpstr>Verdana</vt:lpstr>
      <vt:lpstr>1_Mountain Top</vt:lpstr>
      <vt:lpstr>2_Mountain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Amazing Grace Christian Fellowship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Seven Feasts of The Lord</dc:title>
  <dc:creator>Placido F Soliven</dc:creator>
  <cp:lastModifiedBy>Placido soliven</cp:lastModifiedBy>
  <cp:revision>430</cp:revision>
  <dcterms:created xsi:type="dcterms:W3CDTF">2009-08-18T08:19:59Z</dcterms:created>
  <dcterms:modified xsi:type="dcterms:W3CDTF">2020-04-07T08:45:07Z</dcterms:modified>
</cp:coreProperties>
</file>