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72"/>
  </p:notesMasterIdLst>
  <p:sldIdLst>
    <p:sldId id="279" r:id="rId2"/>
    <p:sldId id="482" r:id="rId3"/>
    <p:sldId id="428" r:id="rId4"/>
    <p:sldId id="429" r:id="rId5"/>
    <p:sldId id="430" r:id="rId6"/>
    <p:sldId id="431" r:id="rId7"/>
    <p:sldId id="1196" r:id="rId8"/>
    <p:sldId id="1210" r:id="rId9"/>
    <p:sldId id="432" r:id="rId10"/>
    <p:sldId id="436" r:id="rId11"/>
    <p:sldId id="437" r:id="rId12"/>
    <p:sldId id="863" r:id="rId13"/>
    <p:sldId id="864" r:id="rId14"/>
    <p:sldId id="865" r:id="rId15"/>
    <p:sldId id="866" r:id="rId16"/>
    <p:sldId id="867" r:id="rId17"/>
    <p:sldId id="868" r:id="rId18"/>
    <p:sldId id="869" r:id="rId19"/>
    <p:sldId id="870" r:id="rId20"/>
    <p:sldId id="871" r:id="rId21"/>
    <p:sldId id="872" r:id="rId22"/>
    <p:sldId id="874" r:id="rId23"/>
    <p:sldId id="876" r:id="rId24"/>
    <p:sldId id="877" r:id="rId25"/>
    <p:sldId id="878" r:id="rId26"/>
    <p:sldId id="879" r:id="rId27"/>
    <p:sldId id="880" r:id="rId28"/>
    <p:sldId id="995" r:id="rId29"/>
    <p:sldId id="996" r:id="rId30"/>
    <p:sldId id="997" r:id="rId31"/>
    <p:sldId id="883" r:id="rId32"/>
    <p:sldId id="884" r:id="rId33"/>
    <p:sldId id="981" r:id="rId34"/>
    <p:sldId id="982" r:id="rId35"/>
    <p:sldId id="985" r:id="rId36"/>
    <p:sldId id="1126" r:id="rId37"/>
    <p:sldId id="1185" r:id="rId38"/>
    <p:sldId id="1217" r:id="rId39"/>
    <p:sldId id="1213" r:id="rId40"/>
    <p:sldId id="1211" r:id="rId41"/>
    <p:sldId id="1212" r:id="rId42"/>
    <p:sldId id="1215" r:id="rId43"/>
    <p:sldId id="1216" r:id="rId44"/>
    <p:sldId id="1224" r:id="rId45"/>
    <p:sldId id="1214" r:id="rId46"/>
    <p:sldId id="1187" r:id="rId47"/>
    <p:sldId id="1188" r:id="rId48"/>
    <p:sldId id="1189" r:id="rId49"/>
    <p:sldId id="1190" r:id="rId50"/>
    <p:sldId id="1192" r:id="rId51"/>
    <p:sldId id="1193" r:id="rId52"/>
    <p:sldId id="1195" r:id="rId53"/>
    <p:sldId id="1197" r:id="rId54"/>
    <p:sldId id="1198" r:id="rId55"/>
    <p:sldId id="1199" r:id="rId56"/>
    <p:sldId id="1201" r:id="rId57"/>
    <p:sldId id="1202" r:id="rId58"/>
    <p:sldId id="1203" r:id="rId59"/>
    <p:sldId id="1204" r:id="rId60"/>
    <p:sldId id="1206" r:id="rId61"/>
    <p:sldId id="1208" r:id="rId62"/>
    <p:sldId id="1209" r:id="rId63"/>
    <p:sldId id="1207" r:id="rId64"/>
    <p:sldId id="1218" r:id="rId65"/>
    <p:sldId id="1219" r:id="rId66"/>
    <p:sldId id="1220" r:id="rId67"/>
    <p:sldId id="1221" r:id="rId68"/>
    <p:sldId id="1222" r:id="rId69"/>
    <p:sldId id="1223" r:id="rId70"/>
    <p:sldId id="479"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3333FF"/>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922" autoAdjust="0"/>
    <p:restoredTop sz="94660"/>
  </p:normalViewPr>
  <p:slideViewPr>
    <p:cSldViewPr>
      <p:cViewPr varScale="1">
        <p:scale>
          <a:sx n="108" d="100"/>
          <a:sy n="108" d="100"/>
        </p:scale>
        <p:origin x="144" y="12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E3F9D4-43AF-446F-9BC2-0343B57A9E5C}" type="datetimeFigureOut">
              <a:rPr lang="en-US" smtClean="0"/>
              <a:pPr/>
              <a:t>4/25/2020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355DD6-1C2C-4448-8227-50186370C331}" type="slidenum">
              <a:rPr lang="en-US" smtClean="0"/>
              <a:pPr/>
              <a:t>‹#›</a:t>
            </a:fld>
            <a:endParaRPr lang="en-US"/>
          </a:p>
        </p:txBody>
      </p:sp>
    </p:spTree>
    <p:extLst>
      <p:ext uri="{BB962C8B-B14F-4D97-AF65-F5344CB8AC3E}">
        <p14:creationId xmlns:p14="http://schemas.microsoft.com/office/powerpoint/2010/main" val="1414645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355DD6-1C2C-4448-8227-50186370C331}" type="slidenum">
              <a:rPr lang="en-US" smtClean="0"/>
              <a:pPr/>
              <a:t>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A6B80C8-9C17-4C8D-80FA-039A6827A3A1}" type="datetimeFigureOut">
              <a:rPr lang="en-US" smtClean="0"/>
              <a:pPr/>
              <a:t>4/25/2020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26CE2-90E3-4B1E-80FF-F519754C6738}" type="slidenum">
              <a:rPr lang="en-US" smtClean="0"/>
              <a:pPr/>
              <a:t>‹#›</a:t>
            </a:fld>
            <a:endParaRPr lang="en-US"/>
          </a:p>
        </p:txBody>
      </p:sp>
    </p:spTree>
    <p:extLst>
      <p:ext uri="{BB962C8B-B14F-4D97-AF65-F5344CB8AC3E}">
        <p14:creationId xmlns:p14="http://schemas.microsoft.com/office/powerpoint/2010/main" val="2618497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6B80C8-9C17-4C8D-80FA-039A6827A3A1}" type="datetimeFigureOut">
              <a:rPr lang="en-US" smtClean="0"/>
              <a:pPr/>
              <a:t>4/25/2020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426CE2-90E3-4B1E-80FF-F519754C6738}" type="slidenum">
              <a:rPr lang="en-US" smtClean="0"/>
              <a:pPr/>
              <a:t>‹#›</a:t>
            </a:fld>
            <a:endParaRPr lang="en-US"/>
          </a:p>
        </p:txBody>
      </p:sp>
    </p:spTree>
    <p:extLst>
      <p:ext uri="{BB962C8B-B14F-4D97-AF65-F5344CB8AC3E}">
        <p14:creationId xmlns:p14="http://schemas.microsoft.com/office/powerpoint/2010/main" val="28304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A6B80C8-9C17-4C8D-80FA-039A6827A3A1}" type="datetimeFigureOut">
              <a:rPr lang="en-US" smtClean="0"/>
              <a:pPr/>
              <a:t>4/25/2020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26CE2-90E3-4B1E-80FF-F519754C6738}" type="slidenum">
              <a:rPr lang="en-US" smtClean="0"/>
              <a:pPr/>
              <a:t>‹#›</a:t>
            </a:fld>
            <a:endParaRPr lang="en-US"/>
          </a:p>
        </p:txBody>
      </p:sp>
    </p:spTree>
    <p:extLst>
      <p:ext uri="{BB962C8B-B14F-4D97-AF65-F5344CB8AC3E}">
        <p14:creationId xmlns:p14="http://schemas.microsoft.com/office/powerpoint/2010/main" val="3919578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A6B80C8-9C17-4C8D-80FA-039A6827A3A1}" type="datetimeFigureOut">
              <a:rPr lang="en-US" smtClean="0"/>
              <a:pPr/>
              <a:t>4/25/2020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26CE2-90E3-4B1E-80FF-F519754C6738}" type="slidenum">
              <a:rPr lang="en-US" smtClean="0"/>
              <a:pPr/>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922004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6B80C8-9C17-4C8D-80FA-039A6827A3A1}" type="datetimeFigureOut">
              <a:rPr lang="en-US" smtClean="0"/>
              <a:pPr/>
              <a:t>4/25/2020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26CE2-90E3-4B1E-80FF-F519754C6738}" type="slidenum">
              <a:rPr lang="en-US" smtClean="0"/>
              <a:pPr/>
              <a:t>‹#›</a:t>
            </a:fld>
            <a:endParaRPr lang="en-US"/>
          </a:p>
        </p:txBody>
      </p:sp>
    </p:spTree>
    <p:extLst>
      <p:ext uri="{BB962C8B-B14F-4D97-AF65-F5344CB8AC3E}">
        <p14:creationId xmlns:p14="http://schemas.microsoft.com/office/powerpoint/2010/main" val="2482184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A6B80C8-9C17-4C8D-80FA-039A6827A3A1}" type="datetimeFigureOut">
              <a:rPr lang="en-US" smtClean="0"/>
              <a:pPr/>
              <a:t>4/25/2020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26CE2-90E3-4B1E-80FF-F519754C6738}" type="slidenum">
              <a:rPr lang="en-US" smtClean="0"/>
              <a:pPr/>
              <a:t>‹#›</a:t>
            </a:fld>
            <a:endParaRPr lang="en-US"/>
          </a:p>
        </p:txBody>
      </p:sp>
    </p:spTree>
    <p:extLst>
      <p:ext uri="{BB962C8B-B14F-4D97-AF65-F5344CB8AC3E}">
        <p14:creationId xmlns:p14="http://schemas.microsoft.com/office/powerpoint/2010/main" val="32876496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A6B80C8-9C17-4C8D-80FA-039A6827A3A1}" type="datetimeFigureOut">
              <a:rPr lang="en-US" smtClean="0"/>
              <a:pPr/>
              <a:t>4/25/2020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26CE2-90E3-4B1E-80FF-F519754C6738}" type="slidenum">
              <a:rPr lang="en-US" smtClean="0"/>
              <a:pPr/>
              <a:t>‹#›</a:t>
            </a:fld>
            <a:endParaRPr lang="en-US"/>
          </a:p>
        </p:txBody>
      </p:sp>
    </p:spTree>
    <p:extLst>
      <p:ext uri="{BB962C8B-B14F-4D97-AF65-F5344CB8AC3E}">
        <p14:creationId xmlns:p14="http://schemas.microsoft.com/office/powerpoint/2010/main" val="2628746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6B80C8-9C17-4C8D-80FA-039A6827A3A1}" type="datetimeFigureOut">
              <a:rPr lang="en-US" smtClean="0"/>
              <a:pPr/>
              <a:t>4/25/2020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26CE2-90E3-4B1E-80FF-F519754C6738}" type="slidenum">
              <a:rPr lang="en-US" smtClean="0"/>
              <a:pPr/>
              <a:t>‹#›</a:t>
            </a:fld>
            <a:endParaRPr lang="en-US"/>
          </a:p>
        </p:txBody>
      </p:sp>
    </p:spTree>
    <p:extLst>
      <p:ext uri="{BB962C8B-B14F-4D97-AF65-F5344CB8AC3E}">
        <p14:creationId xmlns:p14="http://schemas.microsoft.com/office/powerpoint/2010/main" val="2946649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6B80C8-9C17-4C8D-80FA-039A6827A3A1}" type="datetimeFigureOut">
              <a:rPr lang="en-US" smtClean="0"/>
              <a:pPr/>
              <a:t>4/25/2020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26CE2-90E3-4B1E-80FF-F519754C6738}" type="slidenum">
              <a:rPr lang="en-US" smtClean="0"/>
              <a:pPr/>
              <a:t>‹#›</a:t>
            </a:fld>
            <a:endParaRPr lang="en-US"/>
          </a:p>
        </p:txBody>
      </p:sp>
    </p:spTree>
    <p:extLst>
      <p:ext uri="{BB962C8B-B14F-4D97-AF65-F5344CB8AC3E}">
        <p14:creationId xmlns:p14="http://schemas.microsoft.com/office/powerpoint/2010/main" val="1674519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6A6B80C8-9C17-4C8D-80FA-039A6827A3A1}" type="datetimeFigureOut">
              <a:rPr lang="en-US" smtClean="0"/>
              <a:pPr/>
              <a:t>4/25/2020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26CE2-90E3-4B1E-80FF-F519754C6738}" type="slidenum">
              <a:rPr lang="en-US" smtClean="0"/>
              <a:pPr/>
              <a:t>‹#›</a:t>
            </a:fld>
            <a:endParaRPr lang="en-US"/>
          </a:p>
        </p:txBody>
      </p:sp>
    </p:spTree>
    <p:extLst>
      <p:ext uri="{BB962C8B-B14F-4D97-AF65-F5344CB8AC3E}">
        <p14:creationId xmlns:p14="http://schemas.microsoft.com/office/powerpoint/2010/main" val="1514393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6B80C8-9C17-4C8D-80FA-039A6827A3A1}" type="datetimeFigureOut">
              <a:rPr lang="en-US" smtClean="0"/>
              <a:pPr/>
              <a:t>4/25/2020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26CE2-90E3-4B1E-80FF-F519754C6738}" type="slidenum">
              <a:rPr lang="en-US" smtClean="0"/>
              <a:pPr/>
              <a:t>‹#›</a:t>
            </a:fld>
            <a:endParaRPr lang="en-US"/>
          </a:p>
        </p:txBody>
      </p:sp>
    </p:spTree>
    <p:extLst>
      <p:ext uri="{BB962C8B-B14F-4D97-AF65-F5344CB8AC3E}">
        <p14:creationId xmlns:p14="http://schemas.microsoft.com/office/powerpoint/2010/main" val="724909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A6B80C8-9C17-4C8D-80FA-039A6827A3A1}" type="datetimeFigureOut">
              <a:rPr lang="en-US" smtClean="0"/>
              <a:pPr/>
              <a:t>4/25/2020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426CE2-90E3-4B1E-80FF-F519754C6738}" type="slidenum">
              <a:rPr lang="en-US" smtClean="0"/>
              <a:pPr/>
              <a:t>‹#›</a:t>
            </a:fld>
            <a:endParaRPr lang="en-US"/>
          </a:p>
        </p:txBody>
      </p:sp>
    </p:spTree>
    <p:extLst>
      <p:ext uri="{BB962C8B-B14F-4D97-AF65-F5344CB8AC3E}">
        <p14:creationId xmlns:p14="http://schemas.microsoft.com/office/powerpoint/2010/main" val="282592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6B80C8-9C17-4C8D-80FA-039A6827A3A1}" type="datetimeFigureOut">
              <a:rPr lang="en-US" smtClean="0"/>
              <a:pPr/>
              <a:t>4/25/2020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426CE2-90E3-4B1E-80FF-F519754C6738}" type="slidenum">
              <a:rPr lang="en-US" smtClean="0"/>
              <a:pPr/>
              <a:t>‹#›</a:t>
            </a:fld>
            <a:endParaRPr lang="en-US"/>
          </a:p>
        </p:txBody>
      </p:sp>
    </p:spTree>
    <p:extLst>
      <p:ext uri="{BB962C8B-B14F-4D97-AF65-F5344CB8AC3E}">
        <p14:creationId xmlns:p14="http://schemas.microsoft.com/office/powerpoint/2010/main" val="770926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6A6B80C8-9C17-4C8D-80FA-039A6827A3A1}" type="datetimeFigureOut">
              <a:rPr lang="en-US" smtClean="0"/>
              <a:pPr/>
              <a:t>4/25/2020</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41426CE2-90E3-4B1E-80FF-F519754C6738}" type="slidenum">
              <a:rPr lang="en-US" smtClean="0"/>
              <a:pPr/>
              <a:t>‹#›</a:t>
            </a:fld>
            <a:endParaRPr lang="en-US"/>
          </a:p>
        </p:txBody>
      </p:sp>
    </p:spTree>
    <p:extLst>
      <p:ext uri="{BB962C8B-B14F-4D97-AF65-F5344CB8AC3E}">
        <p14:creationId xmlns:p14="http://schemas.microsoft.com/office/powerpoint/2010/main" val="1160238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A6B80C8-9C17-4C8D-80FA-039A6827A3A1}" type="datetimeFigureOut">
              <a:rPr lang="en-US" smtClean="0"/>
              <a:pPr/>
              <a:t>4/25/2020</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41426CE2-90E3-4B1E-80FF-F519754C6738}" type="slidenum">
              <a:rPr lang="en-US" smtClean="0"/>
              <a:pPr/>
              <a:t>‹#›</a:t>
            </a:fld>
            <a:endParaRPr lang="en-US"/>
          </a:p>
        </p:txBody>
      </p:sp>
    </p:spTree>
    <p:extLst>
      <p:ext uri="{BB962C8B-B14F-4D97-AF65-F5344CB8AC3E}">
        <p14:creationId xmlns:p14="http://schemas.microsoft.com/office/powerpoint/2010/main" val="492443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6A6B80C8-9C17-4C8D-80FA-039A6827A3A1}" type="datetimeFigureOut">
              <a:rPr lang="en-US" smtClean="0"/>
              <a:pPr/>
              <a:t>4/25/2020</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41426CE2-90E3-4B1E-80FF-F519754C6738}" type="slidenum">
              <a:rPr lang="en-US" smtClean="0"/>
              <a:pPr/>
              <a:t>‹#›</a:t>
            </a:fld>
            <a:endParaRPr lang="en-US"/>
          </a:p>
        </p:txBody>
      </p:sp>
    </p:spTree>
    <p:extLst>
      <p:ext uri="{BB962C8B-B14F-4D97-AF65-F5344CB8AC3E}">
        <p14:creationId xmlns:p14="http://schemas.microsoft.com/office/powerpoint/2010/main" val="1513504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6B80C8-9C17-4C8D-80FA-039A6827A3A1}" type="datetimeFigureOut">
              <a:rPr lang="en-US" smtClean="0"/>
              <a:pPr/>
              <a:t>4/25/2020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426CE2-90E3-4B1E-80FF-F519754C6738}" type="slidenum">
              <a:rPr lang="en-US" smtClean="0"/>
              <a:pPr/>
              <a:t>‹#›</a:t>
            </a:fld>
            <a:endParaRPr lang="en-US"/>
          </a:p>
        </p:txBody>
      </p:sp>
    </p:spTree>
    <p:extLst>
      <p:ext uri="{BB962C8B-B14F-4D97-AF65-F5344CB8AC3E}">
        <p14:creationId xmlns:p14="http://schemas.microsoft.com/office/powerpoint/2010/main" val="528119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A6B80C8-9C17-4C8D-80FA-039A6827A3A1}" type="datetimeFigureOut">
              <a:rPr lang="en-US" smtClean="0"/>
              <a:pPr/>
              <a:t>4/25/2020</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41426CE2-90E3-4B1E-80FF-F519754C6738}" type="slidenum">
              <a:rPr lang="en-US" smtClean="0"/>
              <a:pPr/>
              <a:t>‹#›</a:t>
            </a:fld>
            <a:endParaRPr lang="en-US"/>
          </a:p>
        </p:txBody>
      </p:sp>
    </p:spTree>
    <p:extLst>
      <p:ext uri="{BB962C8B-B14F-4D97-AF65-F5344CB8AC3E}">
        <p14:creationId xmlns:p14="http://schemas.microsoft.com/office/powerpoint/2010/main" val="2056691161"/>
      </p:ext>
    </p:extLst>
  </p:cSld>
  <p:clrMap bg1="dk1" tx1="lt1" bg2="dk2"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GCF highest resolution.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99359"/>
            <a:ext cx="12192000" cy="4185761"/>
          </a:xfrm>
          <a:prstGeom prst="rect">
            <a:avLst/>
          </a:prstGeom>
        </p:spPr>
        <p:txBody>
          <a:bodyPr wrap="square">
            <a:spAutoFit/>
          </a:bodyPr>
          <a:lstStyle/>
          <a:p>
            <a:pPr algn="ctr"/>
            <a:r>
              <a:rPr lang="en-US" sz="3800" b="1" u="sng" dirty="0"/>
              <a:t>Matthew 19:16-20</a:t>
            </a:r>
            <a:endParaRPr lang="en-US" sz="3800" u="sng" dirty="0"/>
          </a:p>
          <a:p>
            <a:pPr algn="ctr"/>
            <a:r>
              <a:rPr lang="en-US" sz="3800" dirty="0"/>
              <a:t>16 Now behold, one came and said to Him, "Good Teacher, what good thing shall I do that I may have eternal life?" 17 So He said to him, "Why do you call Me good? No one is good but One, that is,</a:t>
            </a:r>
            <a:r>
              <a:rPr lang="en-US" sz="3600" dirty="0"/>
              <a:t> God. But if you want to enter into life, keep the commandments."</a:t>
            </a:r>
            <a:r>
              <a:rPr lang="en-US" sz="3800" dirty="0"/>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151745"/>
            <a:ext cx="12192000" cy="6247864"/>
          </a:xfrm>
          <a:prstGeom prst="rect">
            <a:avLst/>
          </a:prstGeom>
        </p:spPr>
        <p:txBody>
          <a:bodyPr wrap="square">
            <a:spAutoFit/>
          </a:bodyPr>
          <a:lstStyle/>
          <a:p>
            <a:pPr algn="ctr"/>
            <a:r>
              <a:rPr lang="en-US" sz="4000" dirty="0"/>
              <a:t>18 He said to Him, "Which ones?" Jesus said, " 'You shall not murder,' 'You shall not commit adultery,' 'You shall not steal,' 'You shall not bear false witness,'  19'Honor your father and your mother,' and, 'You shall love your neighbor as yourself."</a:t>
            </a:r>
          </a:p>
          <a:p>
            <a:pPr algn="ctr"/>
            <a:endParaRPr lang="en-US" sz="4000" dirty="0"/>
          </a:p>
          <a:p>
            <a:pPr algn="ctr"/>
            <a:r>
              <a:rPr lang="en-US" sz="4000" b="1" dirty="0"/>
              <a:t> </a:t>
            </a:r>
            <a:endParaRPr lang="en-US" sz="4000" dirty="0"/>
          </a:p>
          <a:p>
            <a:pPr algn="ctr"/>
            <a:endParaRPr lang="en-US" sz="4000" dirty="0"/>
          </a:p>
          <a:p>
            <a:pPr algn="ctr"/>
            <a:r>
              <a:rPr lang="en-US" sz="4000" b="1" dirty="0"/>
              <a:t> </a:t>
            </a:r>
            <a:endParaRPr lang="en-US" sz="40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258901"/>
            <a:ext cx="12192000" cy="3170099"/>
          </a:xfrm>
          <a:prstGeom prst="rect">
            <a:avLst/>
          </a:prstGeom>
        </p:spPr>
        <p:txBody>
          <a:bodyPr wrap="square">
            <a:spAutoFit/>
          </a:bodyPr>
          <a:lstStyle/>
          <a:p>
            <a:pPr algn="ctr"/>
            <a:r>
              <a:rPr lang="en-US" sz="4000" b="1" u="sng" dirty="0"/>
              <a:t>Matthew 18:1-7</a:t>
            </a:r>
            <a:endParaRPr lang="en-US" sz="4000" u="sng" dirty="0"/>
          </a:p>
          <a:p>
            <a:pPr algn="ctr"/>
            <a:r>
              <a:rPr lang="en-US" sz="4000" dirty="0"/>
              <a:t>1 At that time the disciples came to Jesus, saying, "Who then is greatest in the kingdom of heaven?" 2 Then Jesus called a little child to Him, set him in the midst of them,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405348"/>
            <a:ext cx="12192000" cy="3785652"/>
          </a:xfrm>
          <a:prstGeom prst="rect">
            <a:avLst/>
          </a:prstGeom>
        </p:spPr>
        <p:txBody>
          <a:bodyPr wrap="square">
            <a:spAutoFit/>
          </a:bodyPr>
          <a:lstStyle/>
          <a:p>
            <a:pPr algn="ctr"/>
            <a:r>
              <a:rPr lang="en-US" sz="4000" dirty="0"/>
              <a:t>3 and said, "Assuredly, I say to you, unless you are converted and become as little children, you will by no means enter the kingdom of heaven. 4 Therefore whoever humbles himself as this little child is the greatest in the kingdom of heaven.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399395"/>
            <a:ext cx="12192000" cy="4401205"/>
          </a:xfrm>
          <a:prstGeom prst="rect">
            <a:avLst/>
          </a:prstGeom>
        </p:spPr>
        <p:txBody>
          <a:bodyPr wrap="square">
            <a:spAutoFit/>
          </a:bodyPr>
          <a:lstStyle/>
          <a:p>
            <a:pPr algn="ctr"/>
            <a:r>
              <a:rPr lang="en-US" sz="4000" dirty="0"/>
              <a:t>5 Whoever receives one little child like this in My name receives Me. 6 "But whoever causes one of these little ones who believe in Me to sin, it would be better for him if a millstone were hung around his neck, and he were drowned in the depth of the sea. 7 Woe to the world because of offenses!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469642"/>
            <a:ext cx="12115800" cy="5016758"/>
          </a:xfrm>
          <a:prstGeom prst="rect">
            <a:avLst/>
          </a:prstGeom>
        </p:spPr>
        <p:txBody>
          <a:bodyPr wrap="square">
            <a:spAutoFit/>
          </a:bodyPr>
          <a:lstStyle/>
          <a:p>
            <a:pPr algn="ctr"/>
            <a:r>
              <a:rPr lang="en-US" sz="4000" b="1" u="sng" dirty="0"/>
              <a:t>2 Kings 17:13-18</a:t>
            </a:r>
            <a:endParaRPr lang="en-US" sz="4000" u="sng" dirty="0"/>
          </a:p>
          <a:p>
            <a:pPr algn="ctr"/>
            <a:r>
              <a:rPr lang="en-US" sz="4000" dirty="0"/>
              <a:t>13 Yet the LORD testified against Israel and against Judah, by all of His prophets, every seer, saying, "Turn from your evil ways, and keep My commandments and My statutes, according to all the law which I commanded your fathers, and which I sent to you by My servants the prophets." </a:t>
            </a:r>
            <a:endParaRPr lang="en-US" sz="4000"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341055"/>
            <a:ext cx="12192000" cy="2554545"/>
          </a:xfrm>
          <a:prstGeom prst="rect">
            <a:avLst/>
          </a:prstGeom>
        </p:spPr>
        <p:txBody>
          <a:bodyPr wrap="square">
            <a:spAutoFit/>
          </a:bodyPr>
          <a:lstStyle/>
          <a:p>
            <a:pPr algn="ctr"/>
            <a:r>
              <a:rPr lang="en-US" sz="4000" dirty="0"/>
              <a:t>14 Nevertheless they would not hear, but stiffened their necks, like the necks of their fathers, who did not believe in the LORD their God.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469642"/>
            <a:ext cx="12192000" cy="5016758"/>
          </a:xfrm>
          <a:prstGeom prst="rect">
            <a:avLst/>
          </a:prstGeom>
        </p:spPr>
        <p:txBody>
          <a:bodyPr wrap="square">
            <a:spAutoFit/>
          </a:bodyPr>
          <a:lstStyle/>
          <a:p>
            <a:pPr algn="ctr"/>
            <a:r>
              <a:rPr lang="en-US" sz="4000" dirty="0"/>
              <a:t>15 And they rejected His statutes and His covenant that He had made with their fathers, and His testimonies which He had testified against them; they followed idols, became idolaters, and went after the nations who were all around them, concerning whom the LORD had charged them that they should not do like them.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487501"/>
            <a:ext cx="12192000" cy="3170099"/>
          </a:xfrm>
          <a:prstGeom prst="rect">
            <a:avLst/>
          </a:prstGeom>
        </p:spPr>
        <p:txBody>
          <a:bodyPr wrap="square">
            <a:spAutoFit/>
          </a:bodyPr>
          <a:lstStyle/>
          <a:p>
            <a:pPr algn="ctr"/>
            <a:r>
              <a:rPr lang="en-US" sz="4000" dirty="0"/>
              <a:t>16 So they left all the commandments of the LORD their God, made for themselves a molded image and two calves, made a wooden image and worshiped all the host of heaven, and served Baal.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463689"/>
            <a:ext cx="12192000" cy="5632311"/>
          </a:xfrm>
          <a:prstGeom prst="rect">
            <a:avLst/>
          </a:prstGeom>
        </p:spPr>
        <p:txBody>
          <a:bodyPr wrap="square">
            <a:spAutoFit/>
          </a:bodyPr>
          <a:lstStyle/>
          <a:p>
            <a:pPr algn="ctr"/>
            <a:r>
              <a:rPr lang="en-US" sz="4000" dirty="0"/>
              <a:t>17 And they caused their sons and daughters to pass through the fire, practiced witchcraft and soothsaying, and sold themselves to do evil in the sight of the LORD, to provoke Him to anger. </a:t>
            </a:r>
          </a:p>
          <a:p>
            <a:pPr algn="ctr"/>
            <a:r>
              <a:rPr lang="en-US" sz="4000" b="1" dirty="0"/>
              <a:t> </a:t>
            </a:r>
            <a:endParaRPr lang="en-US" sz="4000" dirty="0"/>
          </a:p>
          <a:p>
            <a:pPr algn="ctr"/>
            <a:endParaRPr lang="en-US" sz="4000" dirty="0"/>
          </a:p>
          <a:p>
            <a:pPr algn="ctr"/>
            <a:r>
              <a:rPr lang="en-US" sz="4000" b="1" dirty="0"/>
              <a:t> </a:t>
            </a:r>
            <a:endParaRPr lang="en-US" sz="4000" dirty="0"/>
          </a:p>
          <a:p>
            <a:pPr algn="ctr"/>
            <a:r>
              <a:rPr lang="en-US" sz="4000" dirty="0"/>
              <a:t>  </a:t>
            </a:r>
          </a:p>
          <a:p>
            <a:pPr algn="ctr"/>
            <a:r>
              <a:rPr lang="en-US" sz="4000" dirty="0"/>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0" y="1"/>
            <a:ext cx="12192000" cy="2554545"/>
          </a:xfrm>
          <a:prstGeom prst="rect">
            <a:avLst/>
          </a:prstGeom>
          <a:noFill/>
        </p:spPr>
        <p:txBody>
          <a:bodyPr wrap="square" rtlCol="0">
            <a:spAutoFit/>
          </a:bodyPr>
          <a:lstStyle/>
          <a:p>
            <a:pPr algn="ctr"/>
            <a:r>
              <a:rPr lang="en-US" sz="3200" b="1" dirty="0"/>
              <a:t>We Need to Seek Your Face God</a:t>
            </a:r>
            <a:endParaRPr lang="en-US" sz="3200" dirty="0"/>
          </a:p>
          <a:p>
            <a:pPr algn="ctr"/>
            <a:r>
              <a:rPr lang="en-US" sz="2800" b="1" dirty="0"/>
              <a:t>by Pastor Fee Soliven</a:t>
            </a:r>
            <a:endParaRPr lang="en-US" sz="2800" dirty="0"/>
          </a:p>
          <a:p>
            <a:pPr algn="ctr"/>
            <a:r>
              <a:rPr lang="en-US" sz="3200" b="1" dirty="0"/>
              <a:t>Jeremiah 51:6-10</a:t>
            </a:r>
            <a:endParaRPr lang="en-US" sz="3200" dirty="0"/>
          </a:p>
          <a:p>
            <a:pPr algn="ctr"/>
            <a:r>
              <a:rPr lang="en-US" sz="3200" b="1" dirty="0"/>
              <a:t>Sunday Morning</a:t>
            </a:r>
            <a:endParaRPr lang="en-US" sz="3200" dirty="0"/>
          </a:p>
          <a:p>
            <a:pPr algn="ctr"/>
            <a:r>
              <a:rPr lang="en-US" sz="3200" b="1" dirty="0"/>
              <a:t>April 26, 2020</a:t>
            </a:r>
            <a:endParaRPr lang="en-US" sz="3200" dirty="0"/>
          </a:p>
        </p:txBody>
      </p:sp>
      <p:pic>
        <p:nvPicPr>
          <p:cNvPr id="3" name="Picture 2" descr="A person flying through the air on a cloudy day&#10;&#10;Description automatically generated">
            <a:extLst>
              <a:ext uri="{FF2B5EF4-FFF2-40B4-BE49-F238E27FC236}">
                <a16:creationId xmlns:a16="http://schemas.microsoft.com/office/drawing/2014/main" id="{70F03EAF-3915-4561-9D0A-71A3DDE0C4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38400"/>
            <a:ext cx="12192000" cy="4427368"/>
          </a:xfrm>
          <a:prstGeom prst="rect">
            <a:avLst/>
          </a:prstGeom>
        </p:spPr>
      </p:pic>
      <p:pic>
        <p:nvPicPr>
          <p:cNvPr id="9" name="Picture 8" descr="AGCF highest resolution.jpg"/>
          <p:cNvPicPr>
            <a:picLocks noChangeAspect="1"/>
          </p:cNvPicPr>
          <p:nvPr/>
        </p:nvPicPr>
        <p:blipFill>
          <a:blip r:embed="rId4" cstate="print"/>
          <a:stretch>
            <a:fillRect/>
          </a:stretch>
        </p:blipFill>
        <p:spPr>
          <a:xfrm>
            <a:off x="-30332" y="5908828"/>
            <a:ext cx="1320800" cy="9906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94358"/>
            <a:ext cx="12192000" cy="2554545"/>
          </a:xfrm>
          <a:prstGeom prst="rect">
            <a:avLst/>
          </a:prstGeom>
        </p:spPr>
        <p:txBody>
          <a:bodyPr wrap="square">
            <a:spAutoFit/>
          </a:bodyPr>
          <a:lstStyle/>
          <a:p>
            <a:pPr algn="ctr"/>
            <a:r>
              <a:rPr lang="en-US" sz="4000" dirty="0"/>
              <a:t>18 Therefore the LORD was very angry with Israel, and removed them from His sight; there was none left but the tribe of Judah alone. </a:t>
            </a:r>
          </a:p>
          <a:p>
            <a:pPr algn="ctr"/>
            <a:endParaRPr lang="en-US" sz="4000"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264855"/>
            <a:ext cx="12192000" cy="2554545"/>
          </a:xfrm>
          <a:prstGeom prst="rect">
            <a:avLst/>
          </a:prstGeom>
        </p:spPr>
        <p:txBody>
          <a:bodyPr wrap="square">
            <a:spAutoFit/>
          </a:bodyPr>
          <a:lstStyle/>
          <a:p>
            <a:pPr algn="ctr"/>
            <a:r>
              <a:rPr lang="en-US" sz="4000" b="1" dirty="0"/>
              <a:t>2. The Agenda now for this new age that started in 2015 is for every State of the Union to legalize same Sex Marriage promoted by then </a:t>
            </a:r>
          </a:p>
          <a:p>
            <a:pPr algn="ctr"/>
            <a:r>
              <a:rPr lang="en-US" sz="4000" b="1" dirty="0"/>
              <a:t>President Obama</a:t>
            </a:r>
          </a:p>
        </p:txBody>
      </p:sp>
      <p:pic>
        <p:nvPicPr>
          <p:cNvPr id="4" name="Picture 3" descr="A picture containing building, outdoor, clock, tower&#10;&#10;Description automatically generated">
            <a:extLst>
              <a:ext uri="{FF2B5EF4-FFF2-40B4-BE49-F238E27FC236}">
                <a16:creationId xmlns:a16="http://schemas.microsoft.com/office/drawing/2014/main" id="{3A5A1007-D45D-4B51-8528-E0045E191F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19399"/>
            <a:ext cx="12192000" cy="403342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417255"/>
            <a:ext cx="12192000" cy="2554545"/>
          </a:xfrm>
          <a:prstGeom prst="rect">
            <a:avLst/>
          </a:prstGeom>
        </p:spPr>
        <p:txBody>
          <a:bodyPr wrap="square">
            <a:spAutoFit/>
          </a:bodyPr>
          <a:lstStyle/>
          <a:p>
            <a:pPr algn="ctr"/>
            <a:r>
              <a:rPr lang="en-US" sz="4000" b="1" u="sng" dirty="0"/>
              <a:t>Leviticus 18:22</a:t>
            </a:r>
            <a:endParaRPr lang="en-US" sz="4000" u="sng" dirty="0"/>
          </a:p>
          <a:p>
            <a:pPr algn="ctr"/>
            <a:r>
              <a:rPr lang="en-US" sz="4000" dirty="0"/>
              <a:t>“Do not practice homosexuality, having sex with another man as with a woman. It is a detestable (Abomination) sin"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405348"/>
            <a:ext cx="12192000" cy="4401205"/>
          </a:xfrm>
          <a:prstGeom prst="rect">
            <a:avLst/>
          </a:prstGeom>
        </p:spPr>
        <p:txBody>
          <a:bodyPr wrap="square">
            <a:spAutoFit/>
          </a:bodyPr>
          <a:lstStyle/>
          <a:p>
            <a:pPr algn="ctr"/>
            <a:r>
              <a:rPr lang="en-US" sz="4000" b="1" u="sng" dirty="0"/>
              <a:t>Romans 1:18-32   </a:t>
            </a:r>
          </a:p>
          <a:p>
            <a:pPr algn="ctr"/>
            <a:r>
              <a:rPr lang="en-US" sz="4000" b="1" dirty="0"/>
              <a:t>(New Living Translation)</a:t>
            </a:r>
            <a:endParaRPr lang="en-US" sz="4000" dirty="0"/>
          </a:p>
          <a:p>
            <a:pPr algn="ctr"/>
            <a:r>
              <a:rPr lang="en-US" sz="4000" dirty="0"/>
              <a:t>18 But God shows his anger from heaven against all sinful, wicked people who suppress the truth by their wickedness. 19 They know the truth about God because he has made it obvious to them.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475595"/>
            <a:ext cx="12192000" cy="3785652"/>
          </a:xfrm>
          <a:prstGeom prst="rect">
            <a:avLst/>
          </a:prstGeom>
        </p:spPr>
        <p:txBody>
          <a:bodyPr wrap="square">
            <a:spAutoFit/>
          </a:bodyPr>
          <a:lstStyle/>
          <a:p>
            <a:pPr algn="ctr"/>
            <a:r>
              <a:rPr lang="en-US" sz="4000" dirty="0"/>
              <a:t>20 For ever since the world was created, people have seen the earth and sky. Through everything God made, they can clearly see his invisible qualities—his eternal power and divine nature. So </a:t>
            </a:r>
            <a:r>
              <a:rPr lang="en-US" sz="4000" dirty="0" err="1"/>
              <a:t>theyhave</a:t>
            </a:r>
            <a:r>
              <a:rPr lang="en-US" sz="4000" dirty="0"/>
              <a:t> no excuse for not knowing God.</a:t>
            </a:r>
          </a:p>
          <a:p>
            <a:pPr algn="ctr"/>
            <a:endParaRPr lang="en-US" sz="4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335101"/>
            <a:ext cx="12192000" cy="3170099"/>
          </a:xfrm>
          <a:prstGeom prst="rect">
            <a:avLst/>
          </a:prstGeom>
        </p:spPr>
        <p:txBody>
          <a:bodyPr wrap="square">
            <a:spAutoFit/>
          </a:bodyPr>
          <a:lstStyle/>
          <a:p>
            <a:pPr algn="ctr"/>
            <a:r>
              <a:rPr lang="en-US" sz="4000" dirty="0"/>
              <a:t>21 Yes, they knew God, but they wouldn’t worship him as God or even give him thanks. And they began to think up foolish ideas of what God was like. As a result, their minds became dark and confused.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393442"/>
            <a:ext cx="12192000" cy="5016758"/>
          </a:xfrm>
          <a:prstGeom prst="rect">
            <a:avLst/>
          </a:prstGeom>
        </p:spPr>
        <p:txBody>
          <a:bodyPr wrap="square">
            <a:spAutoFit/>
          </a:bodyPr>
          <a:lstStyle/>
          <a:p>
            <a:pPr algn="ctr"/>
            <a:r>
              <a:rPr lang="en-US" sz="4000" dirty="0"/>
              <a:t>22 Claiming to be wise, they instead became utter fools. 23 And instead of worshiping the glorious, ever-living God, they worshiped idols made to look like mere people and birds and animals and reptiles. 24 So God abandoned them to do whatever shameful things their hearts desired. As a result, they did vile and degrading things with each other’s bodies.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393442"/>
            <a:ext cx="12192000" cy="5016758"/>
          </a:xfrm>
          <a:prstGeom prst="rect">
            <a:avLst/>
          </a:prstGeom>
        </p:spPr>
        <p:txBody>
          <a:bodyPr wrap="square">
            <a:spAutoFit/>
          </a:bodyPr>
          <a:lstStyle/>
          <a:p>
            <a:pPr algn="ctr"/>
            <a:r>
              <a:rPr lang="en-US" sz="4000" dirty="0"/>
              <a:t>25 They traded the truth about God for a lie. So they worshiped and served the things God created instead of the Creator himself, who is worthy of eternal praise! Amen. 26 That is why God abandoned them to their shameful desires. Even the women turned against the natural way to have sex and instead indulged in sex with each other.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405348"/>
            <a:ext cx="12192000" cy="3785652"/>
          </a:xfrm>
          <a:prstGeom prst="rect">
            <a:avLst/>
          </a:prstGeom>
        </p:spPr>
        <p:txBody>
          <a:bodyPr wrap="square">
            <a:spAutoFit/>
          </a:bodyPr>
          <a:lstStyle/>
          <a:p>
            <a:pPr algn="ctr"/>
            <a:r>
              <a:rPr lang="en-US" sz="4000" dirty="0"/>
              <a:t>27 And the men, instead of</a:t>
            </a:r>
          </a:p>
          <a:p>
            <a:pPr algn="ctr"/>
            <a:r>
              <a:rPr lang="en-US" sz="4000" dirty="0"/>
              <a:t>having normal sexual relations with women, burned with lust for each other. Men did shameful things with other men, and as a result of this sin, they suffered within themselves the penalty they deserved.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475595"/>
            <a:ext cx="12192000" cy="4401205"/>
          </a:xfrm>
          <a:prstGeom prst="rect">
            <a:avLst/>
          </a:prstGeom>
        </p:spPr>
        <p:txBody>
          <a:bodyPr wrap="square">
            <a:spAutoFit/>
          </a:bodyPr>
          <a:lstStyle/>
          <a:p>
            <a:pPr algn="ctr"/>
            <a:r>
              <a:rPr lang="en-US" sz="4000" dirty="0"/>
              <a:t>28 Since they thought it foolish to acknowledge God, he abandoned them to their foolish thinking and let them do things that should never be done. 29 Their lives became full of every kind of wickedness, sin, greed, hate, envy, murder, quarreling, deception, malicious behavior, and gossip.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76200" y="258901"/>
            <a:ext cx="12268200" cy="3170099"/>
          </a:xfrm>
          <a:prstGeom prst="rect">
            <a:avLst/>
          </a:prstGeom>
          <a:noFill/>
        </p:spPr>
        <p:txBody>
          <a:bodyPr wrap="square" rtlCol="0">
            <a:spAutoFit/>
          </a:bodyPr>
          <a:lstStyle/>
          <a:p>
            <a:pPr algn="ctr"/>
            <a:r>
              <a:rPr lang="en-US" sz="4000" b="1" u="sng" dirty="0"/>
              <a:t>Jeremiah 51:6-10</a:t>
            </a:r>
            <a:endParaRPr lang="en-US" sz="4000" u="sng" dirty="0"/>
          </a:p>
          <a:p>
            <a:pPr algn="ctr"/>
            <a:r>
              <a:rPr lang="en-US" sz="4000" dirty="0"/>
              <a:t>6 Flee from the midst of Babylon, And every one save his life! Do not be cut off in her iniquity, For this is the time of the LORD's vengeance; He shall recompense her.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411301"/>
            <a:ext cx="12192000" cy="3170099"/>
          </a:xfrm>
          <a:prstGeom prst="rect">
            <a:avLst/>
          </a:prstGeom>
        </p:spPr>
        <p:txBody>
          <a:bodyPr wrap="square">
            <a:spAutoFit/>
          </a:bodyPr>
          <a:lstStyle/>
          <a:p>
            <a:pPr algn="ctr"/>
            <a:r>
              <a:rPr lang="en-US" sz="4000" dirty="0"/>
              <a:t>30 They are backstabbers, haters of God, insolent, proud, and boastful. They invent new ways of sinning, and they disobey their parents. 31 They refuse to understand, break their promises, are heartless, and have no mercy.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405348"/>
            <a:ext cx="12192000" cy="2554545"/>
          </a:xfrm>
          <a:prstGeom prst="rect">
            <a:avLst/>
          </a:prstGeom>
        </p:spPr>
        <p:txBody>
          <a:bodyPr wrap="square">
            <a:spAutoFit/>
          </a:bodyPr>
          <a:lstStyle/>
          <a:p>
            <a:pPr algn="ctr"/>
            <a:r>
              <a:rPr lang="en-US" sz="4000" dirty="0"/>
              <a:t>32 They know God’s justice requires that those who do these things deserve to die, yet they do them anyway. Worse yet, they encourage others to do them, too.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0" y="551795"/>
            <a:ext cx="12192000" cy="3170099"/>
          </a:xfrm>
          <a:prstGeom prst="rect">
            <a:avLst/>
          </a:prstGeom>
        </p:spPr>
        <p:txBody>
          <a:bodyPr wrap="square">
            <a:spAutoFit/>
          </a:bodyPr>
          <a:lstStyle/>
          <a:p>
            <a:pPr algn="ctr"/>
            <a:r>
              <a:rPr lang="en-US" sz="4000" b="1" u="sng" dirty="0"/>
              <a:t>Jude 5-7   (New Living Translation)</a:t>
            </a:r>
            <a:endParaRPr lang="en-US" sz="4000" u="sng" dirty="0"/>
          </a:p>
          <a:p>
            <a:pPr algn="ctr"/>
            <a:r>
              <a:rPr lang="en-US" sz="4000" dirty="0"/>
              <a:t>5 So I want to remind you, though you already know these things, that Jesus* first rescued the nation of Israel from Egypt, but later he destroyed those who did not remain faithful.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76200" y="94357"/>
            <a:ext cx="12115800" cy="3170099"/>
          </a:xfrm>
          <a:prstGeom prst="rect">
            <a:avLst/>
          </a:prstGeom>
        </p:spPr>
        <p:txBody>
          <a:bodyPr wrap="square">
            <a:spAutoFit/>
          </a:bodyPr>
          <a:lstStyle/>
          <a:p>
            <a:pPr algn="ctr"/>
            <a:r>
              <a:rPr lang="en-US" sz="4000" dirty="0"/>
              <a:t>6 And I remind you of the angels who did not stay within the limits of authority God gave them but left the place where they belonged. God has kept them securely chained in prisons of darkness, waiting for the great day of judgment.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335101"/>
            <a:ext cx="12192000" cy="3170099"/>
          </a:xfrm>
          <a:prstGeom prst="rect">
            <a:avLst/>
          </a:prstGeom>
        </p:spPr>
        <p:txBody>
          <a:bodyPr wrap="square">
            <a:spAutoFit/>
          </a:bodyPr>
          <a:lstStyle/>
          <a:p>
            <a:pPr algn="ctr"/>
            <a:r>
              <a:rPr lang="en-US" sz="4000" dirty="0"/>
              <a:t> 7 And don’t forget Sodom and Gomorrah and their neighboring towns, which were filled with immorality and every kind of sexual perversion. Those cities were destroyed by fire and serve as a warning of the eternal fire of God’s judgment.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C:\Users\Placido Soliven\Desktop\Google Images\david-wilkerson.jpg"/>
          <p:cNvPicPr>
            <a:picLocks noChangeAspect="1" noChangeArrowheads="1"/>
          </p:cNvPicPr>
          <p:nvPr/>
        </p:nvPicPr>
        <p:blipFill>
          <a:blip r:embed="rId2" cstate="print"/>
          <a:srcRect/>
          <a:stretch>
            <a:fillRect/>
          </a:stretch>
        </p:blipFill>
        <p:spPr bwMode="auto">
          <a:xfrm>
            <a:off x="-76200" y="0"/>
            <a:ext cx="5673088" cy="6858000"/>
          </a:xfrm>
          <a:prstGeom prst="rect">
            <a:avLst/>
          </a:prstGeom>
          <a:noFill/>
        </p:spPr>
      </p:pic>
      <p:sp>
        <p:nvSpPr>
          <p:cNvPr id="4" name="Rectangle 3"/>
          <p:cNvSpPr/>
          <p:nvPr/>
        </p:nvSpPr>
        <p:spPr>
          <a:xfrm>
            <a:off x="5638800" y="94358"/>
            <a:ext cx="6477000" cy="6247864"/>
          </a:xfrm>
          <a:prstGeom prst="rect">
            <a:avLst/>
          </a:prstGeom>
        </p:spPr>
        <p:txBody>
          <a:bodyPr wrap="square">
            <a:spAutoFit/>
          </a:bodyPr>
          <a:lstStyle/>
          <a:p>
            <a:pPr algn="ctr"/>
            <a:r>
              <a:rPr lang="en-US" sz="4000" dirty="0"/>
              <a:t>In 1973 &amp; 2011 Evangelist David Wilkerson had 2 of the same visions that hundreds of cities across America will be on fire because of pandemic outbreaks. Looting and pillaging will be rampant. America will be at war within it’s self!</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C:\Users\Placido Soliven\Desktop\Google Images\Dumitru Duduman.jpg"/>
          <p:cNvPicPr>
            <a:picLocks noChangeAspect="1" noChangeArrowheads="1"/>
          </p:cNvPicPr>
          <p:nvPr/>
        </p:nvPicPr>
        <p:blipFill>
          <a:blip r:embed="rId2"/>
          <a:srcRect/>
          <a:stretch>
            <a:fillRect/>
          </a:stretch>
        </p:blipFill>
        <p:spPr bwMode="auto">
          <a:xfrm>
            <a:off x="3276600" y="152400"/>
            <a:ext cx="5562600" cy="2971800"/>
          </a:xfrm>
          <a:prstGeom prst="rect">
            <a:avLst/>
          </a:prstGeom>
          <a:noFill/>
        </p:spPr>
      </p:pic>
      <p:sp>
        <p:nvSpPr>
          <p:cNvPr id="4" name="Rectangle 3"/>
          <p:cNvSpPr/>
          <p:nvPr/>
        </p:nvSpPr>
        <p:spPr>
          <a:xfrm>
            <a:off x="0" y="3048000"/>
            <a:ext cx="12192000" cy="3970318"/>
          </a:xfrm>
          <a:prstGeom prst="rect">
            <a:avLst/>
          </a:prstGeom>
        </p:spPr>
        <p:txBody>
          <a:bodyPr wrap="square">
            <a:spAutoFit/>
          </a:bodyPr>
          <a:lstStyle/>
          <a:p>
            <a:pPr algn="ctr"/>
            <a:r>
              <a:rPr lang="en-US" sz="3500" dirty="0"/>
              <a:t>The Prophet from Romania by the name of </a:t>
            </a:r>
            <a:r>
              <a:rPr lang="en-US" sz="3500" dirty="0" err="1"/>
              <a:t>Dumitru</a:t>
            </a:r>
            <a:r>
              <a:rPr lang="en-US" sz="3500" dirty="0"/>
              <a:t> </a:t>
            </a:r>
            <a:r>
              <a:rPr lang="en-US" sz="3500" dirty="0" err="1"/>
              <a:t>Duduman</a:t>
            </a:r>
            <a:r>
              <a:rPr lang="en-US" sz="3500" dirty="0"/>
              <a:t> had a visitation from an Angel  in 1984 and showed him 7 major cities in America and called them Sodom &amp; Gomorra. The Angel showed him how Russia was going to drop nuclear missiles on those cities such as LA, NY, Las Vegas, Miami, Chicago, New Orleans and San Francisco.</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4" name="Picture 2" descr="C:\Users\Placido Soliven\Desktop\Google Images\Jonathan Cahn.jpg"/>
          <p:cNvPicPr>
            <a:picLocks noChangeAspect="1" noChangeArrowheads="1"/>
          </p:cNvPicPr>
          <p:nvPr/>
        </p:nvPicPr>
        <p:blipFill>
          <a:blip r:embed="rId2" cstate="print"/>
          <a:srcRect/>
          <a:stretch>
            <a:fillRect/>
          </a:stretch>
        </p:blipFill>
        <p:spPr bwMode="auto">
          <a:xfrm>
            <a:off x="1524000" y="0"/>
            <a:ext cx="3429000" cy="4064000"/>
          </a:xfrm>
          <a:prstGeom prst="rect">
            <a:avLst/>
          </a:prstGeom>
          <a:noFill/>
        </p:spPr>
      </p:pic>
      <p:sp>
        <p:nvSpPr>
          <p:cNvPr id="4" name="Rectangle 3"/>
          <p:cNvSpPr/>
          <p:nvPr/>
        </p:nvSpPr>
        <p:spPr>
          <a:xfrm>
            <a:off x="1524000" y="4191001"/>
            <a:ext cx="9144000" cy="2246769"/>
          </a:xfrm>
          <a:prstGeom prst="rect">
            <a:avLst/>
          </a:prstGeom>
        </p:spPr>
        <p:txBody>
          <a:bodyPr wrap="square">
            <a:spAutoFit/>
          </a:bodyPr>
          <a:lstStyle/>
          <a:p>
            <a:pPr algn="ctr"/>
            <a:r>
              <a:rPr lang="en-US" sz="2800" dirty="0"/>
              <a:t>Pastor Jonathan Cahn wrote a book entitled “The Harbinger” and has appeared on the Sid Roth show “it’s Supernatural”, the 700 Club and TBN. God has shown him that in 2020 it will be the next Major Judgment upon America!</a:t>
            </a:r>
          </a:p>
        </p:txBody>
      </p:sp>
      <p:pic>
        <p:nvPicPr>
          <p:cNvPr id="8195" name="Picture 3" descr="C:\Users\Placido Soliven\Desktop\Google Images\Harbinger.jpg"/>
          <p:cNvPicPr>
            <a:picLocks noChangeAspect="1" noChangeArrowheads="1"/>
          </p:cNvPicPr>
          <p:nvPr/>
        </p:nvPicPr>
        <p:blipFill>
          <a:blip r:embed="rId3" cstate="print"/>
          <a:srcRect/>
          <a:stretch>
            <a:fillRect/>
          </a:stretch>
        </p:blipFill>
        <p:spPr bwMode="auto">
          <a:xfrm>
            <a:off x="7239000" y="0"/>
            <a:ext cx="3429000" cy="411480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94357"/>
            <a:ext cx="12192000" cy="255454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strike="noStrike" kern="1200" cap="none" spc="0" normalizeH="0" baseline="0" noProof="0" dirty="0">
                <a:ln>
                  <a:noFill/>
                </a:ln>
                <a:solidFill>
                  <a:prstClr val="white"/>
                </a:solidFill>
                <a:effectLst/>
                <a:uLnTx/>
                <a:uFillTx/>
                <a:latin typeface="Century Gothic" panose="020B0502020202020204"/>
                <a:ea typeface="+mn-ea"/>
                <a:cs typeface="+mn-cs"/>
              </a:rPr>
              <a:t>On September 11, 2001</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Century Gothic" panose="020B0502020202020204"/>
              </a:rPr>
              <a:t>The Twin Towers in New York City were struck by </a:t>
            </a:r>
            <a:r>
              <a:rPr lang="en-US" sz="4000" b="1" dirty="0" err="1">
                <a:solidFill>
                  <a:prstClr val="white"/>
                </a:solidFill>
                <a:latin typeface="Century Gothic" panose="020B0502020202020204"/>
              </a:rPr>
              <a:t>Saudia</a:t>
            </a:r>
            <a:r>
              <a:rPr lang="en-US" sz="4000" b="1" dirty="0">
                <a:solidFill>
                  <a:prstClr val="white"/>
                </a:solidFill>
                <a:latin typeface="Century Gothic" panose="020B0502020202020204"/>
              </a:rPr>
              <a:t> Arabia Terrorists that </a:t>
            </a:r>
            <a:r>
              <a:rPr lang="en-US" sz="4000" b="1" dirty="0" err="1">
                <a:solidFill>
                  <a:prstClr val="white"/>
                </a:solidFill>
                <a:latin typeface="Century Gothic" panose="020B0502020202020204"/>
              </a:rPr>
              <a:t>hijacted</a:t>
            </a:r>
            <a:r>
              <a:rPr lang="en-US" sz="4000" b="1" dirty="0">
                <a:solidFill>
                  <a:prstClr val="white"/>
                </a:solidFill>
                <a:latin typeface="Century Gothic" panose="020B0502020202020204"/>
              </a:rPr>
              <a:t> commercial planes and killed 2,996</a:t>
            </a:r>
            <a:endParaRPr kumimoji="0" lang="en-US" sz="4000" b="0" i="0"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823047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94357"/>
            <a:ext cx="12192000" cy="501675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prstClr val="white"/>
                </a:solidFill>
                <a:effectLst/>
                <a:uLnTx/>
                <a:uFillTx/>
                <a:latin typeface="Century Gothic" panose="020B0502020202020204"/>
                <a:ea typeface="+mn-ea"/>
                <a:cs typeface="+mn-cs"/>
              </a:rPr>
              <a:t>COVID 19 Path of Destruction</a:t>
            </a:r>
            <a:endParaRPr kumimoji="0" lang="en-US" sz="4000" b="0" i="0" u="sng"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rPr>
              <a:t>World Wide 194,456 deaths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rPr>
              <a:t>America 50,360 deaths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rPr>
              <a:t>California 1,537 deaths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rPr>
              <a:t>San Diego 102 deaths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rPr>
              <a:t>Epicenter New York 15,740</a:t>
            </a:r>
          </a:p>
        </p:txBody>
      </p:sp>
      <p:pic>
        <p:nvPicPr>
          <p:cNvPr id="4" name="Picture 3" descr="A building with smoke coming out of it&#10;&#10;Description automatically generated">
            <a:extLst>
              <a:ext uri="{FF2B5EF4-FFF2-40B4-BE49-F238E27FC236}">
                <a16:creationId xmlns:a16="http://schemas.microsoft.com/office/drawing/2014/main" id="{26AE150A-212E-40B4-8E2D-62FD4C15BB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3524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405348"/>
            <a:ext cx="12192000" cy="3785652"/>
          </a:xfrm>
          <a:prstGeom prst="rect">
            <a:avLst/>
          </a:prstGeom>
        </p:spPr>
        <p:txBody>
          <a:bodyPr wrap="square">
            <a:spAutoFit/>
          </a:bodyPr>
          <a:lstStyle/>
          <a:p>
            <a:pPr algn="ctr"/>
            <a:r>
              <a:rPr lang="en-US" sz="4000" b="1" dirty="0"/>
              <a:t> </a:t>
            </a:r>
            <a:r>
              <a:rPr lang="en-US" sz="4000" dirty="0"/>
              <a:t>7 Babylon was a golden cup in the LORD's hand, That made all the earth drunk. The nations drank her wine; Therefore the nations are deranged. 8 Babylon has suddenly fallen and been destroyed. Wail for her! Take balm for her pain; Perhaps she may be healed.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94357"/>
            <a:ext cx="12192000" cy="501675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u="sng" dirty="0">
                <a:solidFill>
                  <a:prstClr val="white"/>
                </a:solidFill>
                <a:latin typeface="Century Gothic" panose="020B0502020202020204"/>
              </a:rPr>
              <a:t>COVID 19 Path of Destruction</a:t>
            </a:r>
            <a:endParaRPr kumimoji="0" lang="en-US" sz="4000" b="0" i="0" u="sng"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4000" dirty="0">
              <a:solidFill>
                <a:prstClr val="white"/>
              </a:solidFill>
              <a:latin typeface="Century Gothic" panose="020B050202020202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rPr>
              <a:t>World Wide 194,</a:t>
            </a:r>
            <a:r>
              <a:rPr lang="en-US" sz="4000" dirty="0">
                <a:solidFill>
                  <a:prstClr val="white"/>
                </a:solidFill>
                <a:latin typeface="Century Gothic" panose="020B0502020202020204"/>
              </a:rPr>
              <a:t>456 deaths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rPr>
              <a:t>America 50,360 deaths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dirty="0">
                <a:solidFill>
                  <a:prstClr val="white"/>
                </a:solidFill>
                <a:latin typeface="Century Gothic" panose="020B0502020202020204"/>
              </a:rPr>
              <a:t>California 1,537 deaths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rPr>
              <a:t>San Diego 102 deaths</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4000" dirty="0">
              <a:solidFill>
                <a:prstClr val="white"/>
              </a:solidFill>
              <a:latin typeface="Century Gothic" panose="020B050202020202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rPr>
              <a:t>Epicenter New York 15,740</a:t>
            </a:r>
          </a:p>
        </p:txBody>
      </p:sp>
      <p:pic>
        <p:nvPicPr>
          <p:cNvPr id="4" name="Picture 3" descr="A pile of smoke with a mountain in the background&#10;&#10;Description automatically generated">
            <a:extLst>
              <a:ext uri="{FF2B5EF4-FFF2-40B4-BE49-F238E27FC236}">
                <a16:creationId xmlns:a16="http://schemas.microsoft.com/office/drawing/2014/main" id="{796E0AA1-84BF-40EE-9D4F-08CA10171B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22186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94357"/>
            <a:ext cx="12192000" cy="501675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prstClr val="white"/>
                </a:solidFill>
                <a:effectLst/>
                <a:uLnTx/>
                <a:uFillTx/>
                <a:latin typeface="Century Gothic" panose="020B0502020202020204"/>
                <a:ea typeface="+mn-ea"/>
                <a:cs typeface="+mn-cs"/>
              </a:rPr>
              <a:t>COVID 19 Path of Destruction</a:t>
            </a:r>
            <a:endParaRPr kumimoji="0" lang="en-US" sz="4000" b="0" i="0" u="sng"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rPr>
              <a:t>World Wide 194,456 deaths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rPr>
              <a:t>America 50,360 deaths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rPr>
              <a:t>California 1,537 deaths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rPr>
              <a:t>San Diego 102 deaths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rPr>
              <a:t>Epicenter New York 15,740</a:t>
            </a:r>
          </a:p>
        </p:txBody>
      </p:sp>
      <p:pic>
        <p:nvPicPr>
          <p:cNvPr id="4" name="Picture 3" descr="A screenshot of a social media post&#10;&#10;Description automatically generated">
            <a:extLst>
              <a:ext uri="{FF2B5EF4-FFF2-40B4-BE49-F238E27FC236}">
                <a16:creationId xmlns:a16="http://schemas.microsoft.com/office/drawing/2014/main" id="{28D3995D-0433-4111-9B62-47AC2A28C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919979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94357"/>
            <a:ext cx="12192000" cy="501675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prstClr val="white"/>
                </a:solidFill>
                <a:effectLst/>
                <a:uLnTx/>
                <a:uFillTx/>
                <a:latin typeface="Century Gothic" panose="020B0502020202020204"/>
                <a:ea typeface="+mn-ea"/>
                <a:cs typeface="+mn-cs"/>
              </a:rPr>
              <a:t>COVID 19 Path of Destruction</a:t>
            </a:r>
            <a:endParaRPr kumimoji="0" lang="en-US" sz="4000" b="0" i="0" u="sng"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rPr>
              <a:t>World Wide 194,456 deaths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rPr>
              <a:t>America 50,360 deaths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rPr>
              <a:t>California 1,537 deaths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rPr>
              <a:t>San Diego 102 deaths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rPr>
              <a:t>Epicenter New York 15,740</a:t>
            </a:r>
          </a:p>
        </p:txBody>
      </p:sp>
      <p:pic>
        <p:nvPicPr>
          <p:cNvPr id="4" name="Picture 3" descr="A picture containing indoor, cake, sitting, red&#10;&#10;Description automatically generated">
            <a:extLst>
              <a:ext uri="{FF2B5EF4-FFF2-40B4-BE49-F238E27FC236}">
                <a16:creationId xmlns:a16="http://schemas.microsoft.com/office/drawing/2014/main" id="{B6A4AB47-7025-429A-8377-EB007F2AA8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6931293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94357"/>
            <a:ext cx="12192000" cy="649408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prstClr val="white"/>
                </a:solidFill>
                <a:effectLst/>
                <a:uLnTx/>
                <a:uFillTx/>
                <a:latin typeface="Century Gothic" panose="020B0502020202020204"/>
                <a:ea typeface="+mn-ea"/>
                <a:cs typeface="+mn-cs"/>
              </a:rPr>
              <a:t>Here’s The Irony</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4000" b="1" u="sng" dirty="0">
              <a:solidFill>
                <a:prstClr val="white"/>
              </a:solidFill>
              <a:latin typeface="Century Gothic" panose="020B050202020202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strike="noStrike" kern="1200" cap="none" spc="0" normalizeH="0" baseline="0" noProof="0" dirty="0">
                <a:ln>
                  <a:noFill/>
                </a:ln>
                <a:solidFill>
                  <a:prstClr val="white"/>
                </a:solidFill>
                <a:effectLst/>
                <a:uLnTx/>
                <a:uFillTx/>
                <a:latin typeface="Century Gothic" panose="020B0502020202020204"/>
                <a:ea typeface="+mn-ea"/>
                <a:cs typeface="+mn-cs"/>
              </a:rPr>
              <a:t>When a great shaking came to America on September 11, 2001</a:t>
            </a:r>
            <a:endParaRPr lang="en-US" sz="4000" b="1" dirty="0">
              <a:solidFill>
                <a:prstClr val="white"/>
              </a:solidFill>
              <a:latin typeface="Century Gothic" panose="020B050202020202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strike="noStrike" kern="1200" cap="none" spc="0" normalizeH="0" baseline="0" noProof="0" dirty="0">
                <a:ln>
                  <a:noFill/>
                </a:ln>
                <a:solidFill>
                  <a:prstClr val="white"/>
                </a:solidFill>
                <a:effectLst/>
                <a:uLnTx/>
                <a:uFillTx/>
                <a:latin typeface="Century Gothic" panose="020B0502020202020204"/>
                <a:ea typeface="+mn-ea"/>
                <a:cs typeface="+mn-cs"/>
              </a:rPr>
              <a:t>19</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Century Gothic" panose="020B0502020202020204"/>
              </a:rPr>
              <a:t>Years Later a Greater Shaking has occurred in America with the Epicenter in New York Called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Century Gothic" panose="020B0502020202020204"/>
              </a:rPr>
              <a:t>CORNOVIRUS  (COVID 19)</a:t>
            </a:r>
            <a:endParaRPr kumimoji="0" lang="en-US" sz="4000" b="0" i="0"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2813156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94357"/>
            <a:ext cx="12192000" cy="501675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prstClr val="white"/>
                </a:solidFill>
                <a:effectLst/>
                <a:uLnTx/>
                <a:uFillTx/>
                <a:latin typeface="Century Gothic" panose="020B0502020202020204"/>
                <a:ea typeface="+mn-ea"/>
                <a:cs typeface="+mn-cs"/>
              </a:rPr>
              <a:t>COVID 19 Path of Destruction</a:t>
            </a:r>
            <a:endParaRPr kumimoji="0" lang="en-US" sz="4000" b="0" i="0" u="sng"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rPr>
              <a:t>World Wide 194,456 deaths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rPr>
              <a:t>America 50,360 deaths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rPr>
              <a:t>California 1,537 deaths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rPr>
              <a:t>San Diego 102 deaths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rPr>
              <a:t>The Epicenter is in New York with 15,740 deaths</a:t>
            </a:r>
          </a:p>
        </p:txBody>
      </p:sp>
      <p:pic>
        <p:nvPicPr>
          <p:cNvPr id="4" name="Picture 3" descr="A picture containing table, group, striped, young&#10;&#10;Description automatically generated">
            <a:extLst>
              <a:ext uri="{FF2B5EF4-FFF2-40B4-BE49-F238E27FC236}">
                <a16:creationId xmlns:a16="http://schemas.microsoft.com/office/drawing/2014/main" id="{70C43345-F860-4523-A5AF-6D6A7C22C3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3505200"/>
          </a:xfrm>
          <a:prstGeom prst="rect">
            <a:avLst/>
          </a:prstGeom>
        </p:spPr>
      </p:pic>
      <p:pic>
        <p:nvPicPr>
          <p:cNvPr id="8" name="Picture 7" descr="A sunset in the background&#10;&#10;Description automatically generated">
            <a:extLst>
              <a:ext uri="{FF2B5EF4-FFF2-40B4-BE49-F238E27FC236}">
                <a16:creationId xmlns:a16="http://schemas.microsoft.com/office/drawing/2014/main" id="{E6274A86-3E5D-4D4F-8F23-1AB49CA6B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05200"/>
            <a:ext cx="12192000" cy="3319509"/>
          </a:xfrm>
          <a:prstGeom prst="rect">
            <a:avLst/>
          </a:prstGeom>
        </p:spPr>
      </p:pic>
    </p:spTree>
    <p:extLst>
      <p:ext uri="{BB962C8B-B14F-4D97-AF65-F5344CB8AC3E}">
        <p14:creationId xmlns:p14="http://schemas.microsoft.com/office/powerpoint/2010/main" val="27602773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94357"/>
            <a:ext cx="12192000" cy="501675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prstClr val="white"/>
                </a:solidFill>
                <a:effectLst/>
                <a:uLnTx/>
                <a:uFillTx/>
                <a:latin typeface="Century Gothic" panose="020B0502020202020204"/>
                <a:ea typeface="+mn-ea"/>
                <a:cs typeface="+mn-cs"/>
              </a:rPr>
              <a:t>COVID 19 Path of Destruction</a:t>
            </a:r>
            <a:endParaRPr kumimoji="0" lang="en-US" sz="4000" b="0" i="0" u="sng"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rPr>
              <a:t>World Wide 194,456 deaths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rPr>
              <a:t>America 50,360 deaths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rPr>
              <a:t>California 1,537 deaths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rPr>
              <a:t>San Diego 102 deaths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a:ea typeface="+mn-ea"/>
                <a:cs typeface="+mn-cs"/>
              </a:rPr>
              <a:t>The Epicenter is in New York with 15,740 deaths</a:t>
            </a:r>
          </a:p>
        </p:txBody>
      </p:sp>
    </p:spTree>
    <p:extLst>
      <p:ext uri="{BB962C8B-B14F-4D97-AF65-F5344CB8AC3E}">
        <p14:creationId xmlns:p14="http://schemas.microsoft.com/office/powerpoint/2010/main" val="4902382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600200" y="94357"/>
            <a:ext cx="8915400" cy="1938992"/>
          </a:xfrm>
          <a:prstGeom prst="rect">
            <a:avLst/>
          </a:prstGeom>
        </p:spPr>
        <p:txBody>
          <a:bodyPr wrap="square">
            <a:spAutoFit/>
          </a:bodyPr>
          <a:lstStyle/>
          <a:p>
            <a:pPr algn="ctr"/>
            <a:r>
              <a:rPr lang="en-US" sz="4000" b="1" u="sng" dirty="0"/>
              <a:t>Proverbs 14:34</a:t>
            </a:r>
            <a:endParaRPr lang="en-US" sz="4000" u="sng" dirty="0"/>
          </a:p>
          <a:p>
            <a:pPr algn="ctr"/>
            <a:r>
              <a:rPr lang="en-US" sz="4000" dirty="0"/>
              <a:t>"Righteousness exalts a nation, But sin is a reproach to any people"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76200" y="94358"/>
            <a:ext cx="12268200" cy="1938992"/>
          </a:xfrm>
          <a:prstGeom prst="rect">
            <a:avLst/>
          </a:prstGeom>
        </p:spPr>
        <p:txBody>
          <a:bodyPr wrap="square">
            <a:spAutoFit/>
          </a:bodyPr>
          <a:lstStyle/>
          <a:p>
            <a:pPr algn="ctr"/>
            <a:r>
              <a:rPr lang="en-US" sz="4000" b="1" u="sng" dirty="0"/>
              <a:t>Psalm 9:17</a:t>
            </a:r>
            <a:endParaRPr lang="en-US" sz="4000" u="sng" dirty="0"/>
          </a:p>
          <a:p>
            <a:pPr algn="ctr"/>
            <a:r>
              <a:rPr lang="en-US" sz="4000" dirty="0"/>
              <a:t>"The wicked shall be turned into hell, And all the nations that forget God"</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405348"/>
            <a:ext cx="12192000" cy="5016758"/>
          </a:xfrm>
          <a:prstGeom prst="rect">
            <a:avLst/>
          </a:prstGeom>
        </p:spPr>
        <p:txBody>
          <a:bodyPr wrap="square">
            <a:spAutoFit/>
          </a:bodyPr>
          <a:lstStyle/>
          <a:p>
            <a:pPr algn="ctr"/>
            <a:r>
              <a:rPr lang="en-US" sz="4000" b="1" u="sng" dirty="0"/>
              <a:t>Jeremiah 51:6-10</a:t>
            </a:r>
            <a:endParaRPr lang="en-US" sz="4000" u="sng" dirty="0"/>
          </a:p>
          <a:p>
            <a:pPr algn="ctr"/>
            <a:r>
              <a:rPr lang="en-US" sz="4000" dirty="0"/>
              <a:t>6 Flee from the midst of Babylon, And every one save his life! Do not be cut off in her iniquity, For this is the time of the LORD's vengeance; He shall recompense her. 7 Babylon was a golden cup in the LORD's hand, That made all the earth drunk. The nations drank her wine; Therefore the nations are deranged.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94358"/>
            <a:ext cx="12192000" cy="6247864"/>
          </a:xfrm>
          <a:prstGeom prst="rect">
            <a:avLst/>
          </a:prstGeom>
        </p:spPr>
        <p:txBody>
          <a:bodyPr wrap="square">
            <a:spAutoFit/>
          </a:bodyPr>
          <a:lstStyle/>
          <a:p>
            <a:pPr algn="ctr"/>
            <a:r>
              <a:rPr lang="en-US" sz="4000" dirty="0"/>
              <a:t>8 Babylon has suddenly fallen and been destroyed. Wail for her! Take balm for her pain; Perhaps she may be healed. 9 We would have healed Babylon, But she </a:t>
            </a:r>
            <a:r>
              <a:rPr lang="en-US" sz="4000" dirty="0" err="1"/>
              <a:t>isnot</a:t>
            </a:r>
            <a:r>
              <a:rPr lang="en-US" sz="4000" dirty="0"/>
              <a:t> healed. Forsake her, and let us go everyone to his own country; For her judgment reaches to heaven and is lifted up to the skies. 10 The LORD has revealed our righteousness. Come and let us declare in Zion the work of the LORD our God. </a:t>
            </a:r>
          </a:p>
          <a:p>
            <a:pPr algn="ctr"/>
            <a:endParaRPr lang="en-US" sz="4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318224"/>
            <a:ext cx="12192000" cy="3339376"/>
          </a:xfrm>
          <a:prstGeom prst="rect">
            <a:avLst/>
          </a:prstGeom>
        </p:spPr>
        <p:txBody>
          <a:bodyPr wrap="square">
            <a:spAutoFit/>
          </a:bodyPr>
          <a:lstStyle/>
          <a:p>
            <a:pPr algn="ctr"/>
            <a:r>
              <a:rPr lang="en-US" sz="3600" dirty="0"/>
              <a:t>9 We </a:t>
            </a:r>
            <a:r>
              <a:rPr lang="en-US" sz="3500" dirty="0"/>
              <a:t>would have healed Babylon, But she is not healed. Forsake her, and let us go everyone to his own country; For her judgment reaches to heaven and is lifted up to the skies. 10 The LORD has revealed our righteousness. Come and let us declare in Zion the work of the LORD our God.</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94358"/>
            <a:ext cx="12115800" cy="5632311"/>
          </a:xfrm>
          <a:prstGeom prst="rect">
            <a:avLst/>
          </a:prstGeom>
        </p:spPr>
        <p:txBody>
          <a:bodyPr wrap="square">
            <a:spAutoFit/>
          </a:bodyPr>
          <a:lstStyle/>
          <a:p>
            <a:pPr algn="ctr"/>
            <a:r>
              <a:rPr lang="en-US" sz="4000" b="1" u="sng" dirty="0"/>
              <a:t>Revelation 18:1-20</a:t>
            </a:r>
            <a:endParaRPr lang="en-US" sz="4000" u="sng" dirty="0"/>
          </a:p>
          <a:p>
            <a:pPr algn="ctr"/>
            <a:r>
              <a:rPr lang="en-US" sz="4000" dirty="0"/>
              <a:t>1 After these things I saw another angel coming down from heaven, having great authority, and the earth was illuminated with his glory. 2 And he cried mightily with a loud voice, saying, "Babylon the great is fallen, is fallen, and has become a dwelling place of demons, a prison for every foul spirit, and a cage for every unclean and hated bird!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94357"/>
            <a:ext cx="12115800" cy="5632311"/>
          </a:xfrm>
          <a:prstGeom prst="rect">
            <a:avLst/>
          </a:prstGeom>
        </p:spPr>
        <p:txBody>
          <a:bodyPr wrap="square">
            <a:spAutoFit/>
          </a:bodyPr>
          <a:lstStyle/>
          <a:p>
            <a:pPr algn="ctr"/>
            <a:r>
              <a:rPr lang="en-US" sz="4000" dirty="0"/>
              <a:t>3 For all the nations have drunk of the wine of the wrath of her fornication, the kings of </a:t>
            </a:r>
            <a:r>
              <a:rPr lang="en-US" sz="4000" dirty="0" err="1"/>
              <a:t>theearth</a:t>
            </a:r>
            <a:r>
              <a:rPr lang="en-US" sz="4000" dirty="0"/>
              <a:t> have committed fornication with her, and the merchants of the earth have become rich through the abundance of her luxury.“ 4 And I heard another voice from heaven saying, "Come out of her, my people, lest you share in her sins, and lest</a:t>
            </a:r>
          </a:p>
          <a:p>
            <a:pPr algn="ctr"/>
            <a:endParaRPr lang="en-US" sz="40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76200" y="94357"/>
            <a:ext cx="12268200" cy="3785652"/>
          </a:xfrm>
          <a:prstGeom prst="rect">
            <a:avLst/>
          </a:prstGeom>
        </p:spPr>
        <p:txBody>
          <a:bodyPr wrap="square">
            <a:spAutoFit/>
          </a:bodyPr>
          <a:lstStyle/>
          <a:p>
            <a:pPr algn="ctr"/>
            <a:r>
              <a:rPr lang="en-US" sz="4000" dirty="0"/>
              <a:t>5 For her sins have reached to heaven, and God has remembered her iniquities. 6 Render to her just as she rendered to you, and repay her double according to her works; in the cup which she has mixed, mix double for you receive of her plagues.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94357"/>
            <a:ext cx="12192000" cy="5632311"/>
          </a:xfrm>
          <a:prstGeom prst="rect">
            <a:avLst/>
          </a:prstGeom>
        </p:spPr>
        <p:txBody>
          <a:bodyPr wrap="square">
            <a:spAutoFit/>
          </a:bodyPr>
          <a:lstStyle/>
          <a:p>
            <a:pPr algn="ctr"/>
            <a:r>
              <a:rPr lang="en-US" sz="4000" dirty="0"/>
              <a:t>7 In the measure that she glorified herself and lived luxuriously, in the same measure give her torment and sorrow; for she says in her heart, 'I sit as queen, and am no widow, and will not see sorrow.' 8 "Therefore her plagues will come in one day--death and mourning and famine. And she will be utterly burned with fire, for strong is the Lord God who judges her. </a:t>
            </a:r>
          </a:p>
          <a:p>
            <a:pPr algn="ctr"/>
            <a:endParaRPr lang="en-US" sz="40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94357"/>
            <a:ext cx="12192000" cy="4401205"/>
          </a:xfrm>
          <a:prstGeom prst="rect">
            <a:avLst/>
          </a:prstGeom>
        </p:spPr>
        <p:txBody>
          <a:bodyPr wrap="square">
            <a:spAutoFit/>
          </a:bodyPr>
          <a:lstStyle/>
          <a:p>
            <a:pPr algn="ctr"/>
            <a:r>
              <a:rPr lang="en-US" sz="4000" dirty="0"/>
              <a:t> 9 "The kings of the earth who committed fornication and lived luxuriously with her will weep and lament for her, when they see the smoke of her burning, 10 standing at a distance for fear of her torment, saying, 'Alas, alas, that great city Babylon, that mighty city! For in one hour your judgment has come.'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94358"/>
            <a:ext cx="12192000" cy="5632311"/>
          </a:xfrm>
          <a:prstGeom prst="rect">
            <a:avLst/>
          </a:prstGeom>
        </p:spPr>
        <p:txBody>
          <a:bodyPr wrap="square">
            <a:spAutoFit/>
          </a:bodyPr>
          <a:lstStyle/>
          <a:p>
            <a:pPr algn="ctr"/>
            <a:r>
              <a:rPr lang="en-US" sz="4000" dirty="0"/>
              <a:t>11 "And the merchants of the earth will weep </a:t>
            </a:r>
            <a:r>
              <a:rPr lang="en-US" sz="4000" dirty="0" err="1"/>
              <a:t>andmourn</a:t>
            </a:r>
            <a:r>
              <a:rPr lang="en-US" sz="4000" dirty="0"/>
              <a:t> over her, for no one buys their merchandise anymore: 12 merchandise of gold and silver, precious stones and pearls, fine linen and purple, silk and scarlet, every kind of citron wood, every kind of object of ivory, every kind of object of most precious wood, bronze, iron, and marble; </a:t>
            </a:r>
          </a:p>
          <a:p>
            <a:pPr algn="ctr"/>
            <a:endParaRPr lang="en-US" sz="40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94358"/>
            <a:ext cx="12192000" cy="4401205"/>
          </a:xfrm>
          <a:prstGeom prst="rect">
            <a:avLst/>
          </a:prstGeom>
        </p:spPr>
        <p:txBody>
          <a:bodyPr wrap="square">
            <a:spAutoFit/>
          </a:bodyPr>
          <a:lstStyle/>
          <a:p>
            <a:pPr algn="ctr"/>
            <a:r>
              <a:rPr lang="en-US" sz="4000" dirty="0"/>
              <a:t>13 and cinnamon and incense, fragrant oil and frankincense, wine and oil, fine flour and wheat, cattle and sheep, horses and chariots, and bodies and souls of men. 14 The fruit that your soul longed for has gone from you, and all the things which are rich and splendid have gone from you, and you shall find them no more at all.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94358"/>
            <a:ext cx="12192000" cy="4401205"/>
          </a:xfrm>
          <a:prstGeom prst="rect">
            <a:avLst/>
          </a:prstGeom>
        </p:spPr>
        <p:txBody>
          <a:bodyPr wrap="square">
            <a:spAutoFit/>
          </a:bodyPr>
          <a:lstStyle/>
          <a:p>
            <a:pPr algn="ctr"/>
            <a:r>
              <a:rPr lang="en-US" sz="4000" dirty="0"/>
              <a:t>15 The merchants of these things, who became rich by her, will stand at a distance for fear of her torment, weeping and wailing,  16 and saying, 'Alas, alas, that great city that was clothed in fine linen, purple, and scarlet, and adorned with gold and precious stones and pearls!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94358"/>
            <a:ext cx="12192000" cy="4401205"/>
          </a:xfrm>
          <a:prstGeom prst="rect">
            <a:avLst/>
          </a:prstGeom>
        </p:spPr>
        <p:txBody>
          <a:bodyPr wrap="square">
            <a:spAutoFit/>
          </a:bodyPr>
          <a:lstStyle/>
          <a:p>
            <a:pPr algn="ctr"/>
            <a:r>
              <a:rPr lang="en-US" sz="4000" dirty="0"/>
              <a:t>17 For in one hour such great riches came to nothing.’ Every shipmaster, all who travel by ship, sailors, and as many as trade on the sea, stood at a distance 18 and cried out when they saw the smoke of her burning, saying, 'What is like this great city!' </a:t>
            </a:r>
          </a:p>
          <a:p>
            <a:pPr algn="ctr"/>
            <a:endParaRPr lang="en-US" sz="40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94357"/>
            <a:ext cx="12192000" cy="5016758"/>
          </a:xfrm>
          <a:prstGeom prst="rect">
            <a:avLst/>
          </a:prstGeom>
        </p:spPr>
        <p:txBody>
          <a:bodyPr wrap="square">
            <a:spAutoFit/>
          </a:bodyPr>
          <a:lstStyle/>
          <a:p>
            <a:pPr algn="ctr"/>
            <a:r>
              <a:rPr lang="en-US" sz="4000" dirty="0"/>
              <a:t> 19 "They threw dust on their heads </a:t>
            </a:r>
            <a:r>
              <a:rPr lang="en-US" sz="4000" dirty="0" err="1"/>
              <a:t>andcried</a:t>
            </a:r>
            <a:r>
              <a:rPr lang="en-US" sz="4000" dirty="0"/>
              <a:t> out, weeping and wailing, and saying, 'Alas, alas, that great city, in which all who had ships on the sea became rich by her wealth! For in one hour she is made desolate.' 20 "Rejoice over her, O heaven, and you holy apostles and prophets, for God has avenged you on her!" </a:t>
            </a:r>
          </a:p>
          <a:p>
            <a:pPr algn="ctr"/>
            <a:endParaRPr lang="en-US" sz="40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329148"/>
            <a:ext cx="12192000" cy="2554545"/>
          </a:xfrm>
          <a:prstGeom prst="rect">
            <a:avLst/>
          </a:prstGeom>
        </p:spPr>
        <p:txBody>
          <a:bodyPr wrap="square">
            <a:spAutoFit/>
          </a:bodyPr>
          <a:lstStyle/>
          <a:p>
            <a:pPr algn="ctr"/>
            <a:r>
              <a:rPr lang="en-US" sz="4000" b="1" dirty="0"/>
              <a:t>1. Close to 70 Million in America have been aborted in the womb since the infamous Supreme Court Decision Roe vs. Wade in 1973 It's been forty years of blood spilling murder!</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C:\Users\Placido Soliven\Desktop\Google Images\001 The harbor of colon is full of big merchant ships.JPG"/>
          <p:cNvPicPr>
            <a:picLocks noChangeAspect="1" noChangeArrowheads="1"/>
          </p:cNvPicPr>
          <p:nvPr/>
        </p:nvPicPr>
        <p:blipFill>
          <a:blip r:embed="rId2"/>
          <a:srcRect/>
          <a:stretch>
            <a:fillRect/>
          </a:stretch>
        </p:blipFill>
        <p:spPr bwMode="auto">
          <a:xfrm>
            <a:off x="1524000" y="0"/>
            <a:ext cx="9144000" cy="6858000"/>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Placido Soliven\Desktop\Google Images\Merchant ships.jpg"/>
          <p:cNvPicPr>
            <a:picLocks noChangeAspect="1" noChangeArrowheads="1"/>
          </p:cNvPicPr>
          <p:nvPr/>
        </p:nvPicPr>
        <p:blipFill>
          <a:blip r:embed="rId2"/>
          <a:srcRect/>
          <a:stretch>
            <a:fillRect/>
          </a:stretch>
        </p:blipFill>
        <p:spPr bwMode="auto">
          <a:xfrm>
            <a:off x="1524000" y="0"/>
            <a:ext cx="9144000" cy="6858000"/>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317480"/>
            <a:ext cx="12192000" cy="3416320"/>
          </a:xfrm>
          <a:prstGeom prst="rect">
            <a:avLst/>
          </a:prstGeom>
        </p:spPr>
        <p:txBody>
          <a:bodyPr wrap="square">
            <a:spAutoFit/>
          </a:bodyPr>
          <a:lstStyle/>
          <a:p>
            <a:pPr algn="ctr"/>
            <a:r>
              <a:rPr lang="en-US" sz="3600" b="1" u="sng" dirty="0"/>
              <a:t>Matthew 24:21-22</a:t>
            </a:r>
          </a:p>
          <a:p>
            <a:pPr algn="ctr"/>
            <a:r>
              <a:rPr lang="en-US" sz="3600" dirty="0"/>
              <a:t>21. For then shall be great tribulation, such as was not since the beginning of the world to this time, no, nor ever shall be. 22. And except those days should be shortened, there should no flesh be saved: but for the elect's sake those days shall be shortened. </a:t>
            </a:r>
          </a:p>
        </p:txBody>
      </p:sp>
    </p:spTree>
    <p:extLst>
      <p:ext uri="{BB962C8B-B14F-4D97-AF65-F5344CB8AC3E}">
        <p14:creationId xmlns:p14="http://schemas.microsoft.com/office/powerpoint/2010/main" val="36929191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Knowing">
            <a:hlinkClick r:id="" action="ppaction://media"/>
            <a:extLst>
              <a:ext uri="{FF2B5EF4-FFF2-40B4-BE49-F238E27FC236}">
                <a16:creationId xmlns:a16="http://schemas.microsoft.com/office/drawing/2014/main" id="{CC9F8927-FC94-4E25-95BE-4740C8CF3FB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4288"/>
            <a:ext cx="12192000" cy="68722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8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94358"/>
            <a:ext cx="12192000" cy="707886"/>
          </a:xfrm>
          <a:prstGeom prst="rect">
            <a:avLst/>
          </a:prstGeom>
        </p:spPr>
        <p:txBody>
          <a:bodyPr wrap="square">
            <a:spAutoFit/>
          </a:bodyPr>
          <a:lstStyle/>
          <a:p>
            <a:pPr algn="ctr"/>
            <a:r>
              <a:rPr lang="en-US" sz="4000" b="1" dirty="0"/>
              <a:t>Repent and Turn Back To God!</a:t>
            </a:r>
          </a:p>
        </p:txBody>
      </p:sp>
    </p:spTree>
    <p:extLst>
      <p:ext uri="{BB962C8B-B14F-4D97-AF65-F5344CB8AC3E}">
        <p14:creationId xmlns:p14="http://schemas.microsoft.com/office/powerpoint/2010/main" val="21901181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305336"/>
            <a:ext cx="12192000" cy="6247864"/>
          </a:xfrm>
          <a:prstGeom prst="rect">
            <a:avLst/>
          </a:prstGeom>
        </p:spPr>
        <p:txBody>
          <a:bodyPr wrap="square">
            <a:spAutoFit/>
          </a:bodyPr>
          <a:lstStyle/>
          <a:p>
            <a:pPr algn="ctr"/>
            <a:r>
              <a:rPr lang="en-US" sz="4000" b="1" u="sng" dirty="0"/>
              <a:t>2 Chronicles 7:13-15</a:t>
            </a:r>
          </a:p>
          <a:p>
            <a:pPr algn="ctr"/>
            <a:r>
              <a:rPr lang="en-US" sz="4000" dirty="0"/>
              <a:t>13 When I shut up heaven and there is no rain, or command the locusts to devour the land, or send pestilence among My people, 14 if My people who are called by My name will humble themselves, and pray and seek My face, and turn from their wicked ways, then I will hear from heaven, and will forgive their sin and heal their land. 15 Now My eyes will be open and My ears attentive to prayer made in this place. </a:t>
            </a:r>
          </a:p>
        </p:txBody>
      </p:sp>
    </p:spTree>
    <p:extLst>
      <p:ext uri="{BB962C8B-B14F-4D97-AF65-F5344CB8AC3E}">
        <p14:creationId xmlns:p14="http://schemas.microsoft.com/office/powerpoint/2010/main" val="30651387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305336"/>
            <a:ext cx="12192000" cy="6247864"/>
          </a:xfrm>
          <a:prstGeom prst="rect">
            <a:avLst/>
          </a:prstGeom>
        </p:spPr>
        <p:txBody>
          <a:bodyPr wrap="square">
            <a:spAutoFit/>
          </a:bodyPr>
          <a:lstStyle/>
          <a:p>
            <a:pPr algn="ctr"/>
            <a:r>
              <a:rPr lang="en-US" sz="4000" b="1" u="sng" dirty="0"/>
              <a:t>1 Corinthians 15:50-58</a:t>
            </a:r>
          </a:p>
          <a:p>
            <a:pPr algn="ctr"/>
            <a:r>
              <a:rPr lang="en-US" sz="4000" dirty="0"/>
              <a:t>50 Now this I say, brethren, that flesh and blood cannot inherit the kingdom of God; nor does corruption inherit incorruption. 51 Behold, I tell you a mystery: We shall not all sleep, but we shall all be changed-- 52 in a moment, in the twinkling of an eye, at the last trumpet. For the trumpet will sound, and the dead will be raised incorruptible, and we shall be changed. </a:t>
            </a:r>
          </a:p>
          <a:p>
            <a:pPr algn="ctr"/>
            <a:r>
              <a:rPr lang="en-US" sz="4000" dirty="0"/>
              <a:t> </a:t>
            </a:r>
          </a:p>
        </p:txBody>
      </p:sp>
    </p:spTree>
    <p:extLst>
      <p:ext uri="{BB962C8B-B14F-4D97-AF65-F5344CB8AC3E}">
        <p14:creationId xmlns:p14="http://schemas.microsoft.com/office/powerpoint/2010/main" val="28782578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292239"/>
            <a:ext cx="12192000" cy="6247864"/>
          </a:xfrm>
          <a:prstGeom prst="rect">
            <a:avLst/>
          </a:prstGeom>
        </p:spPr>
        <p:txBody>
          <a:bodyPr wrap="square">
            <a:spAutoFit/>
          </a:bodyPr>
          <a:lstStyle/>
          <a:p>
            <a:pPr algn="ctr"/>
            <a:r>
              <a:rPr lang="en-US" sz="4000" dirty="0"/>
              <a:t>53 For this corruptible must put on incorruption, and this mortal must put on immortality. 54 So when this corruptible has put on incorruption, and this mortal has put on immortality, then shall be brought to pass the saying that is written: "Death is swallowed up in victory." 55 "O Death, where is your sting? O Hades, where is your victory?" </a:t>
            </a:r>
          </a:p>
          <a:p>
            <a:pPr algn="ctr"/>
            <a:r>
              <a:rPr lang="en-US" sz="4000" dirty="0"/>
              <a:t> </a:t>
            </a:r>
          </a:p>
          <a:p>
            <a:pPr algn="ctr"/>
            <a:endParaRPr lang="en-US" sz="4000" dirty="0"/>
          </a:p>
        </p:txBody>
      </p:sp>
    </p:spTree>
    <p:extLst>
      <p:ext uri="{BB962C8B-B14F-4D97-AF65-F5344CB8AC3E}">
        <p14:creationId xmlns:p14="http://schemas.microsoft.com/office/powerpoint/2010/main" val="16275191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269617"/>
            <a:ext cx="12192000" cy="5016758"/>
          </a:xfrm>
          <a:prstGeom prst="rect">
            <a:avLst/>
          </a:prstGeom>
        </p:spPr>
        <p:txBody>
          <a:bodyPr wrap="square">
            <a:spAutoFit/>
          </a:bodyPr>
          <a:lstStyle/>
          <a:p>
            <a:pPr algn="ctr"/>
            <a:r>
              <a:rPr lang="en-US" sz="4000" dirty="0"/>
              <a:t>56 The sting of death is sin, and the strength of sin is the law. 57 But thanks be to God, who gives us the victory through our Lord Jesus Christ. 58 Therefore, my beloved brethren, be steadfast, immovable, always abounding in the work of the Lord, knowing that your labor is not in vain in the Lord. </a:t>
            </a:r>
          </a:p>
          <a:p>
            <a:pPr algn="ctr"/>
            <a:r>
              <a:rPr lang="en-US" sz="4000" b="1" dirty="0"/>
              <a:t> </a:t>
            </a:r>
            <a:endParaRPr lang="en-US" sz="4000" dirty="0"/>
          </a:p>
        </p:txBody>
      </p:sp>
    </p:spTree>
    <p:extLst>
      <p:ext uri="{BB962C8B-B14F-4D97-AF65-F5344CB8AC3E}">
        <p14:creationId xmlns:p14="http://schemas.microsoft.com/office/powerpoint/2010/main" val="3519884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94358"/>
            <a:ext cx="12192000" cy="5016758"/>
          </a:xfrm>
          <a:prstGeom prst="rect">
            <a:avLst/>
          </a:prstGeom>
        </p:spPr>
        <p:txBody>
          <a:bodyPr wrap="square">
            <a:spAutoFit/>
          </a:bodyPr>
          <a:lstStyle/>
          <a:p>
            <a:pPr algn="ctr"/>
            <a:r>
              <a:rPr lang="en-US" sz="4000" b="1" u="sng" dirty="0"/>
              <a:t>Acts 2:38-39</a:t>
            </a:r>
            <a:endParaRPr lang="en-US" sz="4000" u="sng" dirty="0"/>
          </a:p>
          <a:p>
            <a:pPr algn="ctr"/>
            <a:r>
              <a:rPr lang="en-US" sz="4000" dirty="0"/>
              <a:t>38 Then Peter said to them, "Repent, and let every one of you be baptized in the name of Jesus Christ for the remission of sins; and you shall receive the gift of the Holy Spirit. 39 For the promise is to you and to your children, and to all who are afar off, as many as the Lord our God will call."</a:t>
            </a:r>
            <a:endParaRPr lang="en-US" sz="4000" b="1" dirty="0">
              <a:solidFill>
                <a:prstClr val="white"/>
              </a:solidFill>
            </a:endParaRPr>
          </a:p>
        </p:txBody>
      </p:sp>
    </p:spTree>
    <p:extLst>
      <p:ext uri="{BB962C8B-B14F-4D97-AF65-F5344CB8AC3E}">
        <p14:creationId xmlns:p14="http://schemas.microsoft.com/office/powerpoint/2010/main" val="241834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7391400" y="3962400"/>
            <a:ext cx="32766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3" name="Picture 2" descr="A screenshot of a cell phone&#10;&#10;Description automatically generated">
            <a:extLst>
              <a:ext uri="{FF2B5EF4-FFF2-40B4-BE49-F238E27FC236}">
                <a16:creationId xmlns:a16="http://schemas.microsoft.com/office/drawing/2014/main" id="{EF2A00A0-9B4C-457F-B0C4-9559072AA7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162800"/>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GCF highest resolution.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EF6AEFD2-0D78-45C4-8A5F-7E8BDC1CA8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0"/>
            <a:ext cx="8610599" cy="6857999"/>
          </a:xfrm>
          <a:prstGeom prst="rect">
            <a:avLst/>
          </a:prstGeom>
        </p:spPr>
      </p:pic>
    </p:spTree>
    <p:extLst>
      <p:ext uri="{BB962C8B-B14F-4D97-AF65-F5344CB8AC3E}">
        <p14:creationId xmlns:p14="http://schemas.microsoft.com/office/powerpoint/2010/main" val="3416750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600200" y="77212"/>
            <a:ext cx="8915400" cy="14496276"/>
          </a:xfrm>
          <a:prstGeom prst="rect">
            <a:avLst/>
          </a:prstGeom>
        </p:spPr>
        <p:txBody>
          <a:bodyPr wrap="square">
            <a:spAutoFit/>
          </a:bodyPr>
          <a:lstStyle/>
          <a:p>
            <a:pPr algn="ctr"/>
            <a:r>
              <a:rPr lang="en-US" sz="7200" b="1" dirty="0"/>
              <a:t>Exodus 20:13</a:t>
            </a:r>
            <a:endParaRPr lang="en-US" sz="7200" dirty="0"/>
          </a:p>
          <a:p>
            <a:pPr algn="ctr"/>
            <a:r>
              <a:rPr lang="en-US" sz="7200" dirty="0"/>
              <a:t>"You shall not murder"</a:t>
            </a:r>
          </a:p>
          <a:p>
            <a:pPr algn="ctr"/>
            <a:endParaRPr lang="en-US" sz="7200" dirty="0"/>
          </a:p>
          <a:p>
            <a:pPr algn="ctr"/>
            <a:r>
              <a:rPr lang="en-US" sz="7200" b="1" dirty="0"/>
              <a:t> </a:t>
            </a:r>
            <a:endParaRPr lang="en-US" sz="7200" dirty="0"/>
          </a:p>
          <a:p>
            <a:pPr algn="ctr"/>
            <a:r>
              <a:rPr lang="en-US" sz="7200" b="1" dirty="0"/>
              <a:t> </a:t>
            </a:r>
            <a:endParaRPr lang="en-US" sz="7200" dirty="0"/>
          </a:p>
          <a:p>
            <a:pPr algn="ctr"/>
            <a:endParaRPr lang="en-US" sz="7200" dirty="0"/>
          </a:p>
          <a:p>
            <a:pPr algn="ctr"/>
            <a:endParaRPr lang="en-US" sz="7200" dirty="0"/>
          </a:p>
          <a:p>
            <a:pPr algn="ctr"/>
            <a:endParaRPr lang="en-US" sz="7200" dirty="0"/>
          </a:p>
          <a:p>
            <a:pPr algn="ctr"/>
            <a:endParaRPr lang="en-US" sz="7200" dirty="0"/>
          </a:p>
          <a:p>
            <a:pPr algn="ctr"/>
            <a:endParaRPr lang="en-US" sz="7200" dirty="0"/>
          </a:p>
          <a:p>
            <a:pPr algn="ctr"/>
            <a:endParaRPr lang="en-US" sz="7200" dirty="0"/>
          </a:p>
          <a:p>
            <a:pPr algn="ctr"/>
            <a:r>
              <a:rPr lang="en-US" sz="7200" b="1" dirty="0"/>
              <a:t> </a:t>
            </a:r>
            <a:endParaRPr lang="en-US" sz="7200"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11434</TotalTime>
  <Words>3135</Words>
  <Application>Microsoft Office PowerPoint</Application>
  <PresentationFormat>Widescreen</PresentationFormat>
  <Paragraphs>158</Paragraphs>
  <Slides>70</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70</vt:i4>
      </vt:variant>
    </vt:vector>
  </HeadingPairs>
  <TitlesOfParts>
    <vt:vector size="75" baseType="lpstr">
      <vt:lpstr>Arial</vt:lpstr>
      <vt:lpstr>Calibri</vt:lpstr>
      <vt:lpstr>Century Gothic</vt:lpstr>
      <vt:lpstr>Wingdings 3</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Amazing Grace</dc:creator>
  <cp:lastModifiedBy>Placido soliven</cp:lastModifiedBy>
  <cp:revision>871</cp:revision>
  <dcterms:created xsi:type="dcterms:W3CDTF">2011-05-21T07:49:18Z</dcterms:created>
  <dcterms:modified xsi:type="dcterms:W3CDTF">2020-04-25T07:38:12Z</dcterms:modified>
</cp:coreProperties>
</file>