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5"/>
  </p:notesMasterIdLst>
  <p:handoutMasterIdLst>
    <p:handoutMasterId r:id="rId56"/>
  </p:handoutMasterIdLst>
  <p:sldIdLst>
    <p:sldId id="362" r:id="rId2"/>
    <p:sldId id="367" r:id="rId3"/>
    <p:sldId id="464" r:id="rId4"/>
    <p:sldId id="465" r:id="rId5"/>
    <p:sldId id="369" r:id="rId6"/>
    <p:sldId id="693" r:id="rId7"/>
    <p:sldId id="694" r:id="rId8"/>
    <p:sldId id="373" r:id="rId9"/>
    <p:sldId id="374" r:id="rId10"/>
    <p:sldId id="715" r:id="rId11"/>
    <p:sldId id="375" r:id="rId12"/>
    <p:sldId id="376" r:id="rId13"/>
    <p:sldId id="377" r:id="rId14"/>
    <p:sldId id="378" r:id="rId15"/>
    <p:sldId id="379" r:id="rId16"/>
    <p:sldId id="380" r:id="rId17"/>
    <p:sldId id="386" r:id="rId18"/>
    <p:sldId id="393" r:id="rId19"/>
    <p:sldId id="394" r:id="rId20"/>
    <p:sldId id="396" r:id="rId21"/>
    <p:sldId id="395" r:id="rId22"/>
    <p:sldId id="558" r:id="rId23"/>
    <p:sldId id="397" r:id="rId24"/>
    <p:sldId id="510" r:id="rId25"/>
    <p:sldId id="500" r:id="rId26"/>
    <p:sldId id="501" r:id="rId27"/>
    <p:sldId id="498" r:id="rId28"/>
    <p:sldId id="499" r:id="rId29"/>
    <p:sldId id="503" r:id="rId30"/>
    <p:sldId id="505" r:id="rId31"/>
    <p:sldId id="539" r:id="rId32"/>
    <p:sldId id="541" r:id="rId33"/>
    <p:sldId id="542" r:id="rId34"/>
    <p:sldId id="543" r:id="rId35"/>
    <p:sldId id="544" r:id="rId36"/>
    <p:sldId id="545" r:id="rId37"/>
    <p:sldId id="546" r:id="rId38"/>
    <p:sldId id="547" r:id="rId39"/>
    <p:sldId id="740" r:id="rId40"/>
    <p:sldId id="741" r:id="rId41"/>
    <p:sldId id="742" r:id="rId42"/>
    <p:sldId id="743" r:id="rId43"/>
    <p:sldId id="744" r:id="rId44"/>
    <p:sldId id="745" r:id="rId45"/>
    <p:sldId id="746" r:id="rId46"/>
    <p:sldId id="747" r:id="rId47"/>
    <p:sldId id="748" r:id="rId48"/>
    <p:sldId id="749" r:id="rId49"/>
    <p:sldId id="750" r:id="rId50"/>
    <p:sldId id="751" r:id="rId51"/>
    <p:sldId id="752" r:id="rId52"/>
    <p:sldId id="753" r:id="rId53"/>
    <p:sldId id="419" r:id="rId5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1C9480"/>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94671" autoAdjust="0"/>
  </p:normalViewPr>
  <p:slideViewPr>
    <p:cSldViewPr>
      <p:cViewPr varScale="1">
        <p:scale>
          <a:sx n="108" d="100"/>
          <a:sy n="108" d="100"/>
        </p:scale>
        <p:origin x="552" y="10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3463" y="522288"/>
            <a:ext cx="4633912" cy="2606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A3953D-5909-4241-B856-34C355E70DD7}" type="slidenum">
              <a:rPr lang="en-US" smtClean="0"/>
              <a:pPr>
                <a:defRPr/>
              </a:pPr>
              <a:t>14</a:t>
            </a:fld>
            <a:endParaRPr lang="en-US" dirty="0"/>
          </a:p>
        </p:txBody>
      </p:sp>
    </p:spTree>
    <p:extLst>
      <p:ext uri="{BB962C8B-B14F-4D97-AF65-F5344CB8AC3E}">
        <p14:creationId xmlns:p14="http://schemas.microsoft.com/office/powerpoint/2010/main" val="213407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9" name="Picture 18" descr="A picture containing game&#10;&#10;Description automatically generated">
            <a:extLst>
              <a:ext uri="{FF2B5EF4-FFF2-40B4-BE49-F238E27FC236}">
                <a16:creationId xmlns:a16="http://schemas.microsoft.com/office/drawing/2014/main" id="{BE4EB8A6-4B62-4A2F-A541-CE081A0BB9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04800"/>
            <a:ext cx="9144000" cy="5029200"/>
          </a:xfrm>
          <a:prstGeom prst="rect">
            <a:avLst/>
          </a:prstGeom>
        </p:spPr>
        <p:txBody>
          <a:bodyPr/>
          <a:lstStyle/>
          <a:p>
            <a:pPr algn="ctr"/>
            <a:r>
              <a:rPr lang="en-US" sz="4000" b="1" dirty="0"/>
              <a:t>What is missing? </a:t>
            </a:r>
          </a:p>
          <a:p>
            <a:pPr algn="ctr"/>
            <a:endParaRPr lang="en-US" sz="4000" b="1" dirty="0"/>
          </a:p>
          <a:p>
            <a:pPr algn="ctr"/>
            <a:r>
              <a:rPr lang="en-US" sz="4000" b="1" dirty="0"/>
              <a:t>What will help us get out of this cycle? </a:t>
            </a:r>
            <a:endParaRPr lang="en-US" sz="4000" dirty="0"/>
          </a:p>
        </p:txBody>
      </p:sp>
    </p:spTree>
    <p:extLst>
      <p:ext uri="{BB962C8B-B14F-4D97-AF65-F5344CB8AC3E}">
        <p14:creationId xmlns:p14="http://schemas.microsoft.com/office/powerpoint/2010/main" val="314425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5029200"/>
          </a:xfrm>
          <a:prstGeom prst="rect">
            <a:avLst/>
          </a:prstGeom>
        </p:spPr>
        <p:txBody>
          <a:bodyPr/>
          <a:lstStyle/>
          <a:p>
            <a:pPr algn="ctr"/>
            <a:r>
              <a:rPr lang="en-US" sz="4000" b="1" dirty="0"/>
              <a:t>The missing link is genuine repentance!</a:t>
            </a:r>
            <a:endParaRPr lang="en-US"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486400"/>
          </a:xfrm>
          <a:prstGeom prst="rect">
            <a:avLst/>
          </a:prstGeom>
        </p:spPr>
        <p:txBody>
          <a:bodyPr/>
          <a:lstStyle/>
          <a:p>
            <a:pPr algn="ctr"/>
            <a:r>
              <a:rPr lang="en-US" sz="4000" b="1" dirty="0"/>
              <a:t>1. John the Baptist began his ministry with these words:</a:t>
            </a:r>
            <a:r>
              <a:rPr lang="en-US" sz="400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u="sng" dirty="0"/>
              <a:t>Matthew 3:2</a:t>
            </a:r>
            <a:endParaRPr lang="en-US" sz="4000" u="sng" dirty="0"/>
          </a:p>
          <a:p>
            <a:pPr algn="ctr"/>
            <a:r>
              <a:rPr lang="en-US" sz="4000" dirty="0"/>
              <a:t>“Repent, for the kingdom of heaven is at hand”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2. A short time later, Jesus came on the scene repeating the same message</a:t>
            </a:r>
            <a:r>
              <a:rPr lang="en-US" sz="400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0" y="228600"/>
            <a:ext cx="9067800" cy="5029200"/>
          </a:xfrm>
          <a:prstGeom prst="rect">
            <a:avLst/>
          </a:prstGeom>
        </p:spPr>
        <p:txBody>
          <a:bodyPr/>
          <a:lstStyle/>
          <a:p>
            <a:pPr algn="ctr"/>
            <a:r>
              <a:rPr lang="en-US" sz="4000" b="1" u="sng" dirty="0"/>
              <a:t>Matthew 4:17</a:t>
            </a:r>
            <a:endParaRPr lang="en-US" sz="4000" u="sng" dirty="0"/>
          </a:p>
          <a:p>
            <a:pPr algn="ctr"/>
            <a:r>
              <a:rPr lang="en-US" sz="4000" dirty="0"/>
              <a:t>“From that time Jesus began to preach and to say, </a:t>
            </a:r>
          </a:p>
          <a:p>
            <a:pPr algn="ctr"/>
            <a:r>
              <a:rPr lang="en-US" sz="4000" dirty="0">
                <a:solidFill>
                  <a:srgbClr val="FF0000"/>
                </a:solidFill>
              </a:rPr>
              <a:t>"Repent, for the kingdom of heaven is at hand." </a:t>
            </a:r>
          </a:p>
          <a:p>
            <a:pPr algn="ctr"/>
            <a:r>
              <a:rPr lang="en-US" sz="400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943600"/>
          </a:xfrm>
          <a:prstGeom prst="rect">
            <a:avLst/>
          </a:prstGeom>
        </p:spPr>
        <p:txBody>
          <a:bodyPr/>
          <a:lstStyle/>
          <a:p>
            <a:pPr algn="ctr"/>
            <a:r>
              <a:rPr lang="en-US" sz="4000" b="1" dirty="0"/>
              <a:t>3. After the Holy Spirit came at Pentecost, Peter boldly told the people:</a:t>
            </a:r>
            <a:r>
              <a:rPr lang="en-US" sz="40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5029200"/>
          </a:xfrm>
          <a:prstGeom prst="rect">
            <a:avLst/>
          </a:prstGeom>
        </p:spPr>
        <p:txBody>
          <a:bodyPr/>
          <a:lstStyle/>
          <a:p>
            <a:pPr algn="ctr"/>
            <a:r>
              <a:rPr lang="en-US" sz="4000" b="1" u="sng" dirty="0"/>
              <a:t>Acts 2:38-39</a:t>
            </a:r>
            <a:endParaRPr lang="en-US" sz="4000" u="sng" dirty="0"/>
          </a:p>
          <a:p>
            <a:pPr algn="ctr"/>
            <a:r>
              <a:rPr lang="en-US" sz="4000" dirty="0"/>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4. Later, the apostle Paul wrote to the Corinthians saying</a:t>
            </a:r>
            <a:r>
              <a:rPr lang="en-US" sz="4000"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u="sng" dirty="0"/>
              <a:t>2 Corinthians 7:9</a:t>
            </a:r>
            <a:endParaRPr lang="en-US" sz="4000" u="sng" dirty="0"/>
          </a:p>
          <a:p>
            <a:pPr algn="ctr"/>
            <a:r>
              <a:rPr lang="en-US" sz="4000" dirty="0"/>
              <a:t>“Now I rejoice, not that you were made sorry, but that your sorrow led to repentance. For you were made sorry in a godly manner, that you might suffer loss from us in nothing.”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indent="-342900" algn="ctr">
              <a:spcBef>
                <a:spcPct val="20000"/>
              </a:spcBef>
              <a:buClr>
                <a:schemeClr val="tx2"/>
              </a:buClr>
              <a:buFontTx/>
              <a:buChar char="•"/>
              <a:defRPr/>
            </a:pPr>
            <a:endParaRPr lang="en-US" sz="4800" kern="0" dirty="0">
              <a:latin typeface="Calibri" pitchFamily="34" charset="0"/>
              <a:cs typeface="+mn-cs"/>
            </a:endParaRPr>
          </a:p>
        </p:txBody>
      </p:sp>
      <p:sp>
        <p:nvSpPr>
          <p:cNvPr id="6" name="TextBox 5"/>
          <p:cNvSpPr txBox="1"/>
          <p:nvPr/>
        </p:nvSpPr>
        <p:spPr>
          <a:xfrm>
            <a:off x="1752600" y="1"/>
            <a:ext cx="8915400" cy="2554545"/>
          </a:xfrm>
          <a:prstGeom prst="rect">
            <a:avLst/>
          </a:prstGeom>
          <a:noFill/>
        </p:spPr>
        <p:txBody>
          <a:bodyPr wrap="square" rtlCol="0">
            <a:spAutoFit/>
          </a:bodyPr>
          <a:lstStyle/>
          <a:p>
            <a:pPr algn="ctr"/>
            <a:r>
              <a:rPr lang="en-US" sz="3200" b="1" dirty="0"/>
              <a:t>Jesus Help Me Be an Overcomer</a:t>
            </a:r>
            <a:endParaRPr lang="en-US" sz="3200" dirty="0"/>
          </a:p>
          <a:p>
            <a:pPr algn="ctr"/>
            <a:r>
              <a:rPr lang="en-US" sz="2800" b="1" dirty="0"/>
              <a:t>by Pastor Fee Soliven</a:t>
            </a:r>
            <a:endParaRPr lang="en-US" sz="2800" dirty="0"/>
          </a:p>
          <a:p>
            <a:pPr algn="ctr"/>
            <a:r>
              <a:rPr lang="en-US" sz="3200" b="1" dirty="0"/>
              <a:t>Luke 24:44-49</a:t>
            </a:r>
            <a:endParaRPr lang="en-US" sz="3200" dirty="0"/>
          </a:p>
          <a:p>
            <a:pPr algn="ctr"/>
            <a:r>
              <a:rPr lang="en-US" sz="3200" b="1" dirty="0"/>
              <a:t>Wednesday Evening</a:t>
            </a:r>
            <a:endParaRPr lang="en-US" sz="3200" dirty="0"/>
          </a:p>
          <a:p>
            <a:pPr algn="ctr"/>
            <a:r>
              <a:rPr lang="en-US" sz="3200" b="1" dirty="0"/>
              <a:t>May 6, 2020</a:t>
            </a:r>
            <a:endParaRPr lang="en-US" sz="3200" dirty="0"/>
          </a:p>
        </p:txBody>
      </p:sp>
      <p:pic>
        <p:nvPicPr>
          <p:cNvPr id="5" name="Picture 4" descr="A picture containing food&#10;&#10;Description automatically generated">
            <a:extLst>
              <a:ext uri="{FF2B5EF4-FFF2-40B4-BE49-F238E27FC236}">
                <a16:creationId xmlns:a16="http://schemas.microsoft.com/office/drawing/2014/main" id="{83E8D26F-F679-4B9F-B18C-C415E52EF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6" y="2438400"/>
            <a:ext cx="12192000" cy="443917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1094375" y="6039372"/>
            <a:ext cx="1117600" cy="838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dirty="0"/>
              <a:t> </a:t>
            </a:r>
            <a:r>
              <a:rPr lang="en-US" sz="4000" b="1" dirty="0"/>
              <a:t>5. In Revelation 2:5, the glorified Christ admonished the church in Ephesus saying</a:t>
            </a:r>
            <a:r>
              <a:rPr lang="en-US" sz="4000"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u="sng" dirty="0"/>
              <a:t>Revelation 2:5</a:t>
            </a:r>
            <a:endParaRPr lang="en-US" sz="4000" u="sng" dirty="0"/>
          </a:p>
          <a:p>
            <a:pPr algn="ctr"/>
            <a:r>
              <a:rPr lang="en-US" sz="4000" dirty="0"/>
              <a:t>“Remember therefore from where you have fallen; repent and do the first works, or else I will come to you quickly and remove your lampstand from its place--unless you repent.”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What is Repentance?</a:t>
            </a:r>
            <a:endParaRPr lang="en-US"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dirty="0"/>
              <a:t>  </a:t>
            </a:r>
            <a:r>
              <a:rPr lang="en-US" sz="4000" b="1" u="sng" dirty="0"/>
              <a:t>Isaiah 55:7</a:t>
            </a:r>
            <a:endParaRPr lang="en-US" sz="4000" u="sng" dirty="0"/>
          </a:p>
          <a:p>
            <a:pPr algn="ctr"/>
            <a:r>
              <a:rPr lang="en-US" sz="4000" dirty="0"/>
              <a:t>“Let the wicked forsake his way, And the unrighteous man his thoughts; Let him return to the LORD, And He will have mercy on him; And to our God, For He will abundantly pardon.”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0" y="228600"/>
            <a:ext cx="9144000" cy="5029200"/>
          </a:xfrm>
          <a:prstGeom prst="rect">
            <a:avLst/>
          </a:prstGeom>
        </p:spPr>
        <p:txBody>
          <a:bodyPr/>
          <a:lstStyle/>
          <a:p>
            <a:pPr algn="ctr"/>
            <a:r>
              <a:rPr lang="en-US" sz="4000" dirty="0"/>
              <a:t> </a:t>
            </a:r>
            <a:r>
              <a:rPr lang="en-US" sz="4000" b="1" dirty="0"/>
              <a:t>Repentance is Essential for </a:t>
            </a:r>
          </a:p>
          <a:p>
            <a:pPr algn="ctr"/>
            <a:r>
              <a:rPr lang="en-US" sz="4000" b="1" dirty="0"/>
              <a:t>All Believers</a:t>
            </a:r>
            <a:endParaRPr lang="en-US" sz="4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 Sin does not fit in our lives because God has said in:</a:t>
            </a:r>
            <a:endParaRPr lang="en-US"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dirty="0"/>
              <a:t> </a:t>
            </a:r>
            <a:r>
              <a:rPr lang="en-US" sz="4000" b="1" u="sng" dirty="0"/>
              <a:t>Romans 8:29</a:t>
            </a:r>
            <a:endParaRPr lang="en-US" sz="4000" u="sng" dirty="0"/>
          </a:p>
          <a:p>
            <a:pPr algn="ctr"/>
            <a:r>
              <a:rPr lang="en-US" sz="4000" dirty="0"/>
              <a:t>“For whom He foreknew, He also predestined to be conformed to the image of His Son, that He might be the firstborn among many brethren.”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Repentance is Essential for Salvation</a:t>
            </a:r>
            <a:endParaRPr lang="en-US" sz="4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Believing in Jesus Includes: </a:t>
            </a:r>
            <a:endParaRPr lang="en-US" sz="4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1. Complete Trust in Him for Salvation</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228600"/>
            <a:ext cx="11887200" cy="6019800"/>
          </a:xfrm>
          <a:prstGeom prst="rect">
            <a:avLst/>
          </a:prstGeom>
        </p:spPr>
        <p:txBody>
          <a:bodyPr/>
          <a:lstStyle/>
          <a:p>
            <a:pPr algn="ctr"/>
            <a:r>
              <a:rPr lang="en-US" sz="4000" b="1" u="sng" dirty="0"/>
              <a:t>Luke 24:44-49</a:t>
            </a:r>
            <a:endParaRPr lang="en-US" sz="4000" u="sng" dirty="0"/>
          </a:p>
          <a:p>
            <a:pPr algn="ctr"/>
            <a:r>
              <a:rPr lang="en-US" sz="4000" dirty="0"/>
              <a:t>44 Then He said to them, </a:t>
            </a:r>
            <a:r>
              <a:rPr lang="en-US" sz="4000" dirty="0">
                <a:solidFill>
                  <a:srgbClr val="FF0000"/>
                </a:solidFill>
              </a:rPr>
              <a:t>"These are the words which I spoke to you while I was still with you, that all things must be fulfilled which were written in the Law of Moses and the Prophets and the Psalms concerning Me."</a:t>
            </a:r>
            <a:r>
              <a:rPr lang="en-US" sz="4000" dirty="0"/>
              <a:t> 45 </a:t>
            </a:r>
            <a:r>
              <a:rPr lang="en-US" sz="4000" dirty="0">
                <a:solidFill>
                  <a:srgbClr val="FF0000"/>
                </a:solidFill>
              </a:rPr>
              <a:t>And He opened their understanding, that they might comprehend the Scriptures.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04800"/>
            <a:ext cx="9144000" cy="5029200"/>
          </a:xfrm>
          <a:prstGeom prst="rect">
            <a:avLst/>
          </a:prstGeom>
        </p:spPr>
        <p:txBody>
          <a:bodyPr/>
          <a:lstStyle/>
          <a:p>
            <a:pPr algn="ctr"/>
            <a:r>
              <a:rPr lang="en-US" sz="4000" b="1" dirty="0"/>
              <a:t>2. Repentance from Past Sins</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0" y="228600"/>
            <a:ext cx="9144000" cy="6019800"/>
          </a:xfrm>
          <a:prstGeom prst="rect">
            <a:avLst/>
          </a:prstGeom>
        </p:spPr>
        <p:txBody>
          <a:bodyPr/>
          <a:lstStyle/>
          <a:p>
            <a:pPr algn="ctr"/>
            <a:r>
              <a:rPr lang="en-US" sz="4000" b="1" dirty="0"/>
              <a:t>3. Surrender of our lives fully to Jesus</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69966"/>
            <a:ext cx="9144000" cy="5064034"/>
          </a:xfrm>
          <a:prstGeom prst="rect">
            <a:avLst/>
          </a:prstGeom>
        </p:spPr>
        <p:txBody>
          <a:bodyPr/>
          <a:lstStyle/>
          <a:p>
            <a:pPr algn="ctr"/>
            <a:r>
              <a:rPr lang="en-US" sz="4000" b="1" u="sng" dirty="0"/>
              <a:t>Luke 5:32</a:t>
            </a:r>
            <a:endParaRPr lang="en-US" sz="4000" u="sng" dirty="0"/>
          </a:p>
          <a:p>
            <a:pPr algn="ctr"/>
            <a:r>
              <a:rPr lang="en-US" sz="4000" dirty="0">
                <a:solidFill>
                  <a:srgbClr val="FF0000"/>
                </a:solidFill>
              </a:rPr>
              <a:t>“I have not come to call the righteous, but sinners, to repentance."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152400"/>
            <a:ext cx="9144000" cy="5029200"/>
          </a:xfrm>
          <a:prstGeom prst="rect">
            <a:avLst/>
          </a:prstGeom>
        </p:spPr>
        <p:txBody>
          <a:bodyPr/>
          <a:lstStyle/>
          <a:p>
            <a:pPr algn="ctr"/>
            <a:r>
              <a:rPr lang="en-US" sz="4000" b="1" u="sng" dirty="0"/>
              <a:t>2 Peter 3:9</a:t>
            </a:r>
            <a:endParaRPr lang="en-US" sz="4000" u="sng" dirty="0"/>
          </a:p>
          <a:p>
            <a:pPr algn="ctr"/>
            <a:r>
              <a:rPr lang="en-US" sz="4000" dirty="0"/>
              <a:t>“The Lord is not slack concerning His promise, as some count slackness, but is longsuffering toward us, not willing that any should perish but that all should come to repentance.”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Repentance results in a Changed Life</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algn="ctr"/>
            <a:r>
              <a:rPr lang="en-US" sz="4000" b="1" u="sng" dirty="0"/>
              <a:t>1 Corinthians 3:1-2</a:t>
            </a:r>
            <a:endParaRPr lang="en-US" sz="4000" u="sng" dirty="0"/>
          </a:p>
          <a:p>
            <a:pPr algn="ctr"/>
            <a:r>
              <a:rPr lang="en-US" sz="4000" dirty="0"/>
              <a:t>1 And I, brethren, could not speak to you as to spiritual people but as to carnal, as to babes in Christ. 2 I fed you with milk and not with solid food; for until now you were not able to receive it, and even now you are still not able;</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486400"/>
          </a:xfrm>
          <a:prstGeom prst="rect">
            <a:avLst/>
          </a:prstGeom>
        </p:spPr>
        <p:txBody>
          <a:bodyPr/>
          <a:lstStyle/>
          <a:p>
            <a:pPr algn="ctr"/>
            <a:r>
              <a:rPr lang="en-US" sz="4000" b="1" dirty="0"/>
              <a:t>We are not perfect, but we are responsible for what we do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582400" cy="5029200"/>
          </a:xfrm>
          <a:prstGeom prst="rect">
            <a:avLst/>
          </a:prstGeom>
        </p:spPr>
        <p:txBody>
          <a:bodyPr/>
          <a:lstStyle/>
          <a:p>
            <a:pPr algn="ctr"/>
            <a:r>
              <a:rPr lang="en-US" sz="4000" b="1" u="sng" dirty="0"/>
              <a:t>Ephesians 2:8-10</a:t>
            </a:r>
            <a:endParaRPr lang="en-US" sz="4000" u="sng" dirty="0"/>
          </a:p>
          <a:p>
            <a:pPr algn="ctr"/>
            <a:r>
              <a:rPr lang="en-US" sz="4000" dirty="0"/>
              <a:t>8 For by grace you have been saved through faith, and that not of yourselves; it is the gift of God, 9 not of works, lest anyone should boast. 10 For we are His workmanship, created in Christ Jesus for good works, which God prepared beforehand that we should walk in them.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What does Confession mean?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algn="ctr"/>
            <a:r>
              <a:rPr lang="en-US" sz="4000" b="1" u="sng" dirty="0"/>
              <a:t>1 Corinthians 6:9-11</a:t>
            </a:r>
            <a:endParaRPr lang="en-US" sz="4000" u="sng" dirty="0"/>
          </a:p>
          <a:p>
            <a:pPr algn="ctr"/>
            <a:r>
              <a:rPr lang="en-US" sz="4000" dirty="0"/>
              <a:t>9 Do you not know that the unrighteous will not inherit the kingdom of God? Do not be deceived. Neither fornicators, nor idolaters, nor adulterers, nor homosexuals, nor sodomites, 10 nor thieves, nor covetous, nor drunkards, nor revilers, nor </a:t>
            </a:r>
            <a:r>
              <a:rPr lang="en-US" sz="4000" dirty="0" err="1"/>
              <a:t>extortioners</a:t>
            </a:r>
            <a:r>
              <a:rPr lang="en-US" sz="4000" dirty="0"/>
              <a:t> will inherit the kingdom of God. </a:t>
            </a:r>
          </a:p>
        </p:txBody>
      </p:sp>
    </p:spTree>
    <p:extLst>
      <p:ext uri="{BB962C8B-B14F-4D97-AF65-F5344CB8AC3E}">
        <p14:creationId xmlns:p14="http://schemas.microsoft.com/office/powerpoint/2010/main" val="152028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228600"/>
            <a:ext cx="11887200" cy="6019800"/>
          </a:xfrm>
          <a:prstGeom prst="rect">
            <a:avLst/>
          </a:prstGeom>
        </p:spPr>
        <p:txBody>
          <a:bodyPr/>
          <a:lstStyle/>
          <a:p>
            <a:pPr algn="ctr"/>
            <a:r>
              <a:rPr lang="en-US" sz="4000" dirty="0"/>
              <a:t>46 Then He said to them, </a:t>
            </a:r>
            <a:r>
              <a:rPr lang="en-US" sz="4000" dirty="0">
                <a:solidFill>
                  <a:srgbClr val="FF0000"/>
                </a:solidFill>
              </a:rPr>
              <a:t>"Thus it is written, and thus it was necessary for the Christ to suffer and to rise from the dead the third day, </a:t>
            </a:r>
            <a:r>
              <a:rPr lang="en-US" sz="4000" dirty="0"/>
              <a:t>47 </a:t>
            </a:r>
            <a:r>
              <a:rPr lang="en-US" sz="4000" dirty="0">
                <a:solidFill>
                  <a:srgbClr val="FF0000"/>
                </a:solidFill>
              </a:rPr>
              <a:t>and that repentance and remission of sins should be preached in His name to all nations, beginning at Jerusalem. </a:t>
            </a:r>
            <a:r>
              <a:rPr lang="en-US" sz="4000" dirty="0"/>
              <a:t>48 </a:t>
            </a:r>
            <a:r>
              <a:rPr lang="en-US" sz="4000" dirty="0">
                <a:solidFill>
                  <a:srgbClr val="FF0000"/>
                </a:solidFill>
              </a:rPr>
              <a:t>And you are witnesses of these things.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09600" y="228600"/>
            <a:ext cx="10896600" cy="5029200"/>
          </a:xfrm>
          <a:prstGeom prst="rect">
            <a:avLst/>
          </a:prstGeom>
        </p:spPr>
        <p:txBody>
          <a:bodyPr/>
          <a:lstStyle/>
          <a:p>
            <a:pPr algn="ctr"/>
            <a:r>
              <a:rPr lang="en-US" sz="4000" dirty="0">
                <a:solidFill>
                  <a:srgbClr val="FFFFFF"/>
                </a:solidFill>
              </a:rPr>
              <a:t>  </a:t>
            </a:r>
            <a:r>
              <a:rPr lang="en-US" sz="4000" dirty="0"/>
              <a:t>11 And such were some of you. But you were washed, but you were sanctified, but you were justified in the name of the Lord Jesus and by the Spirit of our God. </a:t>
            </a:r>
          </a:p>
        </p:txBody>
      </p:sp>
    </p:spTree>
    <p:extLst>
      <p:ext uri="{BB962C8B-B14F-4D97-AF65-F5344CB8AC3E}">
        <p14:creationId xmlns:p14="http://schemas.microsoft.com/office/powerpoint/2010/main" val="344983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04800" y="228600"/>
            <a:ext cx="11506200" cy="5029200"/>
          </a:xfrm>
          <a:prstGeom prst="rect">
            <a:avLst/>
          </a:prstGeom>
        </p:spPr>
        <p:txBody>
          <a:bodyPr/>
          <a:lstStyle/>
          <a:p>
            <a:pPr algn="ctr"/>
            <a:r>
              <a:rPr lang="en-US" sz="4000" dirty="0">
                <a:solidFill>
                  <a:srgbClr val="FFFFFF"/>
                </a:solidFill>
              </a:rPr>
              <a:t> </a:t>
            </a:r>
            <a:r>
              <a:rPr lang="en-US" sz="4000" b="1" u="sng" dirty="0"/>
              <a:t>1 John 1:7-10</a:t>
            </a:r>
            <a:endParaRPr lang="en-US" sz="4000" u="sng" dirty="0"/>
          </a:p>
          <a:p>
            <a:pPr algn="ctr"/>
            <a:r>
              <a:rPr lang="en-US" sz="4000" dirty="0"/>
              <a:t>7 But if we walk in the light as He is in the light, we have fellowship with one another, and the blood of Jesus Christ His Son cleanses us from all sin. 8 If we say that we have no sin, we deceive ourselves, and the truth is not in us. </a:t>
            </a:r>
          </a:p>
        </p:txBody>
      </p:sp>
    </p:spTree>
    <p:extLst>
      <p:ext uri="{BB962C8B-B14F-4D97-AF65-F5344CB8AC3E}">
        <p14:creationId xmlns:p14="http://schemas.microsoft.com/office/powerpoint/2010/main" val="292140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09600" y="228600"/>
            <a:ext cx="10972800" cy="5029200"/>
          </a:xfrm>
          <a:prstGeom prst="rect">
            <a:avLst/>
          </a:prstGeom>
        </p:spPr>
        <p:txBody>
          <a:bodyPr/>
          <a:lstStyle/>
          <a:p>
            <a:pPr algn="ctr"/>
            <a:r>
              <a:rPr lang="en-US" sz="4000" b="1" dirty="0">
                <a:solidFill>
                  <a:srgbClr val="FFFFFF"/>
                </a:solidFill>
              </a:rPr>
              <a:t> </a:t>
            </a:r>
            <a:r>
              <a:rPr lang="en-US" sz="4000" dirty="0"/>
              <a:t>9 If we confess our sins, He is faithful and just to forgive us our sins and to cleanse us from all unrighteousness. 10 If we say that we have not sinned, we make Him a liar, and His word is not in us. </a:t>
            </a:r>
          </a:p>
        </p:txBody>
      </p:sp>
    </p:spTree>
    <p:extLst>
      <p:ext uri="{BB962C8B-B14F-4D97-AF65-F5344CB8AC3E}">
        <p14:creationId xmlns:p14="http://schemas.microsoft.com/office/powerpoint/2010/main" val="316117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5029200"/>
          </a:xfrm>
          <a:prstGeom prst="rect">
            <a:avLst/>
          </a:prstGeom>
        </p:spPr>
        <p:txBody>
          <a:bodyPr/>
          <a:lstStyle/>
          <a:p>
            <a:pPr algn="ctr"/>
            <a:r>
              <a:rPr lang="en-US" sz="4000" dirty="0">
                <a:solidFill>
                  <a:srgbClr val="FFFFFF"/>
                </a:solidFill>
              </a:rPr>
              <a:t> </a:t>
            </a:r>
            <a:r>
              <a:rPr lang="en-US" sz="4000" b="1" u="sng" dirty="0"/>
              <a:t>Colossians 3:8-10</a:t>
            </a:r>
            <a:endParaRPr lang="en-US" sz="4000" u="sng" dirty="0"/>
          </a:p>
          <a:p>
            <a:pPr algn="ctr"/>
            <a:r>
              <a:rPr lang="en-US" sz="4000" dirty="0"/>
              <a:t>8 But now you yourselves are to put off all these: anger, wrath, malice, blasphemy, filthy language out of your mouth. 9 Do not lie to one another, since you have put off the old man with his deeds, 10 and have put on the new man who is renewed in knowledge according to the image of Him who created him…</a:t>
            </a:r>
          </a:p>
          <a:p>
            <a:pPr algn="ctr"/>
            <a:r>
              <a:rPr lang="en-US" sz="4000" b="1" dirty="0"/>
              <a:t> </a:t>
            </a:r>
            <a:endParaRPr lang="en-US" sz="4000" dirty="0"/>
          </a:p>
        </p:txBody>
      </p:sp>
    </p:spTree>
    <p:extLst>
      <p:ext uri="{BB962C8B-B14F-4D97-AF65-F5344CB8AC3E}">
        <p14:creationId xmlns:p14="http://schemas.microsoft.com/office/powerpoint/2010/main" val="198338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1. Is there a particular sin you repeatedly confess? </a:t>
            </a:r>
            <a:endParaRPr lang="en-US" sz="4000" dirty="0"/>
          </a:p>
          <a:p>
            <a:pPr algn="ctr"/>
            <a:endParaRPr lang="en-US" sz="4000" b="1" dirty="0"/>
          </a:p>
          <a:p>
            <a:pPr algn="ctr"/>
            <a:r>
              <a:rPr lang="en-US" sz="4000" b="1" dirty="0"/>
              <a:t>What is it? </a:t>
            </a:r>
            <a:endParaRPr lang="en-US" sz="4000" dirty="0"/>
          </a:p>
        </p:txBody>
      </p:sp>
    </p:spTree>
    <p:extLst>
      <p:ext uri="{BB962C8B-B14F-4D97-AF65-F5344CB8AC3E}">
        <p14:creationId xmlns:p14="http://schemas.microsoft.com/office/powerpoint/2010/main" val="420707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2. Why do you think you keep struggling with it? </a:t>
            </a:r>
            <a:endParaRPr lang="en-US" sz="4000" dirty="0"/>
          </a:p>
        </p:txBody>
      </p:sp>
    </p:spTree>
    <p:extLst>
      <p:ext uri="{BB962C8B-B14F-4D97-AF65-F5344CB8AC3E}">
        <p14:creationId xmlns:p14="http://schemas.microsoft.com/office/powerpoint/2010/main" val="266354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3. What steps can you take to truly repent and turn from it? </a:t>
            </a:r>
            <a:endParaRPr lang="en-US" sz="4000" dirty="0"/>
          </a:p>
        </p:txBody>
      </p:sp>
    </p:spTree>
    <p:extLst>
      <p:ext uri="{BB962C8B-B14F-4D97-AF65-F5344CB8AC3E}">
        <p14:creationId xmlns:p14="http://schemas.microsoft.com/office/powerpoint/2010/main" val="72508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582400" cy="5029200"/>
          </a:xfrm>
          <a:prstGeom prst="rect">
            <a:avLst/>
          </a:prstGeom>
        </p:spPr>
        <p:txBody>
          <a:bodyPr/>
          <a:lstStyle/>
          <a:p>
            <a:pPr algn="ctr"/>
            <a:r>
              <a:rPr lang="en-US" sz="4000" b="1" dirty="0"/>
              <a:t>4. Do you tend to view confession and repentance as a negative experience that makes you feel guilty or worthless or as an opportunity for cleansing and a fresh start? </a:t>
            </a:r>
            <a:endParaRPr lang="en-US" sz="4000" dirty="0"/>
          </a:p>
        </p:txBody>
      </p:sp>
    </p:spTree>
    <p:extLst>
      <p:ext uri="{BB962C8B-B14F-4D97-AF65-F5344CB8AC3E}">
        <p14:creationId xmlns:p14="http://schemas.microsoft.com/office/powerpoint/2010/main" val="106147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dirty="0"/>
              <a:t>5. How could a positive perspective of this privilege encourage confession, and motivate you to live a holy life?</a:t>
            </a:r>
            <a:endParaRPr lang="en-US" sz="4000" dirty="0"/>
          </a:p>
        </p:txBody>
      </p:sp>
    </p:spTree>
    <p:extLst>
      <p:ext uri="{BB962C8B-B14F-4D97-AF65-F5344CB8AC3E}">
        <p14:creationId xmlns:p14="http://schemas.microsoft.com/office/powerpoint/2010/main" val="20030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304800"/>
            <a:ext cx="11811000" cy="5029200"/>
          </a:xfrm>
          <a:prstGeom prst="rect">
            <a:avLst/>
          </a:prstGeom>
        </p:spPr>
        <p:txBody>
          <a:bodyPr/>
          <a:lstStyle/>
          <a:p>
            <a:pPr algn="ctr"/>
            <a:r>
              <a:rPr lang="en-US" sz="4000" b="1" u="sng" dirty="0"/>
              <a:t>1 Thessalonians 4:13-18</a:t>
            </a:r>
            <a:endParaRPr lang="en-US" sz="4000" u="sng" dirty="0"/>
          </a:p>
          <a:p>
            <a:pPr algn="ctr"/>
            <a:r>
              <a:rPr lang="en-US" sz="4000" dirty="0"/>
              <a:t>13 But I do not want you to be ignorant, brethren, concerning those who have fallen asleep, lest you sorrow as others who have no hope. 14 For if we believe that Jesus died and rose again, even so God will bring with Him those who sleep in Jesus. </a:t>
            </a:r>
          </a:p>
          <a:p>
            <a:pPr algn="ctr"/>
            <a:r>
              <a:rPr lang="en-US" sz="4000" dirty="0"/>
              <a:t> </a:t>
            </a:r>
          </a:p>
        </p:txBody>
      </p:sp>
    </p:spTree>
    <p:extLst>
      <p:ext uri="{BB962C8B-B14F-4D97-AF65-F5344CB8AC3E}">
        <p14:creationId xmlns:p14="http://schemas.microsoft.com/office/powerpoint/2010/main" val="191058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228600"/>
            <a:ext cx="11430000" cy="5029200"/>
          </a:xfrm>
          <a:prstGeom prst="rect">
            <a:avLst/>
          </a:prstGeom>
        </p:spPr>
        <p:txBody>
          <a:bodyPr/>
          <a:lstStyle/>
          <a:p>
            <a:pPr algn="ctr"/>
            <a:r>
              <a:rPr lang="en-US" sz="4000" dirty="0"/>
              <a:t>49 </a:t>
            </a:r>
            <a:r>
              <a:rPr lang="en-US" sz="4000" dirty="0">
                <a:solidFill>
                  <a:srgbClr val="FF0000"/>
                </a:solidFill>
              </a:rPr>
              <a:t>Behold, I send the Promise of My Father upon you; but tarry in the city of Jerusalem until you are endued with power from on high."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304800"/>
            <a:ext cx="11963400" cy="5029200"/>
          </a:xfrm>
          <a:prstGeom prst="rect">
            <a:avLst/>
          </a:prstGeom>
        </p:spPr>
        <p:txBody>
          <a:bodyPr/>
          <a:lstStyle/>
          <a:p>
            <a:pPr algn="ctr"/>
            <a:r>
              <a:rPr lang="en-US" sz="4000" dirty="0"/>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p>
        </p:txBody>
      </p:sp>
    </p:spTree>
    <p:extLst>
      <p:ext uri="{BB962C8B-B14F-4D97-AF65-F5344CB8AC3E}">
        <p14:creationId xmlns:p14="http://schemas.microsoft.com/office/powerpoint/2010/main" val="110812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304800"/>
            <a:ext cx="11887200" cy="5029200"/>
          </a:xfrm>
          <a:prstGeom prst="rect">
            <a:avLst/>
          </a:prstGeom>
        </p:spPr>
        <p:txBody>
          <a:bodyPr/>
          <a:lstStyle/>
          <a:p>
            <a:pPr algn="ctr"/>
            <a:r>
              <a:rPr lang="en-US" sz="4000" dirty="0"/>
              <a:t> 17 Then we who are alive and remain shall be caught up together with them in the clouds to meet the Lord in the air. And thus we shall always be with the Lord. 18 Therefore comfort one another with these words. </a:t>
            </a:r>
          </a:p>
          <a:p>
            <a:pPr algn="ctr"/>
            <a:r>
              <a:rPr lang="en-US" sz="4000" dirty="0"/>
              <a:t> </a:t>
            </a:r>
          </a:p>
        </p:txBody>
      </p:sp>
    </p:spTree>
    <p:extLst>
      <p:ext uri="{BB962C8B-B14F-4D97-AF65-F5344CB8AC3E}">
        <p14:creationId xmlns:p14="http://schemas.microsoft.com/office/powerpoint/2010/main" val="154435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algn="ctr"/>
            <a:r>
              <a:rPr lang="en-US" sz="4000" b="1" u="sng" dirty="0"/>
              <a:t>Acts 2:38-39</a:t>
            </a:r>
            <a:endParaRPr lang="en-US" sz="4000" u="sng" dirty="0"/>
          </a:p>
          <a:p>
            <a:pPr algn="ctr"/>
            <a:r>
              <a:rPr lang="en-US" sz="4000" dirty="0"/>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p:txBody>
      </p:sp>
    </p:spTree>
    <p:extLst>
      <p:ext uri="{BB962C8B-B14F-4D97-AF65-F5344CB8AC3E}">
        <p14:creationId xmlns:p14="http://schemas.microsoft.com/office/powerpoint/2010/main" val="110970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game&#10;&#10;Description automatically generated">
            <a:extLst>
              <a:ext uri="{FF2B5EF4-FFF2-40B4-BE49-F238E27FC236}">
                <a16:creationId xmlns:a16="http://schemas.microsoft.com/office/drawing/2014/main" id="{064C98F3-4E73-441D-A9F5-F86E867C58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88655"/>
            <a:ext cx="11277600" cy="2554545"/>
          </a:xfrm>
          <a:prstGeom prst="rect">
            <a:avLst/>
          </a:prstGeom>
        </p:spPr>
        <p:txBody>
          <a:bodyPr wrap="square">
            <a:spAutoFit/>
          </a:bodyPr>
          <a:lstStyle/>
          <a:p>
            <a:pPr algn="ctr"/>
            <a:r>
              <a:rPr lang="en-US" sz="4000" dirty="0"/>
              <a:t> </a:t>
            </a:r>
            <a:r>
              <a:rPr lang="en-US" sz="4000" b="1" dirty="0"/>
              <a:t>Many of us have found ourselves repeatedly confessing the same sin to God, wondering why we can’t overcome it.</a:t>
            </a:r>
            <a:endParaRPr lang="en-US" sz="4000" dirty="0"/>
          </a:p>
        </p:txBody>
      </p:sp>
    </p:spTree>
    <p:extLst>
      <p:ext uri="{BB962C8B-B14F-4D97-AF65-F5344CB8AC3E}">
        <p14:creationId xmlns:p14="http://schemas.microsoft.com/office/powerpoint/2010/main" val="2755864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58901"/>
            <a:ext cx="9144000" cy="3170099"/>
          </a:xfrm>
          <a:prstGeom prst="rect">
            <a:avLst/>
          </a:prstGeom>
        </p:spPr>
        <p:txBody>
          <a:bodyPr wrap="square">
            <a:spAutoFit/>
          </a:bodyPr>
          <a:lstStyle/>
          <a:p>
            <a:pPr algn="ctr"/>
            <a:r>
              <a:rPr lang="en-US" sz="4000" b="1" u="sng" dirty="0"/>
              <a:t>Romans 7:15</a:t>
            </a:r>
            <a:endParaRPr lang="en-US" sz="4000" u="sng" dirty="0"/>
          </a:p>
          <a:p>
            <a:pPr algn="ctr"/>
            <a:r>
              <a:rPr lang="en-US" sz="4000" dirty="0"/>
              <a:t>“For what I am doing, I do not understand. For what I will to do, that I do not practice; but what I hate, that I do.” </a:t>
            </a:r>
          </a:p>
        </p:txBody>
      </p:sp>
    </p:spTree>
    <p:extLst>
      <p:ext uri="{BB962C8B-B14F-4D97-AF65-F5344CB8AC3E}">
        <p14:creationId xmlns:p14="http://schemas.microsoft.com/office/powerpoint/2010/main" val="3714427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u="sng" dirty="0"/>
              <a:t>1 John 1:9</a:t>
            </a:r>
            <a:endParaRPr lang="en-US" sz="4000" u="sng" dirty="0"/>
          </a:p>
          <a:p>
            <a:pPr algn="ctr"/>
            <a:r>
              <a:rPr lang="en-US" sz="4000" dirty="0"/>
              <a:t>“If we confess our sins, He is faithful and just to forgive us our sins and to cleanse us from all unrighteousness.”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5029200"/>
          </a:xfrm>
          <a:prstGeom prst="rect">
            <a:avLst/>
          </a:prstGeom>
        </p:spPr>
        <p:txBody>
          <a:bodyPr/>
          <a:lstStyle/>
          <a:p>
            <a:pPr algn="ctr"/>
            <a:r>
              <a:rPr lang="en-US" sz="4000" b="1" dirty="0"/>
              <a:t>God will forgive us, but merely confessing may not bring us victory </a:t>
            </a:r>
            <a:endParaRPr lang="en-US" sz="4000" dirty="0"/>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10585</TotalTime>
  <Words>1539</Words>
  <Application>Microsoft Office PowerPoint</Application>
  <PresentationFormat>Widescreen</PresentationFormat>
  <Paragraphs>86</Paragraphs>
  <Slides>53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Verdana</vt:lpstr>
      <vt:lpstr>1_Mountain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672</cp:revision>
  <dcterms:created xsi:type="dcterms:W3CDTF">2009-08-18T08:19:59Z</dcterms:created>
  <dcterms:modified xsi:type="dcterms:W3CDTF">2020-05-05T20:30:56Z</dcterms:modified>
</cp:coreProperties>
</file>