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9" r:id="rId2"/>
  </p:sldMasterIdLst>
  <p:notesMasterIdLst>
    <p:notesMasterId r:id="rId94"/>
  </p:notesMasterIdLst>
  <p:sldIdLst>
    <p:sldId id="257" r:id="rId3"/>
    <p:sldId id="258" r:id="rId4"/>
    <p:sldId id="790" r:id="rId5"/>
    <p:sldId id="793" r:id="rId6"/>
    <p:sldId id="259" r:id="rId7"/>
    <p:sldId id="617" r:id="rId8"/>
    <p:sldId id="615" r:id="rId9"/>
    <p:sldId id="616" r:id="rId10"/>
    <p:sldId id="260" r:id="rId11"/>
    <p:sldId id="789" r:id="rId12"/>
    <p:sldId id="518" r:id="rId13"/>
    <p:sldId id="704" r:id="rId14"/>
    <p:sldId id="706" r:id="rId15"/>
    <p:sldId id="707" r:id="rId16"/>
    <p:sldId id="709" r:id="rId17"/>
    <p:sldId id="708" r:id="rId18"/>
    <p:sldId id="519" r:id="rId19"/>
    <p:sldId id="520" r:id="rId20"/>
    <p:sldId id="522" r:id="rId21"/>
    <p:sldId id="523" r:id="rId22"/>
    <p:sldId id="524" r:id="rId23"/>
    <p:sldId id="614" r:id="rId24"/>
    <p:sldId id="666" r:id="rId25"/>
    <p:sldId id="713" r:id="rId26"/>
    <p:sldId id="718" r:id="rId27"/>
    <p:sldId id="719" r:id="rId28"/>
    <p:sldId id="720" r:id="rId29"/>
    <p:sldId id="721" r:id="rId30"/>
    <p:sldId id="722" r:id="rId31"/>
    <p:sldId id="899" r:id="rId32"/>
    <p:sldId id="900" r:id="rId33"/>
    <p:sldId id="723" r:id="rId34"/>
    <p:sldId id="725" r:id="rId35"/>
    <p:sldId id="726" r:id="rId36"/>
    <p:sldId id="846" r:id="rId37"/>
    <p:sldId id="847" r:id="rId38"/>
    <p:sldId id="848" r:id="rId39"/>
    <p:sldId id="901" r:id="rId40"/>
    <p:sldId id="902" r:id="rId41"/>
    <p:sldId id="903" r:id="rId42"/>
    <p:sldId id="904" r:id="rId43"/>
    <p:sldId id="905" r:id="rId44"/>
    <p:sldId id="906" r:id="rId45"/>
    <p:sldId id="907" r:id="rId46"/>
    <p:sldId id="908" r:id="rId47"/>
    <p:sldId id="909" r:id="rId48"/>
    <p:sldId id="910" r:id="rId49"/>
    <p:sldId id="911" r:id="rId50"/>
    <p:sldId id="912" r:id="rId51"/>
    <p:sldId id="913" r:id="rId52"/>
    <p:sldId id="914" r:id="rId53"/>
    <p:sldId id="915" r:id="rId54"/>
    <p:sldId id="916" r:id="rId55"/>
    <p:sldId id="917" r:id="rId56"/>
    <p:sldId id="918" r:id="rId57"/>
    <p:sldId id="919" r:id="rId58"/>
    <p:sldId id="920" r:id="rId59"/>
    <p:sldId id="921" r:id="rId60"/>
    <p:sldId id="922" r:id="rId61"/>
    <p:sldId id="923" r:id="rId62"/>
    <p:sldId id="924" r:id="rId63"/>
    <p:sldId id="925" r:id="rId64"/>
    <p:sldId id="926" r:id="rId65"/>
    <p:sldId id="927" r:id="rId66"/>
    <p:sldId id="929" r:id="rId67"/>
    <p:sldId id="928" r:id="rId68"/>
    <p:sldId id="930" r:id="rId69"/>
    <p:sldId id="931" r:id="rId70"/>
    <p:sldId id="1215" r:id="rId71"/>
    <p:sldId id="932" r:id="rId72"/>
    <p:sldId id="933" r:id="rId73"/>
    <p:sldId id="934" r:id="rId74"/>
    <p:sldId id="935" r:id="rId75"/>
    <p:sldId id="936" r:id="rId76"/>
    <p:sldId id="937" r:id="rId77"/>
    <p:sldId id="938" r:id="rId78"/>
    <p:sldId id="939" r:id="rId79"/>
    <p:sldId id="940" r:id="rId80"/>
    <p:sldId id="941" r:id="rId81"/>
    <p:sldId id="942" r:id="rId82"/>
    <p:sldId id="943" r:id="rId83"/>
    <p:sldId id="944" r:id="rId84"/>
    <p:sldId id="945" r:id="rId85"/>
    <p:sldId id="946" r:id="rId86"/>
    <p:sldId id="947" r:id="rId87"/>
    <p:sldId id="948" r:id="rId88"/>
    <p:sldId id="949" r:id="rId89"/>
    <p:sldId id="950" r:id="rId90"/>
    <p:sldId id="951" r:id="rId91"/>
    <p:sldId id="952" r:id="rId92"/>
    <p:sldId id="298"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4" autoAdjust="0"/>
    <p:restoredTop sz="94660"/>
  </p:normalViewPr>
  <p:slideViewPr>
    <p:cSldViewPr>
      <p:cViewPr varScale="1">
        <p:scale>
          <a:sx n="95" d="100"/>
          <a:sy n="95" d="100"/>
        </p:scale>
        <p:origin x="114" y="3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726CF8-AB8D-4D4A-A576-C89E5CA583C3}" type="datetimeFigureOut">
              <a:rPr lang="en-US" smtClean="0"/>
              <a:pPr/>
              <a:t>5/1/2020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FAD8AB-C685-4702-9014-ADA2C1441788}" type="slidenum">
              <a:rPr lang="en-US" smtClean="0"/>
              <a:pPr/>
              <a:t>‹#›</a:t>
            </a:fld>
            <a:endParaRPr lang="en-US"/>
          </a:p>
        </p:txBody>
      </p:sp>
    </p:spTree>
    <p:extLst>
      <p:ext uri="{BB962C8B-B14F-4D97-AF65-F5344CB8AC3E}">
        <p14:creationId xmlns:p14="http://schemas.microsoft.com/office/powerpoint/2010/main" val="1414467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355DD6-1C2C-4448-8227-50186370C331}"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102721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FAD8AB-C685-4702-9014-ADA2C1441788}" type="slidenum">
              <a:rPr lang="en-US" smtClean="0"/>
              <a:pPr/>
              <a:t>22</a:t>
            </a:fld>
            <a:endParaRPr lang="en-US"/>
          </a:p>
        </p:txBody>
      </p:sp>
    </p:spTree>
    <p:extLst>
      <p:ext uri="{BB962C8B-B14F-4D97-AF65-F5344CB8AC3E}">
        <p14:creationId xmlns:p14="http://schemas.microsoft.com/office/powerpoint/2010/main" val="3935754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sz="1800"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sz="1800"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sz="1800"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sz="1800"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sz="1800"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sz="1800"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sz="1800"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sz="1800"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sz="1800"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sz="1800"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sz="1800"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sz="1800"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sz="1800"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sz="1800"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sz="1800"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sz="1800"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extLst>
      <p:ext uri="{BB962C8B-B14F-4D97-AF65-F5344CB8AC3E}">
        <p14:creationId xmlns:p14="http://schemas.microsoft.com/office/powerpoint/2010/main" val="1532703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extLst>
      <p:ext uri="{BB962C8B-B14F-4D97-AF65-F5344CB8AC3E}">
        <p14:creationId xmlns:p14="http://schemas.microsoft.com/office/powerpoint/2010/main" val="1470971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extLst>
      <p:ext uri="{BB962C8B-B14F-4D97-AF65-F5344CB8AC3E}">
        <p14:creationId xmlns:p14="http://schemas.microsoft.com/office/powerpoint/2010/main" val="2211228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extLst>
      <p:ext uri="{BB962C8B-B14F-4D97-AF65-F5344CB8AC3E}">
        <p14:creationId xmlns:p14="http://schemas.microsoft.com/office/powerpoint/2010/main" val="1595011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6B80C8-9C17-4C8D-80FA-039A6827A3A1}" type="datetimeFigureOut">
              <a:rPr lang="en-US" smtClean="0"/>
              <a:pPr/>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756949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A6B80C8-9C17-4C8D-80FA-039A6827A3A1}" type="datetimeFigureOut">
              <a:rPr lang="en-US" smtClean="0"/>
              <a:pPr/>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150616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pPr/>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985113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6B80C8-9C17-4C8D-80FA-039A6827A3A1}" type="datetimeFigureOut">
              <a:rPr lang="en-US" smtClean="0"/>
              <a:pPr/>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3161312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6B80C8-9C17-4C8D-80FA-039A6827A3A1}" type="datetimeFigureOut">
              <a:rPr lang="en-US" smtClean="0"/>
              <a:pPr/>
              <a:t>5/1/2020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4096707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A6B80C8-9C17-4C8D-80FA-039A6827A3A1}" type="datetimeFigureOut">
              <a:rPr lang="en-US" smtClean="0"/>
              <a:pPr/>
              <a:t>5/1/2020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2519910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A6B80C8-9C17-4C8D-80FA-039A6827A3A1}" type="datetimeFigureOut">
              <a:rPr lang="en-US" smtClean="0"/>
              <a:pPr/>
              <a:t>5/1/2020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215569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extLst>
      <p:ext uri="{BB962C8B-B14F-4D97-AF65-F5344CB8AC3E}">
        <p14:creationId xmlns:p14="http://schemas.microsoft.com/office/powerpoint/2010/main" val="350586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A6B80C8-9C17-4C8D-80FA-039A6827A3A1}" type="datetimeFigureOut">
              <a:rPr lang="en-US" smtClean="0"/>
              <a:pPr/>
              <a:t>5/1/2020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142924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pPr/>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3018377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pPr/>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2128403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pPr/>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3430448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pPr/>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51067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pPr/>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967654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A6B80C8-9C17-4C8D-80FA-039A6827A3A1}" type="datetimeFigureOut">
              <a:rPr lang="en-US" smtClean="0"/>
              <a:pPr/>
              <a:t>5/1/2020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4037565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A6B80C8-9C17-4C8D-80FA-039A6827A3A1}" type="datetimeFigureOut">
              <a:rPr lang="en-US" smtClean="0"/>
              <a:pPr/>
              <a:t>5/1/2020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17090500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6B80C8-9C17-4C8D-80FA-039A6827A3A1}" type="datetimeFigureOut">
              <a:rPr lang="en-US" smtClean="0"/>
              <a:pPr/>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1816958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6B80C8-9C17-4C8D-80FA-039A6827A3A1}" type="datetimeFigureOut">
              <a:rPr lang="en-US" smtClean="0"/>
              <a:pPr/>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3848649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extLst>
      <p:ext uri="{BB962C8B-B14F-4D97-AF65-F5344CB8AC3E}">
        <p14:creationId xmlns:p14="http://schemas.microsoft.com/office/powerpoint/2010/main" val="552015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extLst>
      <p:ext uri="{BB962C8B-B14F-4D97-AF65-F5344CB8AC3E}">
        <p14:creationId xmlns:p14="http://schemas.microsoft.com/office/powerpoint/2010/main" val="1879762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extLst>
      <p:ext uri="{BB962C8B-B14F-4D97-AF65-F5344CB8AC3E}">
        <p14:creationId xmlns:p14="http://schemas.microsoft.com/office/powerpoint/2010/main" val="213284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extLst>
      <p:ext uri="{BB962C8B-B14F-4D97-AF65-F5344CB8AC3E}">
        <p14:creationId xmlns:p14="http://schemas.microsoft.com/office/powerpoint/2010/main" val="1393305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extLst>
      <p:ext uri="{BB962C8B-B14F-4D97-AF65-F5344CB8AC3E}">
        <p14:creationId xmlns:p14="http://schemas.microsoft.com/office/powerpoint/2010/main" val="4171453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extLst>
      <p:ext uri="{BB962C8B-B14F-4D97-AF65-F5344CB8AC3E}">
        <p14:creationId xmlns:p14="http://schemas.microsoft.com/office/powerpoint/2010/main" val="1226519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extLst>
      <p:ext uri="{BB962C8B-B14F-4D97-AF65-F5344CB8AC3E}">
        <p14:creationId xmlns:p14="http://schemas.microsoft.com/office/powerpoint/2010/main" val="3912623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image" Target="../media/image4.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sz="1800"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sz="1800"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sz="1800"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sz="1800"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sz="1800"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sz="1800"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sz="1800"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sz="1800"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sz="1800"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sz="1800"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sz="1800"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sz="1800"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sz="1800"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sz="1800"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sz="1800"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sz="1800"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extLst>
      <p:ext uri="{BB962C8B-B14F-4D97-AF65-F5344CB8AC3E}">
        <p14:creationId xmlns:p14="http://schemas.microsoft.com/office/powerpoint/2010/main" val="1192864865"/>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A6B80C8-9C17-4C8D-80FA-039A6827A3A1}" type="datetimeFigureOut">
              <a:rPr lang="en-US" smtClean="0"/>
              <a:pPr/>
              <a:t>5/1/2020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1426CE2-90E3-4B1E-80FF-F519754C6738}" type="slidenum">
              <a:rPr lang="en-US" smtClean="0"/>
              <a:pPr/>
              <a:t>‹#›</a:t>
            </a:fld>
            <a:endParaRPr lang="en-US"/>
          </a:p>
        </p:txBody>
      </p:sp>
    </p:spTree>
    <p:extLst>
      <p:ext uri="{BB962C8B-B14F-4D97-AF65-F5344CB8AC3E}">
        <p14:creationId xmlns:p14="http://schemas.microsoft.com/office/powerpoint/2010/main" val="4128910036"/>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CF highest resolution.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76200"/>
            <a:ext cx="8915400" cy="31485542"/>
          </a:xfrm>
          <a:prstGeom prst="rect">
            <a:avLst/>
          </a:prstGeom>
        </p:spPr>
        <p:txBody>
          <a:bodyPr wrap="square">
            <a:spAutoFit/>
          </a:bodyPr>
          <a:lstStyle/>
          <a:p>
            <a:pPr algn="ctr"/>
            <a:r>
              <a:rPr lang="en-US" sz="4000" u="sng" dirty="0">
                <a:solidFill>
                  <a:prstClr val="black"/>
                </a:solidFill>
                <a:latin typeface="Calibri"/>
              </a:rPr>
              <a:t> </a:t>
            </a:r>
            <a:r>
              <a:rPr lang="en-US" sz="4000" b="1" u="sng" dirty="0"/>
              <a:t>Galatians 3:24-25</a:t>
            </a:r>
            <a:endParaRPr lang="en-US" sz="4000" u="sng" dirty="0"/>
          </a:p>
          <a:p>
            <a:pPr algn="ctr"/>
            <a:r>
              <a:rPr lang="en-US" sz="4000" dirty="0"/>
              <a:t>24 Therefore the law was our tutor to bring us to Christ, that we might be justified by faith. 25 But after faith has come, we are no longer under a tutor. </a:t>
            </a:r>
          </a:p>
          <a:p>
            <a:pPr algn="ctr"/>
            <a:endParaRPr lang="en-US" sz="4000" dirty="0"/>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r>
              <a:rPr lang="en-US" sz="4000" b="1" dirty="0"/>
              <a:t> </a:t>
            </a:r>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r>
              <a:rPr lang="en-US" sz="4000" b="1" dirty="0"/>
              <a:t> </a:t>
            </a:r>
          </a:p>
          <a:p>
            <a:pPr algn="ctr"/>
            <a:endParaRPr lang="en-US" sz="4000" b="1" dirty="0"/>
          </a:p>
          <a:p>
            <a:pPr algn="ctr"/>
            <a:endParaRPr lang="en-US" sz="4000" b="1" dirty="0"/>
          </a:p>
          <a:p>
            <a:pPr algn="ctr"/>
            <a:endParaRPr lang="en-US" sz="4000" b="1" dirty="0"/>
          </a:p>
          <a:p>
            <a:pPr algn="ctr"/>
            <a:r>
              <a:rPr lang="en-US" sz="4000" dirty="0"/>
              <a:t> </a:t>
            </a: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r>
              <a:rPr lang="en-US" sz="4000" dirty="0">
                <a:solidFill>
                  <a:prstClr val="black"/>
                </a:solidFill>
                <a:latin typeface="Calibri"/>
              </a:rPr>
              <a:t> </a:t>
            </a: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r>
              <a:rPr lang="en-US" sz="4000" dirty="0">
                <a:solidFill>
                  <a:prstClr val="black"/>
                </a:solidFill>
                <a:latin typeface="Calibri"/>
              </a:rPr>
              <a:t> </a:t>
            </a: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r>
              <a:rPr lang="en-US" sz="4000" dirty="0">
                <a:solidFill>
                  <a:prstClr val="black"/>
                </a:solidFill>
                <a:latin typeface="Calibri"/>
              </a:rPr>
              <a:t> </a:t>
            </a: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r>
              <a:rPr lang="en-US" sz="4000" dirty="0">
                <a:solidFill>
                  <a:prstClr val="black"/>
                </a:solidFill>
                <a:latin typeface="Calibri"/>
              </a:rPr>
              <a:t> </a:t>
            </a: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p:txBody>
      </p:sp>
      <p:pic>
        <p:nvPicPr>
          <p:cNvPr id="4" name="Picture 3">
            <a:extLst>
              <a:ext uri="{FF2B5EF4-FFF2-40B4-BE49-F238E27FC236}">
                <a16:creationId xmlns:a16="http://schemas.microsoft.com/office/drawing/2014/main" id="{F2D0039E-AAFA-41F9-9022-0520CDF53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34200"/>
          </a:xfrm>
          <a:prstGeom prst="rect">
            <a:avLst/>
          </a:prstGeom>
        </p:spPr>
      </p:pic>
    </p:spTree>
    <p:extLst>
      <p:ext uri="{BB962C8B-B14F-4D97-AF65-F5344CB8AC3E}">
        <p14:creationId xmlns:p14="http://schemas.microsoft.com/office/powerpoint/2010/main" val="2715015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0"/>
            <a:ext cx="8915400" cy="8063746"/>
          </a:xfrm>
          <a:prstGeom prst="rect">
            <a:avLst/>
          </a:prstGeom>
        </p:spPr>
        <p:txBody>
          <a:bodyPr wrap="square">
            <a:spAutoFit/>
          </a:bodyPr>
          <a:lstStyle/>
          <a:p>
            <a:pPr algn="ctr"/>
            <a:r>
              <a:rPr lang="en-US" sz="3700" b="1" u="sng" dirty="0"/>
              <a:t>2 Corinthians 5:19-21</a:t>
            </a:r>
            <a:endParaRPr lang="en-US" sz="3700" u="sng" dirty="0"/>
          </a:p>
          <a:p>
            <a:pPr algn="ctr"/>
            <a:r>
              <a:rPr lang="en-US" sz="3700" dirty="0"/>
              <a:t>19 that is, that God was in Christ reconciling the world to Himself, not imputing their trespasses to them, and has committed to us the word of reconciliation. 20 Now then, we are ambassadors for Christ, as though God were pleading through us: we implore you on Christ's behalf, be reconciled to God. 21 For He made Him who knew no sin to be sin for us, that we might become the righteousness of God in Him. </a:t>
            </a:r>
          </a:p>
          <a:p>
            <a:pPr algn="ctr"/>
            <a:r>
              <a:rPr lang="en-US" sz="3700" dirty="0"/>
              <a:t> </a:t>
            </a:r>
          </a:p>
          <a:p>
            <a:pPr algn="ctr"/>
            <a:endParaRPr lang="en-US" sz="3700" dirty="0"/>
          </a:p>
        </p:txBody>
      </p:sp>
      <p:pic>
        <p:nvPicPr>
          <p:cNvPr id="4" name="Picture 3">
            <a:extLst>
              <a:ext uri="{FF2B5EF4-FFF2-40B4-BE49-F238E27FC236}">
                <a16:creationId xmlns:a16="http://schemas.microsoft.com/office/drawing/2014/main" id="{44144844-DF90-465D-A03F-43F85C3C7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0"/>
            <a:ext cx="8915400" cy="6247864"/>
          </a:xfrm>
          <a:prstGeom prst="rect">
            <a:avLst/>
          </a:prstGeom>
        </p:spPr>
        <p:txBody>
          <a:bodyPr wrap="square">
            <a:spAutoFit/>
          </a:bodyPr>
          <a:lstStyle/>
          <a:p>
            <a:pPr algn="ctr"/>
            <a:r>
              <a:rPr lang="en-US" sz="4000" b="1" u="sng" dirty="0"/>
              <a:t>I John 3:16</a:t>
            </a:r>
            <a:endParaRPr lang="en-US" sz="4000" u="sng" dirty="0"/>
          </a:p>
          <a:p>
            <a:pPr algn="ctr"/>
            <a:r>
              <a:rPr lang="en-US" sz="4000" dirty="0"/>
              <a:t>“Hereby perceive we the love of God, because he laid down his life for us”</a:t>
            </a:r>
          </a:p>
          <a:p>
            <a:pPr algn="ctr"/>
            <a:endParaRPr lang="en-US" sz="4000" b="1" dirty="0"/>
          </a:p>
          <a:p>
            <a:pPr algn="ctr"/>
            <a:endParaRPr lang="en-US" sz="4000" b="1" dirty="0"/>
          </a:p>
          <a:p>
            <a:pPr algn="ctr"/>
            <a:endParaRPr lang="en-US" sz="4000" b="1" dirty="0"/>
          </a:p>
          <a:p>
            <a:pPr algn="ctr"/>
            <a:endParaRPr lang="en-US" sz="4000" b="1" dirty="0"/>
          </a:p>
          <a:p>
            <a:pPr algn="ctr"/>
            <a:r>
              <a:rPr lang="en-US" sz="4000" b="1" dirty="0"/>
              <a:t> </a:t>
            </a:r>
          </a:p>
          <a:p>
            <a:pPr algn="ctr"/>
            <a:endParaRPr lang="en-US" sz="4000" b="1" dirty="0"/>
          </a:p>
          <a:p>
            <a:pPr algn="ctr"/>
            <a:endParaRPr lang="en-US" sz="4000" dirty="0"/>
          </a:p>
        </p:txBody>
      </p:sp>
      <p:pic>
        <p:nvPicPr>
          <p:cNvPr id="4" name="Picture 3">
            <a:extLst>
              <a:ext uri="{FF2B5EF4-FFF2-40B4-BE49-F238E27FC236}">
                <a16:creationId xmlns:a16="http://schemas.microsoft.com/office/drawing/2014/main" id="{986AA30C-EFF9-4940-A24A-E929E782E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270808"/>
            <a:ext cx="8915400" cy="1938992"/>
          </a:xfrm>
          <a:prstGeom prst="rect">
            <a:avLst/>
          </a:prstGeom>
        </p:spPr>
        <p:txBody>
          <a:bodyPr wrap="square">
            <a:spAutoFit/>
          </a:bodyPr>
          <a:lstStyle/>
          <a:p>
            <a:pPr algn="ctr"/>
            <a:r>
              <a:rPr lang="en-US" sz="4000" b="1" dirty="0"/>
              <a:t>2. Israel Would Be Reborn </a:t>
            </a:r>
          </a:p>
          <a:p>
            <a:pPr algn="ctr"/>
            <a:r>
              <a:rPr lang="en-US" sz="4000" b="1" dirty="0"/>
              <a:t>In One Day </a:t>
            </a:r>
            <a:endParaRPr lang="en-US" sz="4000" dirty="0"/>
          </a:p>
          <a:p>
            <a:pPr algn="ctr"/>
            <a:r>
              <a:rPr lang="en-US" sz="4000" dirty="0"/>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03525"/>
            <a:ext cx="9982200" cy="5016758"/>
          </a:xfrm>
          <a:prstGeom prst="rect">
            <a:avLst/>
          </a:prstGeom>
        </p:spPr>
        <p:txBody>
          <a:bodyPr wrap="square">
            <a:spAutoFit/>
          </a:bodyPr>
          <a:lstStyle/>
          <a:p>
            <a:pPr algn="ctr"/>
            <a:r>
              <a:rPr lang="en-US" sz="4000" b="1" u="sng" dirty="0"/>
              <a:t>Isaiah 66:8-11</a:t>
            </a:r>
            <a:endParaRPr lang="en-US" sz="4000" u="sng" dirty="0"/>
          </a:p>
          <a:p>
            <a:pPr algn="ctr"/>
            <a:r>
              <a:rPr lang="en-US" sz="4000" dirty="0"/>
              <a:t>8 Who has heard such a thing? Who has seen such things? Shall the earth be made to give birth in one day? Or shall a nation be born at once? For as soon as Zion was in labor, She gave birth to her children. </a:t>
            </a:r>
          </a:p>
          <a:p>
            <a:pPr algn="ctr"/>
            <a:r>
              <a:rPr lang="en-US" sz="4000" dirty="0"/>
              <a:t> </a:t>
            </a:r>
          </a:p>
          <a:p>
            <a:pPr algn="ctr"/>
            <a:endParaRPr lang="en-US" sz="40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23183"/>
            <a:ext cx="10744200" cy="6863417"/>
          </a:xfrm>
          <a:prstGeom prst="rect">
            <a:avLst/>
          </a:prstGeom>
        </p:spPr>
        <p:txBody>
          <a:bodyPr wrap="square">
            <a:spAutoFit/>
          </a:bodyPr>
          <a:lstStyle/>
          <a:p>
            <a:pPr algn="ctr"/>
            <a:r>
              <a:rPr lang="en-US" sz="4000" dirty="0"/>
              <a:t>9 Shall I bring to the time of birth, and not cause delivery?" says the LORD. "Shall I who cause delivery shut up the womb?" says your God. 10 "Rejoice with Jerusalem, And be glad with her, all you who love her; Rejoice for joy with her, all you who mourn for her; </a:t>
            </a:r>
          </a:p>
          <a:p>
            <a:pPr algn="ctr"/>
            <a:r>
              <a:rPr lang="en-US" sz="4000" dirty="0"/>
              <a:t> </a:t>
            </a:r>
          </a:p>
          <a:p>
            <a:pPr algn="ctr"/>
            <a:endParaRPr lang="en-US" sz="4000" b="1" dirty="0"/>
          </a:p>
          <a:p>
            <a:pPr algn="ctr"/>
            <a:endParaRPr lang="en-US" sz="4000" b="1" dirty="0"/>
          </a:p>
          <a:p>
            <a:pPr algn="ctr"/>
            <a:r>
              <a:rPr lang="en-US" sz="4000" b="1" dirty="0"/>
              <a:t> </a:t>
            </a:r>
          </a:p>
          <a:p>
            <a:pPr algn="ctr"/>
            <a:endParaRPr lang="en-US" sz="40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235089"/>
            <a:ext cx="8915400" cy="5632311"/>
          </a:xfrm>
          <a:prstGeom prst="rect">
            <a:avLst/>
          </a:prstGeom>
        </p:spPr>
        <p:txBody>
          <a:bodyPr wrap="square">
            <a:spAutoFit/>
          </a:bodyPr>
          <a:lstStyle/>
          <a:p>
            <a:pPr algn="ctr"/>
            <a:r>
              <a:rPr lang="en-US" sz="4000" dirty="0"/>
              <a:t>11 That you may feed and be satisfied With the consolation of her bosom, That you may drink deeply and be delighted With the abundance of her glory." </a:t>
            </a:r>
          </a:p>
          <a:p>
            <a:pPr algn="ctr"/>
            <a:r>
              <a:rPr lang="en-US" sz="4000" dirty="0"/>
              <a:t> </a:t>
            </a:r>
          </a:p>
          <a:p>
            <a:pPr algn="ctr"/>
            <a:endParaRPr lang="en-US" sz="4000" b="1" dirty="0"/>
          </a:p>
          <a:p>
            <a:pPr algn="ctr"/>
            <a:r>
              <a:rPr lang="en-US" sz="4000" b="1" dirty="0"/>
              <a:t> </a:t>
            </a:r>
          </a:p>
          <a:p>
            <a:pPr algn="ctr"/>
            <a:endParaRPr lang="en-US" sz="4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13018949"/>
          </a:xfrm>
          <a:prstGeom prst="rect">
            <a:avLst/>
          </a:prstGeom>
        </p:spPr>
        <p:txBody>
          <a:bodyPr wrap="square">
            <a:spAutoFit/>
          </a:bodyPr>
          <a:lstStyle/>
          <a:p>
            <a:pPr algn="ctr"/>
            <a:r>
              <a:rPr lang="en-US" sz="4000" b="1" u="sng" dirty="0"/>
              <a:t>Joseph </a:t>
            </a:r>
            <a:r>
              <a:rPr lang="en-US" sz="4000" b="1" u="sng" dirty="0" err="1"/>
              <a:t>Alleine</a:t>
            </a:r>
            <a:r>
              <a:rPr lang="en-US" sz="4000" b="1" u="sng" dirty="0"/>
              <a:t> wrote, </a:t>
            </a:r>
            <a:endParaRPr lang="en-US" sz="4000" u="sng" dirty="0"/>
          </a:p>
          <a:p>
            <a:pPr algn="ctr"/>
            <a:r>
              <a:rPr lang="en-US" sz="4000" dirty="0"/>
              <a:t>“Oh, better were it for you to die in a jail, in a ditch, in a dungeon, than to die in your sins.”</a:t>
            </a:r>
          </a:p>
          <a:p>
            <a:pPr algn="ctr"/>
            <a:r>
              <a:rPr lang="en-US" sz="4000" dirty="0"/>
              <a:t> </a:t>
            </a:r>
          </a:p>
          <a:p>
            <a:pPr algn="ctr"/>
            <a:endParaRPr lang="en-US" sz="4000" dirty="0"/>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r>
              <a:rPr lang="en-US" sz="4000" b="1" dirty="0"/>
              <a:t> </a:t>
            </a:r>
          </a:p>
          <a:p>
            <a:pPr algn="ctr"/>
            <a:endParaRPr lang="en-US" sz="4000" b="1" dirty="0"/>
          </a:p>
          <a:p>
            <a:pPr algn="ctr"/>
            <a:endParaRPr lang="en-US" sz="4000" b="1" dirty="0"/>
          </a:p>
          <a:p>
            <a:pPr algn="ctr"/>
            <a:endParaRPr lang="en-US" sz="4000" b="1" dirty="0"/>
          </a:p>
          <a:p>
            <a:pPr algn="ctr"/>
            <a:r>
              <a:rPr lang="en-US" sz="4000" dirty="0"/>
              <a:t> </a:t>
            </a:r>
          </a:p>
          <a:p>
            <a:pPr algn="ctr"/>
            <a:endParaRPr lang="en-US" sz="4000" b="1" dirty="0"/>
          </a:p>
          <a:p>
            <a:pPr algn="ctr"/>
            <a:endParaRPr lang="en-US" sz="4000" b="1" dirty="0"/>
          </a:p>
          <a:p>
            <a:pPr algn="ctr"/>
            <a:endParaRPr lang="en-US" sz="4000" b="1" dirty="0"/>
          </a:p>
          <a:p>
            <a:pPr algn="ctr"/>
            <a:endParaRPr lang="en-US" sz="4000" dirty="0"/>
          </a:p>
        </p:txBody>
      </p:sp>
      <p:pic>
        <p:nvPicPr>
          <p:cNvPr id="4" name="Picture 3">
            <a:extLst>
              <a:ext uri="{FF2B5EF4-FFF2-40B4-BE49-F238E27FC236}">
                <a16:creationId xmlns:a16="http://schemas.microsoft.com/office/drawing/2014/main" id="{A5A82FB6-BA47-43A0-BDA0-631BC3D99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276761"/>
            <a:ext cx="8915400" cy="1323439"/>
          </a:xfrm>
          <a:prstGeom prst="rect">
            <a:avLst/>
          </a:prstGeom>
        </p:spPr>
        <p:txBody>
          <a:bodyPr wrap="square">
            <a:spAutoFit/>
          </a:bodyPr>
          <a:lstStyle/>
          <a:p>
            <a:pPr algn="ctr"/>
            <a:r>
              <a:rPr lang="en-US" sz="4000" b="1" dirty="0"/>
              <a:t>3. Israel Will Be One Nation Not Two</a:t>
            </a:r>
            <a:endParaRPr lang="en-US" sz="4000" dirty="0"/>
          </a:p>
          <a:p>
            <a:pPr algn="ctr"/>
            <a:endParaRPr lang="en-US" sz="4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94357"/>
            <a:ext cx="8915400" cy="5016758"/>
          </a:xfrm>
          <a:prstGeom prst="rect">
            <a:avLst/>
          </a:prstGeom>
        </p:spPr>
        <p:txBody>
          <a:bodyPr wrap="square">
            <a:spAutoFit/>
          </a:bodyPr>
          <a:lstStyle/>
          <a:p>
            <a:pPr algn="ctr"/>
            <a:r>
              <a:rPr lang="en-US" sz="4000" u="sng" dirty="0"/>
              <a:t> </a:t>
            </a:r>
            <a:r>
              <a:rPr lang="en-US" sz="4000" b="1" u="sng" dirty="0"/>
              <a:t>Ezekiel 37:22</a:t>
            </a:r>
            <a:endParaRPr lang="en-US" sz="4000" u="sng" dirty="0"/>
          </a:p>
          <a:p>
            <a:pPr algn="ctr"/>
            <a:r>
              <a:rPr lang="en-US" sz="4000" dirty="0"/>
              <a:t>“and I will make them one nation in the land, on the mountains of Israel; and one king shall be king over them all; they shall no longer be two nations, nor shall they ever be divided into two kingdoms again.” </a:t>
            </a:r>
          </a:p>
          <a:p>
            <a:pPr algn="ctr"/>
            <a:endParaRPr lang="en-US" sz="40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00" y="-30480"/>
            <a:ext cx="8686800" cy="2554545"/>
          </a:xfrm>
          <a:prstGeom prst="rect">
            <a:avLst/>
          </a:prstGeom>
          <a:noFill/>
        </p:spPr>
        <p:txBody>
          <a:bodyPr wrap="square" rtlCol="0">
            <a:spAutoFit/>
          </a:bodyPr>
          <a:lstStyle/>
          <a:p>
            <a:pPr algn="ctr"/>
            <a:r>
              <a:rPr lang="en-US" sz="3200" b="1" dirty="0"/>
              <a:t>Jesus </a:t>
            </a:r>
            <a:r>
              <a:rPr lang="en-US" sz="3200" b="1"/>
              <a:t>is Coming Soon</a:t>
            </a:r>
            <a:endParaRPr lang="en-US" sz="3200" dirty="0"/>
          </a:p>
          <a:p>
            <a:pPr algn="ctr"/>
            <a:r>
              <a:rPr lang="en-US" sz="2800" b="1" dirty="0"/>
              <a:t>By Pastor Fee Soliven</a:t>
            </a:r>
            <a:endParaRPr lang="en-US" sz="2800" dirty="0"/>
          </a:p>
          <a:p>
            <a:pPr algn="ctr"/>
            <a:r>
              <a:rPr lang="en-US" sz="3200" b="1" dirty="0"/>
              <a:t>Psalm 102:12-17</a:t>
            </a:r>
            <a:endParaRPr lang="en-US" sz="3200" dirty="0"/>
          </a:p>
          <a:p>
            <a:pPr algn="ctr"/>
            <a:r>
              <a:rPr lang="en-US" sz="3200" b="1" dirty="0"/>
              <a:t>Sunday Morning</a:t>
            </a:r>
            <a:endParaRPr lang="en-US" sz="3200" dirty="0"/>
          </a:p>
          <a:p>
            <a:pPr algn="ctr"/>
            <a:r>
              <a:rPr lang="en-US" sz="3200" b="1" dirty="0"/>
              <a:t>May 3, 2020</a:t>
            </a:r>
            <a:endParaRPr lang="en-US" sz="3200" dirty="0"/>
          </a:p>
        </p:txBody>
      </p:sp>
      <p:pic>
        <p:nvPicPr>
          <p:cNvPr id="4" name="Picture 3">
            <a:extLst>
              <a:ext uri="{FF2B5EF4-FFF2-40B4-BE49-F238E27FC236}">
                <a16:creationId xmlns:a16="http://schemas.microsoft.com/office/drawing/2014/main" id="{483A684B-08A3-49FD-820A-01E03B93B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2200"/>
            <a:ext cx="12192000" cy="4495800"/>
          </a:xfrm>
          <a:prstGeom prst="rect">
            <a:avLst/>
          </a:prstGeom>
        </p:spPr>
      </p:pic>
      <p:pic>
        <p:nvPicPr>
          <p:cNvPr id="9" name="Picture 8" descr="AGCF highest resolution.jpg"/>
          <p:cNvPicPr>
            <a:picLocks noChangeAspect="1"/>
          </p:cNvPicPr>
          <p:nvPr/>
        </p:nvPicPr>
        <p:blipFill>
          <a:blip r:embed="rId4" cstate="print"/>
          <a:stretch>
            <a:fillRect/>
          </a:stretch>
        </p:blipFill>
        <p:spPr>
          <a:xfrm>
            <a:off x="11097087" y="2362200"/>
            <a:ext cx="1094913" cy="82118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0"/>
            <a:ext cx="8915400" cy="6247864"/>
          </a:xfrm>
          <a:prstGeom prst="rect">
            <a:avLst/>
          </a:prstGeom>
        </p:spPr>
        <p:txBody>
          <a:bodyPr wrap="square">
            <a:spAutoFit/>
          </a:bodyPr>
          <a:lstStyle/>
          <a:p>
            <a:pPr algn="ctr"/>
            <a:r>
              <a:rPr lang="en-US" sz="4000" dirty="0"/>
              <a:t>44 You are of your father the devil, and the desires of your father you want to do. He was a murderer from the beginning, and does not stand in the truth, because there is no truth in him. When he speaks a lie, he speaks from his own resources, for he is a liar and the father of it.</a:t>
            </a:r>
          </a:p>
          <a:p>
            <a:pPr algn="ctr"/>
            <a:r>
              <a:rPr lang="en-US" sz="4000" dirty="0"/>
              <a:t> </a:t>
            </a:r>
          </a:p>
          <a:p>
            <a:pPr algn="ctr"/>
            <a:endParaRPr lang="en-US" sz="4000" dirty="0"/>
          </a:p>
        </p:txBody>
      </p:sp>
      <p:pic>
        <p:nvPicPr>
          <p:cNvPr id="4" name="Picture 3">
            <a:extLst>
              <a:ext uri="{FF2B5EF4-FFF2-40B4-BE49-F238E27FC236}">
                <a16:creationId xmlns:a16="http://schemas.microsoft.com/office/drawing/2014/main" id="{D2A7D1DE-FBB0-4BCF-9F92-047B9584F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0"/>
            <a:ext cx="8915400" cy="3785652"/>
          </a:xfrm>
          <a:prstGeom prst="rect">
            <a:avLst/>
          </a:prstGeom>
        </p:spPr>
        <p:txBody>
          <a:bodyPr wrap="square">
            <a:spAutoFit/>
          </a:bodyPr>
          <a:lstStyle/>
          <a:p>
            <a:pPr algn="ctr"/>
            <a:r>
              <a:rPr lang="en-US" sz="4000" b="1" u="sng" dirty="0"/>
              <a:t>Romans 7:25</a:t>
            </a:r>
            <a:endParaRPr lang="en-US" sz="4000" u="sng" dirty="0"/>
          </a:p>
          <a:p>
            <a:pPr algn="ctr"/>
            <a:r>
              <a:rPr lang="en-US" sz="4000" dirty="0"/>
              <a:t>“So then with the mind I myself serve the law of God; but with the flesh the law of sin”</a:t>
            </a:r>
          </a:p>
          <a:p>
            <a:pPr algn="ctr"/>
            <a:endParaRPr lang="en-US" sz="4000" dirty="0"/>
          </a:p>
          <a:p>
            <a:pPr algn="ctr"/>
            <a:endParaRPr lang="en-US" sz="4000" dirty="0"/>
          </a:p>
        </p:txBody>
      </p:sp>
      <p:pic>
        <p:nvPicPr>
          <p:cNvPr id="4" name="Picture 3">
            <a:extLst>
              <a:ext uri="{FF2B5EF4-FFF2-40B4-BE49-F238E27FC236}">
                <a16:creationId xmlns:a16="http://schemas.microsoft.com/office/drawing/2014/main" id="{F979D9A5-3893-48F5-A99C-5515E1427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88655"/>
            <a:ext cx="8915400" cy="2554545"/>
          </a:xfrm>
          <a:prstGeom prst="rect">
            <a:avLst/>
          </a:prstGeom>
        </p:spPr>
        <p:txBody>
          <a:bodyPr wrap="square">
            <a:spAutoFit/>
          </a:bodyPr>
          <a:lstStyle/>
          <a:p>
            <a:pPr algn="ctr"/>
            <a:r>
              <a:rPr lang="en-US" sz="4000" b="1" dirty="0"/>
              <a:t> </a:t>
            </a:r>
            <a:r>
              <a:rPr lang="en-US" sz="4000" dirty="0"/>
              <a:t> </a:t>
            </a:r>
            <a:r>
              <a:rPr lang="en-US" sz="4000" b="1" dirty="0"/>
              <a:t>4. Israel’s Return Would Be Greater Than The Exodus</a:t>
            </a:r>
            <a:endParaRPr lang="en-US" sz="4000" dirty="0"/>
          </a:p>
          <a:p>
            <a:pPr algn="ctr"/>
            <a:endParaRPr lang="en-US" sz="4000" dirty="0"/>
          </a:p>
          <a:p>
            <a:pPr algn="ctr"/>
            <a:endParaRPr lang="en-US" sz="4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217230"/>
            <a:ext cx="12039600" cy="7478970"/>
          </a:xfrm>
          <a:prstGeom prst="rect">
            <a:avLst/>
          </a:prstGeom>
        </p:spPr>
        <p:txBody>
          <a:bodyPr wrap="square">
            <a:spAutoFit/>
          </a:bodyPr>
          <a:lstStyle/>
          <a:p>
            <a:pPr algn="ctr"/>
            <a:r>
              <a:rPr lang="en-US" sz="4000" b="1" u="sng" dirty="0"/>
              <a:t>Jeremiah 16:14-15</a:t>
            </a:r>
            <a:endParaRPr lang="en-US" sz="4000" u="sng" dirty="0"/>
          </a:p>
          <a:p>
            <a:pPr algn="ctr"/>
            <a:r>
              <a:rPr lang="en-US" sz="4000" dirty="0"/>
              <a:t>14 "Therefore behold, the days are coming," says the LORD, "that it shall no more be said, 'The LORD lives who brought up the children of Israel from the land of Egypt,' 15 "but, 'The LORD lives who brought up the children of Israel from the land of the north and from all the lands where He had driven them.' For I will bring them back into their land which I gave to their fathers. </a:t>
            </a:r>
          </a:p>
          <a:p>
            <a:pPr algn="ctr"/>
            <a:endParaRPr lang="en-US" sz="4000" dirty="0"/>
          </a:p>
          <a:p>
            <a:pPr algn="ctr"/>
            <a:r>
              <a:rPr lang="en-US" sz="4000" dirty="0"/>
              <a:t> </a:t>
            </a:r>
          </a:p>
          <a:p>
            <a:pPr algn="ctr"/>
            <a:endParaRPr lang="en-US" sz="4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41042"/>
            <a:ext cx="11582400" cy="5016758"/>
          </a:xfrm>
          <a:prstGeom prst="rect">
            <a:avLst/>
          </a:prstGeom>
        </p:spPr>
        <p:txBody>
          <a:bodyPr wrap="square">
            <a:spAutoFit/>
          </a:bodyPr>
          <a:lstStyle/>
          <a:p>
            <a:pPr algn="ctr"/>
            <a:r>
              <a:rPr lang="en-US" sz="4000" b="1" u="sng" dirty="0"/>
              <a:t>Jeremiah 32:37-41</a:t>
            </a:r>
            <a:endParaRPr lang="en-US" sz="4000" u="sng" dirty="0"/>
          </a:p>
          <a:p>
            <a:pPr algn="ctr"/>
            <a:r>
              <a:rPr lang="en-US" sz="4000" dirty="0"/>
              <a:t>37 Behold, I will gather them out of all countries where I have driven them in My anger, in My fury, and in great wrath; I will bring them back to this place, and I will cause them to dwell safely. 38 They shall be My people, and I will be their God; </a:t>
            </a:r>
          </a:p>
          <a:p>
            <a:pPr algn="ctr"/>
            <a:r>
              <a:rPr lang="en-US" sz="4000" dirty="0"/>
              <a:t> </a:t>
            </a:r>
          </a:p>
          <a:p>
            <a:pPr algn="ctr"/>
            <a:endParaRPr lang="en-US" sz="40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9136"/>
            <a:ext cx="11430000" cy="6247864"/>
          </a:xfrm>
          <a:prstGeom prst="rect">
            <a:avLst/>
          </a:prstGeom>
        </p:spPr>
        <p:txBody>
          <a:bodyPr wrap="square">
            <a:spAutoFit/>
          </a:bodyPr>
          <a:lstStyle/>
          <a:p>
            <a:pPr algn="ctr"/>
            <a:r>
              <a:rPr lang="en-US" sz="4000" dirty="0"/>
              <a:t>39 then I will give them one heart and one way, that they may fear Me forever, for the good of them and their children after them. 40 And I will make an everlasting covenant with them, that I will not turn away from doing them good; but I will put My fear in their hearts so that they will not depart from Me. </a:t>
            </a:r>
          </a:p>
          <a:p>
            <a:pPr algn="ctr"/>
            <a:r>
              <a:rPr lang="en-US" sz="4000" dirty="0"/>
              <a:t> </a:t>
            </a:r>
          </a:p>
          <a:p>
            <a:pPr algn="ctr"/>
            <a:r>
              <a:rPr lang="en-US" sz="4000" dirty="0"/>
              <a:t> </a:t>
            </a:r>
          </a:p>
          <a:p>
            <a:pPr algn="ctr"/>
            <a:endParaRPr lang="en-US" sz="4000" dirty="0"/>
          </a:p>
        </p:txBody>
      </p:sp>
    </p:spTree>
    <p:extLst>
      <p:ext uri="{BB962C8B-B14F-4D97-AF65-F5344CB8AC3E}">
        <p14:creationId xmlns:p14="http://schemas.microsoft.com/office/powerpoint/2010/main" val="3963039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82701"/>
            <a:ext cx="10287000" cy="2554545"/>
          </a:xfrm>
          <a:prstGeom prst="rect">
            <a:avLst/>
          </a:prstGeom>
        </p:spPr>
        <p:txBody>
          <a:bodyPr wrap="square">
            <a:spAutoFit/>
          </a:bodyPr>
          <a:lstStyle/>
          <a:p>
            <a:pPr algn="ctr"/>
            <a:r>
              <a:rPr lang="en-US" sz="4000" dirty="0"/>
              <a:t>41 Yes, I will rejoice over them to do them good, and I will assuredly plant them in this land, with all My heart and with all My soul.' </a:t>
            </a:r>
          </a:p>
          <a:p>
            <a:pPr algn="ctr"/>
            <a:endParaRPr lang="en-US" sz="4000" dirty="0"/>
          </a:p>
        </p:txBody>
      </p:sp>
    </p:spTree>
    <p:extLst>
      <p:ext uri="{BB962C8B-B14F-4D97-AF65-F5344CB8AC3E}">
        <p14:creationId xmlns:p14="http://schemas.microsoft.com/office/powerpoint/2010/main" val="271524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42208"/>
            <a:ext cx="9144000" cy="5016758"/>
          </a:xfrm>
          <a:prstGeom prst="rect">
            <a:avLst/>
          </a:prstGeom>
        </p:spPr>
        <p:txBody>
          <a:bodyPr wrap="square">
            <a:spAutoFit/>
          </a:bodyPr>
          <a:lstStyle/>
          <a:p>
            <a:pPr algn="ctr"/>
            <a:r>
              <a:rPr lang="en-US" sz="4000" b="1" u="sng" dirty="0"/>
              <a:t>Hebrews 2:17</a:t>
            </a:r>
            <a:endParaRPr lang="en-US" sz="4000" u="sng" dirty="0"/>
          </a:p>
          <a:p>
            <a:pPr algn="ctr"/>
            <a:r>
              <a:rPr lang="en-US" sz="4000" dirty="0"/>
              <a:t>“Wherefore in all things it </a:t>
            </a:r>
            <a:r>
              <a:rPr lang="en-US" sz="4000" dirty="0" err="1"/>
              <a:t>behoved</a:t>
            </a:r>
            <a:r>
              <a:rPr lang="en-US" sz="4000" dirty="0"/>
              <a:t> him to be made like unto his brethren, that he might be a merciful and faithful high priest in things pertaining to God, to make reconciliation for the sins of the people” </a:t>
            </a:r>
          </a:p>
          <a:p>
            <a:pPr algn="ctr">
              <a:defRPr/>
            </a:pPr>
            <a:endParaRPr lang="en-US" sz="4000" dirty="0">
              <a:solidFill>
                <a:prstClr val="black"/>
              </a:solidFill>
              <a:latin typeface="Calibri"/>
            </a:endParaRPr>
          </a:p>
        </p:txBody>
      </p:sp>
      <p:pic>
        <p:nvPicPr>
          <p:cNvPr id="4" name="Picture 3">
            <a:extLst>
              <a:ext uri="{FF2B5EF4-FFF2-40B4-BE49-F238E27FC236}">
                <a16:creationId xmlns:a16="http://schemas.microsoft.com/office/drawing/2014/main" id="{279E9E19-AE54-4C55-B24C-79117C0D6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4311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1323439"/>
          </a:xfrm>
          <a:prstGeom prst="rect">
            <a:avLst/>
          </a:prstGeom>
        </p:spPr>
        <p:txBody>
          <a:bodyPr wrap="square">
            <a:spAutoFit/>
          </a:bodyPr>
          <a:lstStyle/>
          <a:p>
            <a:pPr algn="ctr"/>
            <a:r>
              <a:rPr lang="en-US" sz="4000" b="1" dirty="0"/>
              <a:t>2. Jesus was the only one able to Redeem Us</a:t>
            </a:r>
            <a:endParaRPr lang="en-US" sz="4000" dirty="0"/>
          </a:p>
        </p:txBody>
      </p:sp>
      <p:pic>
        <p:nvPicPr>
          <p:cNvPr id="4" name="Picture 3">
            <a:extLst>
              <a:ext uri="{FF2B5EF4-FFF2-40B4-BE49-F238E27FC236}">
                <a16:creationId xmlns:a16="http://schemas.microsoft.com/office/drawing/2014/main" id="{170F3A77-BD99-4940-B16D-CA5321C798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7529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264855"/>
            <a:ext cx="8915400" cy="2554545"/>
          </a:xfrm>
          <a:prstGeom prst="rect">
            <a:avLst/>
          </a:prstGeom>
        </p:spPr>
        <p:txBody>
          <a:bodyPr wrap="square">
            <a:spAutoFit/>
          </a:bodyPr>
          <a:lstStyle/>
          <a:p>
            <a:pPr algn="ctr"/>
            <a:r>
              <a:rPr lang="en-US" sz="4000" b="1" dirty="0"/>
              <a:t>5. Israel Will Rebuild </a:t>
            </a:r>
          </a:p>
          <a:p>
            <a:pPr algn="ctr"/>
            <a:r>
              <a:rPr lang="en-US" sz="4000" b="1" dirty="0"/>
              <a:t>Old Cities and Prosper</a:t>
            </a:r>
            <a:endParaRPr lang="en-US" sz="4000" dirty="0"/>
          </a:p>
          <a:p>
            <a:pPr algn="ctr"/>
            <a:r>
              <a:rPr lang="en-US" sz="4000" dirty="0"/>
              <a:t> </a:t>
            </a:r>
          </a:p>
          <a:p>
            <a:pPr algn="ctr"/>
            <a:endParaRPr lang="en-US" sz="4000" dirty="0"/>
          </a:p>
        </p:txBody>
      </p:sp>
    </p:spTree>
    <p:extLst>
      <p:ext uri="{BB962C8B-B14F-4D97-AF65-F5344CB8AC3E}">
        <p14:creationId xmlns:p14="http://schemas.microsoft.com/office/powerpoint/2010/main" val="818961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228600"/>
            <a:ext cx="9144000" cy="5029200"/>
          </a:xfrm>
          <a:prstGeom prst="rect">
            <a:avLst/>
          </a:prstGeom>
        </p:spPr>
        <p:txBody>
          <a:bodyPr/>
          <a:lstStyle/>
          <a:p>
            <a:pPr algn="ctr"/>
            <a:r>
              <a:rPr lang="en-US" sz="4000" b="1" u="sng" dirty="0"/>
              <a:t>Psalm 102:12-17</a:t>
            </a:r>
            <a:endParaRPr lang="en-US" sz="4000" u="sng" dirty="0"/>
          </a:p>
          <a:p>
            <a:pPr algn="ctr"/>
            <a:r>
              <a:rPr lang="en-US" sz="4000" dirty="0"/>
              <a:t>12 But You, O LORD, shall endure forever, And the remembrance of Your name to all generations. 13 You will arise and have mercy on Zion; For the time to favor her, Yes, the set time, has come. 14 For Your servants take pleasure in her stones, And show favor to her dust. </a:t>
            </a:r>
          </a:p>
          <a:p>
            <a:pPr algn="ctr"/>
            <a:r>
              <a:rPr lang="en-US" sz="4000" dirty="0"/>
              <a:t> </a:t>
            </a:r>
          </a:p>
          <a:p>
            <a:pPr algn="ctr"/>
            <a:endParaRPr lang="en-US" sz="4000" dirty="0"/>
          </a:p>
        </p:txBody>
      </p:sp>
    </p:spTree>
    <p:extLst>
      <p:ext uri="{BB962C8B-B14F-4D97-AF65-F5344CB8AC3E}">
        <p14:creationId xmlns:p14="http://schemas.microsoft.com/office/powerpoint/2010/main" val="1691981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35089"/>
            <a:ext cx="11125200" cy="5016758"/>
          </a:xfrm>
          <a:prstGeom prst="rect">
            <a:avLst/>
          </a:prstGeom>
        </p:spPr>
        <p:txBody>
          <a:bodyPr wrap="square">
            <a:spAutoFit/>
          </a:bodyPr>
          <a:lstStyle/>
          <a:p>
            <a:pPr algn="ctr"/>
            <a:r>
              <a:rPr lang="en-US" sz="4000" b="1" u="sng" dirty="0"/>
              <a:t>Amos 9:13-15</a:t>
            </a:r>
            <a:endParaRPr lang="en-US" sz="4000" u="sng" dirty="0"/>
          </a:p>
          <a:p>
            <a:pPr algn="ctr"/>
            <a:r>
              <a:rPr lang="en-US" sz="4000" dirty="0"/>
              <a:t>13 "Behold, the days are coming," says the LORD, "When the plowman shall overtake the reaper, And the </a:t>
            </a:r>
            <a:r>
              <a:rPr lang="en-US" sz="4000" dirty="0" err="1"/>
              <a:t>treader</a:t>
            </a:r>
            <a:r>
              <a:rPr lang="en-US" sz="4000" dirty="0"/>
              <a:t> of grapes him who sows seed; The mountains shall drip with sweet wine, And all the hills shall flow with it.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823559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9136"/>
            <a:ext cx="11734800" cy="6247864"/>
          </a:xfrm>
          <a:prstGeom prst="rect">
            <a:avLst/>
          </a:prstGeom>
        </p:spPr>
        <p:txBody>
          <a:bodyPr wrap="square">
            <a:spAutoFit/>
          </a:bodyPr>
          <a:lstStyle/>
          <a:p>
            <a:pPr algn="ctr"/>
            <a:r>
              <a:rPr lang="en-US" sz="4000" dirty="0"/>
              <a:t>14 I will bring back the captives of My people Israel; They shall build the waste cities and inhabit them; They shall plant vineyards and drink wine from them; They shall also make gardens and eat fruit from them. 15 I will plant them in their land, And no longer shall they be pulled up From the land I have given them," Says the LORD your God.</a:t>
            </a:r>
          </a:p>
          <a:p>
            <a:pPr lvl="0" algn="ctr">
              <a:defRPr/>
            </a:pPr>
            <a:r>
              <a:rPr lang="en-US" sz="4000" dirty="0">
                <a:solidFill>
                  <a:srgbClr val="FFFFFF"/>
                </a:solidFill>
              </a:rPr>
              <a:t> </a:t>
            </a:r>
          </a:p>
          <a:p>
            <a:pPr algn="ctr">
              <a:defRPr/>
            </a:pPr>
            <a:r>
              <a:rPr lang="en-US" sz="4000" dirty="0">
                <a:solidFill>
                  <a:srgbClr val="FFFFFF"/>
                </a:solidFill>
                <a:latin typeface="Arial"/>
                <a:cs typeface="Arial"/>
              </a:rPr>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3339593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1323439"/>
          </a:xfrm>
          <a:prstGeom prst="rect">
            <a:avLst/>
          </a:prstGeom>
        </p:spPr>
        <p:txBody>
          <a:bodyPr wrap="square">
            <a:spAutoFit/>
          </a:bodyPr>
          <a:lstStyle/>
          <a:p>
            <a:pPr algn="ctr"/>
            <a:r>
              <a:rPr lang="en-US" sz="4000" b="1" dirty="0"/>
              <a:t>3. Jesus was willing to Redeem Us</a:t>
            </a:r>
            <a:r>
              <a:rPr lang="en-US" sz="4000" dirty="0"/>
              <a:t> </a:t>
            </a:r>
          </a:p>
          <a:p>
            <a:pPr algn="ctr"/>
            <a:endParaRPr lang="en-US" sz="4000" dirty="0"/>
          </a:p>
        </p:txBody>
      </p:sp>
      <p:pic>
        <p:nvPicPr>
          <p:cNvPr id="4" name="Picture 3">
            <a:extLst>
              <a:ext uri="{FF2B5EF4-FFF2-40B4-BE49-F238E27FC236}">
                <a16:creationId xmlns:a16="http://schemas.microsoft.com/office/drawing/2014/main" id="{964A133E-3065-446D-88A0-6EAAB4BB8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4019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2554545"/>
          </a:xfrm>
          <a:prstGeom prst="rect">
            <a:avLst/>
          </a:prstGeom>
        </p:spPr>
        <p:txBody>
          <a:bodyPr wrap="square">
            <a:spAutoFit/>
          </a:bodyPr>
          <a:lstStyle/>
          <a:p>
            <a:pPr algn="ctr"/>
            <a:r>
              <a:rPr lang="en-US" sz="4000" b="1" u="sng" dirty="0"/>
              <a:t>Hebrews 10:7</a:t>
            </a:r>
            <a:endParaRPr lang="en-US" sz="4000" u="sng" dirty="0"/>
          </a:p>
          <a:p>
            <a:pPr algn="ctr"/>
            <a:r>
              <a:rPr lang="en-US" sz="4000" dirty="0"/>
              <a:t>“Then said I, Lo, I come in the volume of the book it is written of me, to do your will, O God. . . . </a:t>
            </a:r>
          </a:p>
        </p:txBody>
      </p:sp>
      <p:pic>
        <p:nvPicPr>
          <p:cNvPr id="4" name="Picture 3">
            <a:extLst>
              <a:ext uri="{FF2B5EF4-FFF2-40B4-BE49-F238E27FC236}">
                <a16:creationId xmlns:a16="http://schemas.microsoft.com/office/drawing/2014/main" id="{4E25CA94-26F3-4043-BD48-DB855A740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0028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3170099"/>
          </a:xfrm>
          <a:prstGeom prst="rect">
            <a:avLst/>
          </a:prstGeom>
        </p:spPr>
        <p:txBody>
          <a:bodyPr wrap="square">
            <a:spAutoFit/>
          </a:bodyPr>
          <a:lstStyle/>
          <a:p>
            <a:pPr algn="ctr"/>
            <a:r>
              <a:rPr lang="en-US" sz="4000" b="1" u="sng" dirty="0"/>
              <a:t>Hebrews 10:10</a:t>
            </a:r>
            <a:endParaRPr lang="en-US" sz="4000" u="sng" dirty="0"/>
          </a:p>
          <a:p>
            <a:pPr algn="ctr"/>
            <a:r>
              <a:rPr lang="en-US" sz="4000" dirty="0"/>
              <a:t>“By the which will we are sanctified through the offering of the body of Jesus Christ once for all” </a:t>
            </a:r>
          </a:p>
          <a:p>
            <a:pPr algn="ctr"/>
            <a:r>
              <a:rPr lang="en-US" sz="4000" dirty="0"/>
              <a:t>	</a:t>
            </a:r>
          </a:p>
        </p:txBody>
      </p:sp>
      <p:pic>
        <p:nvPicPr>
          <p:cNvPr id="4" name="Picture 3">
            <a:extLst>
              <a:ext uri="{FF2B5EF4-FFF2-40B4-BE49-F238E27FC236}">
                <a16:creationId xmlns:a16="http://schemas.microsoft.com/office/drawing/2014/main" id="{FF620D3A-B3B3-4D7B-B650-76509E30F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8812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264855"/>
            <a:ext cx="8915400" cy="2554545"/>
          </a:xfrm>
          <a:prstGeom prst="rect">
            <a:avLst/>
          </a:prstGeom>
        </p:spPr>
        <p:txBody>
          <a:bodyPr wrap="square">
            <a:spAutoFit/>
          </a:bodyPr>
          <a:lstStyle/>
          <a:p>
            <a:pPr algn="ctr"/>
            <a:r>
              <a:rPr lang="en-US" sz="4000" b="1" dirty="0"/>
              <a:t>6. Israel Would Return And Rebuild A Great Army</a:t>
            </a:r>
            <a:endParaRPr lang="en-US" sz="4000" dirty="0"/>
          </a:p>
          <a:p>
            <a:pPr algn="ctr"/>
            <a:r>
              <a:rPr lang="en-US" sz="4000" b="1" dirty="0"/>
              <a:t> </a:t>
            </a:r>
            <a:endParaRPr lang="en-US" sz="4000" dirty="0"/>
          </a:p>
          <a:p>
            <a:pPr algn="ctr">
              <a:defRPr/>
            </a:pPr>
            <a:endParaRPr lang="en-US" sz="4000" b="1" dirty="0">
              <a:solidFill>
                <a:srgbClr val="FFFFFF"/>
              </a:solidFill>
              <a:latin typeface="Arial"/>
              <a:cs typeface="Arial"/>
            </a:endParaRPr>
          </a:p>
        </p:txBody>
      </p:sp>
    </p:spTree>
    <p:extLst>
      <p:ext uri="{BB962C8B-B14F-4D97-AF65-F5344CB8AC3E}">
        <p14:creationId xmlns:p14="http://schemas.microsoft.com/office/powerpoint/2010/main" val="2190385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76748"/>
            <a:ext cx="8915400" cy="3785652"/>
          </a:xfrm>
          <a:prstGeom prst="rect">
            <a:avLst/>
          </a:prstGeom>
        </p:spPr>
        <p:txBody>
          <a:bodyPr wrap="square">
            <a:spAutoFit/>
          </a:bodyPr>
          <a:lstStyle/>
          <a:p>
            <a:pPr algn="ctr"/>
            <a:r>
              <a:rPr lang="en-US" sz="4000" b="1" u="sng" dirty="0"/>
              <a:t>Ezekiel 37:10</a:t>
            </a:r>
            <a:endParaRPr lang="en-US" sz="4000" u="sng" dirty="0"/>
          </a:p>
          <a:p>
            <a:pPr algn="ctr"/>
            <a:r>
              <a:rPr lang="en-US" sz="4000" dirty="0"/>
              <a:t>“So I prophesied as He commanded me, and breath came into them, and they lived, and stood upon their feet, an exceedingly great army.”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2895044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2554545"/>
          </a:xfrm>
          <a:prstGeom prst="rect">
            <a:avLst/>
          </a:prstGeom>
        </p:spPr>
        <p:txBody>
          <a:bodyPr wrap="square">
            <a:spAutoFit/>
          </a:bodyPr>
          <a:lstStyle/>
          <a:p>
            <a:pPr algn="ctr"/>
            <a:r>
              <a:rPr lang="en-US" sz="4000" b="1" dirty="0"/>
              <a:t>“Cares all past, home at last, ever to rejoice!” All because He redeemed us by His blood!</a:t>
            </a:r>
            <a:endParaRPr lang="en-US" sz="4000" dirty="0"/>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7F4FBBA6-166E-4B8E-9B84-E8430D77B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7094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94358"/>
            <a:ext cx="8915400" cy="2554545"/>
          </a:xfrm>
          <a:prstGeom prst="rect">
            <a:avLst/>
          </a:prstGeom>
        </p:spPr>
        <p:txBody>
          <a:bodyPr wrap="square">
            <a:spAutoFit/>
          </a:bodyPr>
          <a:lstStyle/>
          <a:p>
            <a:pPr algn="ctr">
              <a:defRPr/>
            </a:pPr>
            <a:r>
              <a:rPr lang="en-US" sz="4000" b="1" dirty="0">
                <a:solidFill>
                  <a:srgbClr val="FFFFFF"/>
                </a:solidFill>
                <a:latin typeface="Arial"/>
                <a:cs typeface="Arial"/>
              </a:rPr>
              <a:t>6. Israel Would Return And Rebuild A Great Army</a:t>
            </a: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b="1" dirty="0">
              <a:solidFill>
                <a:srgbClr val="FFFFFF"/>
              </a:solidFill>
              <a:latin typeface="Arial"/>
              <a:cs typeface="Arial"/>
            </a:endParaRPr>
          </a:p>
        </p:txBody>
      </p:sp>
      <p:pic>
        <p:nvPicPr>
          <p:cNvPr id="4" name="Picture 3">
            <a:extLst>
              <a:ext uri="{FF2B5EF4-FFF2-40B4-BE49-F238E27FC236}">
                <a16:creationId xmlns:a16="http://schemas.microsoft.com/office/drawing/2014/main" id="{12D034D5-6730-4AF9-B670-8991C87EA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12191999" cy="6934200"/>
          </a:xfrm>
          <a:prstGeom prst="rect">
            <a:avLst/>
          </a:prstGeom>
        </p:spPr>
      </p:pic>
    </p:spTree>
    <p:extLst>
      <p:ext uri="{BB962C8B-B14F-4D97-AF65-F5344CB8AC3E}">
        <p14:creationId xmlns:p14="http://schemas.microsoft.com/office/powerpoint/2010/main" val="380178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0"/>
            <a:ext cx="8915400" cy="3785652"/>
          </a:xfrm>
          <a:prstGeom prst="rect">
            <a:avLst/>
          </a:prstGeom>
        </p:spPr>
        <p:txBody>
          <a:bodyPr wrap="square">
            <a:spAutoFit/>
          </a:bodyPr>
          <a:lstStyle/>
          <a:p>
            <a:pPr algn="ctr">
              <a:defRPr/>
            </a:pPr>
            <a:r>
              <a:rPr lang="en-US" sz="4000" b="1" u="sng" dirty="0">
                <a:solidFill>
                  <a:srgbClr val="FFFFFF"/>
                </a:solidFill>
                <a:latin typeface="Arial"/>
                <a:cs typeface="Arial"/>
              </a:rPr>
              <a:t>Ezekiel 37:10</a:t>
            </a:r>
            <a:endParaRPr lang="en-US" sz="4000" u="sng" dirty="0">
              <a:solidFill>
                <a:srgbClr val="FFFFFF"/>
              </a:solidFill>
              <a:latin typeface="Arial"/>
              <a:cs typeface="Arial"/>
            </a:endParaRPr>
          </a:p>
          <a:p>
            <a:pPr algn="ctr">
              <a:defRPr/>
            </a:pPr>
            <a:r>
              <a:rPr lang="en-US" sz="4000" dirty="0">
                <a:solidFill>
                  <a:srgbClr val="FFFFFF"/>
                </a:solidFill>
                <a:latin typeface="Arial"/>
                <a:cs typeface="Arial"/>
              </a:rPr>
              <a:t>“So I prophesied as He commanded me, and breath came into them, and they lived, and stood upon their feet, an exceedingly great army.” </a:t>
            </a:r>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95A93D66-62D1-4441-BF23-006378697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4314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228600"/>
            <a:ext cx="9144000" cy="5029200"/>
          </a:xfrm>
          <a:prstGeom prst="rect">
            <a:avLst/>
          </a:prstGeom>
        </p:spPr>
        <p:txBody>
          <a:bodyPr/>
          <a:lstStyle/>
          <a:p>
            <a:pPr algn="ctr"/>
            <a:r>
              <a:rPr lang="en-US" sz="4000" dirty="0"/>
              <a:t>15 So the nations shall fear the name of the LORD, And all the kings of the earth Your glory. 16 For the LORD shall build up Zion; He shall appear in His glory. 17 He shall regard the prayer of the destitute, And shall not despise their prayer. </a:t>
            </a:r>
          </a:p>
          <a:p>
            <a:pPr lvl="0" algn="ctr" fontAlgn="base">
              <a:spcBef>
                <a:spcPct val="0"/>
              </a:spcBef>
              <a:spcAft>
                <a:spcPct val="0"/>
              </a:spcAft>
              <a:defRPr/>
            </a:pPr>
            <a:endParaRPr lang="en-US" sz="40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3148698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94608"/>
            <a:ext cx="8915400" cy="1938992"/>
          </a:xfrm>
          <a:prstGeom prst="rect">
            <a:avLst/>
          </a:prstGeom>
        </p:spPr>
        <p:txBody>
          <a:bodyPr wrap="square">
            <a:spAutoFit/>
          </a:bodyPr>
          <a:lstStyle/>
          <a:p>
            <a:pPr algn="ctr"/>
            <a:r>
              <a:rPr lang="en-US" sz="4000" b="1" dirty="0"/>
              <a:t> 7. Israel Will Fill The Earth With Fruit Grown In Israel</a:t>
            </a:r>
            <a:endParaRPr lang="en-US" sz="4000" dirty="0"/>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862454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323195"/>
            <a:ext cx="8915400" cy="4401205"/>
          </a:xfrm>
          <a:prstGeom prst="rect">
            <a:avLst/>
          </a:prstGeom>
        </p:spPr>
        <p:txBody>
          <a:bodyPr wrap="square">
            <a:spAutoFit/>
          </a:bodyPr>
          <a:lstStyle/>
          <a:p>
            <a:pPr algn="ctr"/>
            <a:r>
              <a:rPr lang="en-US" sz="4000" b="1" u="sng" dirty="0"/>
              <a:t>Isaiah 27:6</a:t>
            </a:r>
            <a:endParaRPr lang="en-US" sz="4000" u="sng" dirty="0"/>
          </a:p>
          <a:p>
            <a:pPr algn="ctr"/>
            <a:r>
              <a:rPr lang="en-US" sz="4000" dirty="0"/>
              <a:t>“Those who come He shall cause to take root in Jacob; Israel shall blossom and bud, And fill the face of the world with fruit.”</a:t>
            </a: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b="1" dirty="0">
              <a:solidFill>
                <a:srgbClr val="FFFFFF"/>
              </a:solidFill>
              <a:latin typeface="Arial"/>
              <a:cs typeface="Arial"/>
            </a:endParaRPr>
          </a:p>
        </p:txBody>
      </p:sp>
    </p:spTree>
    <p:extLst>
      <p:ext uri="{BB962C8B-B14F-4D97-AF65-F5344CB8AC3E}">
        <p14:creationId xmlns:p14="http://schemas.microsoft.com/office/powerpoint/2010/main" val="2916456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0"/>
            <a:ext cx="8915400" cy="3785652"/>
          </a:xfrm>
          <a:prstGeom prst="rect">
            <a:avLst/>
          </a:prstGeom>
        </p:spPr>
        <p:txBody>
          <a:bodyPr wrap="square">
            <a:spAutoFit/>
          </a:bodyPr>
          <a:lstStyle/>
          <a:p>
            <a:pPr algn="ctr">
              <a:defRPr/>
            </a:pPr>
            <a:r>
              <a:rPr lang="en-US" sz="4000" b="1" u="sng" dirty="0">
                <a:solidFill>
                  <a:srgbClr val="FFFFFF"/>
                </a:solidFill>
                <a:latin typeface="Arial"/>
                <a:cs typeface="Arial"/>
              </a:rPr>
              <a:t>Ezekiel 37:10</a:t>
            </a:r>
            <a:endParaRPr lang="en-US" sz="4000" u="sng" dirty="0">
              <a:solidFill>
                <a:srgbClr val="FFFFFF"/>
              </a:solidFill>
              <a:latin typeface="Arial"/>
              <a:cs typeface="Arial"/>
            </a:endParaRPr>
          </a:p>
          <a:p>
            <a:pPr algn="ctr">
              <a:defRPr/>
            </a:pPr>
            <a:r>
              <a:rPr lang="en-US" sz="4000" dirty="0">
                <a:solidFill>
                  <a:srgbClr val="FFFFFF"/>
                </a:solidFill>
                <a:latin typeface="Arial"/>
                <a:cs typeface="Arial"/>
              </a:rPr>
              <a:t>“So I prophesied as He commanded me, and breath came into them, and they lived, and stood upon their feet, an exceedingly great army.” </a:t>
            </a:r>
          </a:p>
          <a:p>
            <a:pPr algn="ctr">
              <a:defRPr/>
            </a:pPr>
            <a:endParaRPr lang="en-US" sz="4000" dirty="0">
              <a:solidFill>
                <a:srgbClr val="FFFFFF"/>
              </a:solidFill>
              <a:latin typeface="Arial"/>
              <a:cs typeface="Arial"/>
            </a:endParaRPr>
          </a:p>
        </p:txBody>
      </p:sp>
      <p:pic>
        <p:nvPicPr>
          <p:cNvPr id="6" name="Picture 5">
            <a:extLst>
              <a:ext uri="{FF2B5EF4-FFF2-40B4-BE49-F238E27FC236}">
                <a16:creationId xmlns:a16="http://schemas.microsoft.com/office/drawing/2014/main" id="{C98A17F9-A147-41A1-A186-4E3125E63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7461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2554545"/>
          </a:xfrm>
          <a:prstGeom prst="rect">
            <a:avLst/>
          </a:prstGeom>
        </p:spPr>
        <p:txBody>
          <a:bodyPr wrap="square">
            <a:spAutoFit/>
          </a:bodyPr>
          <a:lstStyle/>
          <a:p>
            <a:pPr algn="ctr">
              <a:defRPr/>
            </a:pPr>
            <a:r>
              <a:rPr lang="en-US" sz="4000" b="1" dirty="0">
                <a:solidFill>
                  <a:srgbClr val="FFFFFF"/>
                </a:solidFill>
                <a:latin typeface="Arial"/>
                <a:cs typeface="Arial"/>
              </a:rPr>
              <a:t>“Cares all past, home at last, ever to rejoice!” All because He redeemed us by His blood!</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E1B2F92E-CE2B-45AA-B13B-3B824B64A7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1226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94358"/>
            <a:ext cx="8915400" cy="2554545"/>
          </a:xfrm>
          <a:prstGeom prst="rect">
            <a:avLst/>
          </a:prstGeom>
        </p:spPr>
        <p:txBody>
          <a:bodyPr wrap="square">
            <a:spAutoFit/>
          </a:bodyPr>
          <a:lstStyle/>
          <a:p>
            <a:pPr algn="ctr">
              <a:defRPr/>
            </a:pPr>
            <a:r>
              <a:rPr lang="en-US" sz="4000" b="1" dirty="0">
                <a:solidFill>
                  <a:srgbClr val="FFFFFF"/>
                </a:solidFill>
                <a:latin typeface="Arial"/>
                <a:cs typeface="Arial"/>
              </a:rPr>
              <a:t>6. Israel Would Return And Rebuild A Great Army</a:t>
            </a: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b="1" dirty="0">
              <a:solidFill>
                <a:srgbClr val="FFFFFF"/>
              </a:solidFill>
              <a:latin typeface="Arial"/>
              <a:cs typeface="Arial"/>
            </a:endParaRPr>
          </a:p>
        </p:txBody>
      </p:sp>
      <p:pic>
        <p:nvPicPr>
          <p:cNvPr id="4" name="Picture 3">
            <a:extLst>
              <a:ext uri="{FF2B5EF4-FFF2-40B4-BE49-F238E27FC236}">
                <a16:creationId xmlns:a16="http://schemas.microsoft.com/office/drawing/2014/main" id="{8E280B3A-1063-4BEE-B787-14D1B9EF34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1621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0"/>
            <a:ext cx="8915400" cy="3785652"/>
          </a:xfrm>
          <a:prstGeom prst="rect">
            <a:avLst/>
          </a:prstGeom>
        </p:spPr>
        <p:txBody>
          <a:bodyPr wrap="square">
            <a:spAutoFit/>
          </a:bodyPr>
          <a:lstStyle/>
          <a:p>
            <a:pPr algn="ctr">
              <a:defRPr/>
            </a:pPr>
            <a:r>
              <a:rPr lang="en-US" sz="4000" b="1" u="sng" dirty="0">
                <a:solidFill>
                  <a:srgbClr val="FFFFFF"/>
                </a:solidFill>
                <a:latin typeface="Arial"/>
                <a:cs typeface="Arial"/>
              </a:rPr>
              <a:t>Ezekiel 37:10</a:t>
            </a:r>
            <a:endParaRPr lang="en-US" sz="4000" u="sng" dirty="0">
              <a:solidFill>
                <a:srgbClr val="FFFFFF"/>
              </a:solidFill>
              <a:latin typeface="Arial"/>
              <a:cs typeface="Arial"/>
            </a:endParaRPr>
          </a:p>
          <a:p>
            <a:pPr algn="ctr">
              <a:defRPr/>
            </a:pPr>
            <a:r>
              <a:rPr lang="en-US" sz="4000" dirty="0">
                <a:solidFill>
                  <a:srgbClr val="FFFFFF"/>
                </a:solidFill>
                <a:latin typeface="Arial"/>
                <a:cs typeface="Arial"/>
              </a:rPr>
              <a:t>“So I prophesied as He commanded me, and breath came into them, and they lived, and stood upon their feet, an exceedingly great army.” </a:t>
            </a:r>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FAB125EE-7BCD-4E7C-9101-DDDD09C773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217367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29136"/>
            <a:ext cx="11125200" cy="6247864"/>
          </a:xfrm>
          <a:prstGeom prst="rect">
            <a:avLst/>
          </a:prstGeom>
        </p:spPr>
        <p:txBody>
          <a:bodyPr wrap="square">
            <a:spAutoFit/>
          </a:bodyPr>
          <a:lstStyle/>
          <a:p>
            <a:pPr algn="ctr"/>
            <a:r>
              <a:rPr lang="en-US" sz="4000" b="1" u="sng" dirty="0"/>
              <a:t>Isaiah 35:1-2</a:t>
            </a:r>
            <a:endParaRPr lang="en-US" sz="4000" u="sng" dirty="0"/>
          </a:p>
          <a:p>
            <a:pPr algn="ctr"/>
            <a:r>
              <a:rPr lang="en-US" sz="4000" dirty="0"/>
              <a:t>1 The wilderness and the wasteland shall be glad for them, And the desert shall rejoice and blossom as the rose; 2 It shall blossom abundantly and rejoice, Even with joy and singing. The glory of Lebanon shall be given to it, The excellence of Carmel and Sharon. They shall see the glory of the LORD, The excellency of our God.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601249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94358"/>
            <a:ext cx="8915400" cy="2554545"/>
          </a:xfrm>
          <a:prstGeom prst="rect">
            <a:avLst/>
          </a:prstGeom>
        </p:spPr>
        <p:txBody>
          <a:bodyPr wrap="square">
            <a:spAutoFit/>
          </a:bodyPr>
          <a:lstStyle/>
          <a:p>
            <a:pPr algn="ctr">
              <a:defRPr/>
            </a:pPr>
            <a:r>
              <a:rPr lang="en-US" sz="4000" b="1" dirty="0">
                <a:solidFill>
                  <a:srgbClr val="FFFFFF"/>
                </a:solidFill>
                <a:latin typeface="Arial"/>
                <a:cs typeface="Arial"/>
              </a:rPr>
              <a:t>6. Israel Would Return And Rebuild A Great Army</a:t>
            </a: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b="1" dirty="0">
              <a:solidFill>
                <a:srgbClr val="FFFFFF"/>
              </a:solidFill>
              <a:latin typeface="Arial"/>
              <a:cs typeface="Arial"/>
            </a:endParaRPr>
          </a:p>
        </p:txBody>
      </p:sp>
      <p:pic>
        <p:nvPicPr>
          <p:cNvPr id="4" name="Picture 3">
            <a:extLst>
              <a:ext uri="{FF2B5EF4-FFF2-40B4-BE49-F238E27FC236}">
                <a16:creationId xmlns:a16="http://schemas.microsoft.com/office/drawing/2014/main" id="{B8AF537D-C5EE-4A5A-83E8-6CA04CF00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04763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0"/>
            <a:ext cx="8915400" cy="3785652"/>
          </a:xfrm>
          <a:prstGeom prst="rect">
            <a:avLst/>
          </a:prstGeom>
        </p:spPr>
        <p:txBody>
          <a:bodyPr wrap="square">
            <a:spAutoFit/>
          </a:bodyPr>
          <a:lstStyle/>
          <a:p>
            <a:pPr algn="ctr">
              <a:defRPr/>
            </a:pPr>
            <a:r>
              <a:rPr lang="en-US" sz="4000" b="1" u="sng" dirty="0">
                <a:solidFill>
                  <a:srgbClr val="FFFFFF"/>
                </a:solidFill>
                <a:latin typeface="Arial"/>
                <a:cs typeface="Arial"/>
              </a:rPr>
              <a:t>Ezekiel 37:10</a:t>
            </a:r>
            <a:endParaRPr lang="en-US" sz="4000" u="sng" dirty="0">
              <a:solidFill>
                <a:srgbClr val="FFFFFF"/>
              </a:solidFill>
              <a:latin typeface="Arial"/>
              <a:cs typeface="Arial"/>
            </a:endParaRPr>
          </a:p>
          <a:p>
            <a:pPr algn="ctr">
              <a:defRPr/>
            </a:pPr>
            <a:r>
              <a:rPr lang="en-US" sz="4000" dirty="0">
                <a:solidFill>
                  <a:srgbClr val="FFFFFF"/>
                </a:solidFill>
                <a:latin typeface="Arial"/>
                <a:cs typeface="Arial"/>
              </a:rPr>
              <a:t>“So I prophesied as He commanded me, and breath came into them, and they lived, and stood upon their feet, an exceedingly great army.” </a:t>
            </a:r>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7FB55609-3518-47A2-A6BA-66F2D0122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096669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2554545"/>
          </a:xfrm>
          <a:prstGeom prst="rect">
            <a:avLst/>
          </a:prstGeom>
        </p:spPr>
        <p:txBody>
          <a:bodyPr wrap="square">
            <a:spAutoFit/>
          </a:bodyPr>
          <a:lstStyle/>
          <a:p>
            <a:pPr algn="ctr">
              <a:defRPr/>
            </a:pPr>
            <a:r>
              <a:rPr lang="en-US" sz="4000" b="1" dirty="0">
                <a:solidFill>
                  <a:srgbClr val="FFFFFF"/>
                </a:solidFill>
                <a:latin typeface="Arial"/>
                <a:cs typeface="Arial"/>
              </a:rPr>
              <a:t>“Cares all past, home at last, ever to rejoice!” All because He redeemed us by His blood!</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DF32F767-500D-4DFB-959D-ECC5917CA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9079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270808"/>
            <a:ext cx="8915400" cy="1938992"/>
          </a:xfrm>
          <a:prstGeom prst="rect">
            <a:avLst/>
          </a:prstGeom>
        </p:spPr>
        <p:txBody>
          <a:bodyPr wrap="square">
            <a:spAutoFit/>
          </a:bodyPr>
          <a:lstStyle/>
          <a:p>
            <a:pPr algn="ctr"/>
            <a:r>
              <a:rPr lang="en-US" sz="4000" b="1" dirty="0"/>
              <a:t>1.  Israel Would Face Near Extinction Before Christ Returns</a:t>
            </a:r>
            <a:endParaRPr lang="en-US" sz="4000" dirty="0"/>
          </a:p>
          <a:p>
            <a:pPr algn="ctr"/>
            <a:r>
              <a:rPr lang="en-US" sz="4000" dirty="0"/>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94358"/>
            <a:ext cx="8915400" cy="2554545"/>
          </a:xfrm>
          <a:prstGeom prst="rect">
            <a:avLst/>
          </a:prstGeom>
        </p:spPr>
        <p:txBody>
          <a:bodyPr wrap="square">
            <a:spAutoFit/>
          </a:bodyPr>
          <a:lstStyle/>
          <a:p>
            <a:pPr algn="ctr">
              <a:defRPr/>
            </a:pPr>
            <a:r>
              <a:rPr lang="en-US" sz="4000" b="1" dirty="0">
                <a:solidFill>
                  <a:srgbClr val="FFFFFF"/>
                </a:solidFill>
                <a:latin typeface="Arial"/>
                <a:cs typeface="Arial"/>
              </a:rPr>
              <a:t>6. Israel Would Return And Rebuild A Great Army</a:t>
            </a:r>
            <a:endParaRPr lang="en-US" sz="4000" dirty="0">
              <a:solidFill>
                <a:srgbClr val="FFFFFF"/>
              </a:solidFill>
              <a:latin typeface="Arial"/>
              <a:cs typeface="Arial"/>
            </a:endParaRPr>
          </a:p>
          <a:p>
            <a:pPr algn="ctr">
              <a:defRPr/>
            </a:pPr>
            <a:r>
              <a:rPr lang="en-US" sz="4000" b="1" dirty="0">
                <a:solidFill>
                  <a:srgbClr val="FFFFFF"/>
                </a:solidFill>
                <a:latin typeface="Arial"/>
                <a:cs typeface="Arial"/>
              </a:rPr>
              <a:t> </a:t>
            </a:r>
            <a:endParaRPr lang="en-US" sz="4000" dirty="0">
              <a:solidFill>
                <a:srgbClr val="FFFFFF"/>
              </a:solidFill>
              <a:latin typeface="Arial"/>
              <a:cs typeface="Arial"/>
            </a:endParaRPr>
          </a:p>
          <a:p>
            <a:pPr algn="ctr">
              <a:defRPr/>
            </a:pPr>
            <a:endParaRPr lang="en-US" sz="4000" b="1" dirty="0">
              <a:solidFill>
                <a:srgbClr val="FFFFFF"/>
              </a:solidFill>
              <a:latin typeface="Arial"/>
              <a:cs typeface="Arial"/>
            </a:endParaRPr>
          </a:p>
        </p:txBody>
      </p:sp>
      <p:pic>
        <p:nvPicPr>
          <p:cNvPr id="4" name="Picture 3">
            <a:extLst>
              <a:ext uri="{FF2B5EF4-FFF2-40B4-BE49-F238E27FC236}">
                <a16:creationId xmlns:a16="http://schemas.microsoft.com/office/drawing/2014/main" id="{D241044C-6DA9-4F0C-9EBE-E1C91FC060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758151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0"/>
            <a:ext cx="8915400" cy="3785652"/>
          </a:xfrm>
          <a:prstGeom prst="rect">
            <a:avLst/>
          </a:prstGeom>
        </p:spPr>
        <p:txBody>
          <a:bodyPr wrap="square">
            <a:spAutoFit/>
          </a:bodyPr>
          <a:lstStyle/>
          <a:p>
            <a:pPr algn="ctr">
              <a:defRPr/>
            </a:pPr>
            <a:r>
              <a:rPr lang="en-US" sz="4000" b="1" u="sng" dirty="0">
                <a:solidFill>
                  <a:srgbClr val="FFFFFF"/>
                </a:solidFill>
                <a:latin typeface="Arial"/>
                <a:cs typeface="Arial"/>
              </a:rPr>
              <a:t>Ezekiel 37:10</a:t>
            </a:r>
            <a:endParaRPr lang="en-US" sz="4000" u="sng" dirty="0">
              <a:solidFill>
                <a:srgbClr val="FFFFFF"/>
              </a:solidFill>
              <a:latin typeface="Arial"/>
              <a:cs typeface="Arial"/>
            </a:endParaRPr>
          </a:p>
          <a:p>
            <a:pPr algn="ctr">
              <a:defRPr/>
            </a:pPr>
            <a:r>
              <a:rPr lang="en-US" sz="4000" dirty="0">
                <a:solidFill>
                  <a:srgbClr val="FFFFFF"/>
                </a:solidFill>
                <a:latin typeface="Arial"/>
                <a:cs typeface="Arial"/>
              </a:rPr>
              <a:t>“So I prophesied as He commanded me, and breath came into them, and they lived, and stood upon their feet, an exceedingly great army.” </a:t>
            </a:r>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638DFB21-C811-4246-9503-9BF1C4F96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65980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2554545"/>
          </a:xfrm>
          <a:prstGeom prst="rect">
            <a:avLst/>
          </a:prstGeom>
        </p:spPr>
        <p:txBody>
          <a:bodyPr wrap="square">
            <a:spAutoFit/>
          </a:bodyPr>
          <a:lstStyle/>
          <a:p>
            <a:pPr algn="ctr">
              <a:defRPr/>
            </a:pPr>
            <a:r>
              <a:rPr lang="en-US" sz="4000" b="1" dirty="0">
                <a:solidFill>
                  <a:srgbClr val="FFFFFF"/>
                </a:solidFill>
                <a:latin typeface="Arial"/>
                <a:cs typeface="Arial"/>
              </a:rPr>
              <a:t>“Cares all past, home at last, ever to rejoice!” All because He redeemed us by His blood!</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2B120597-4E08-495A-8DAE-9E4773962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262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9136"/>
            <a:ext cx="11582400" cy="6247864"/>
          </a:xfrm>
          <a:prstGeom prst="rect">
            <a:avLst/>
          </a:prstGeom>
        </p:spPr>
        <p:txBody>
          <a:bodyPr wrap="square">
            <a:spAutoFit/>
          </a:bodyPr>
          <a:lstStyle/>
          <a:p>
            <a:pPr algn="ctr"/>
            <a:r>
              <a:rPr lang="en-US" sz="4000" b="1" u="sng" dirty="0"/>
              <a:t>Deuteronomy 11:8-12</a:t>
            </a:r>
            <a:endParaRPr lang="en-US" sz="4000" u="sng" dirty="0"/>
          </a:p>
          <a:p>
            <a:pPr algn="ctr"/>
            <a:r>
              <a:rPr lang="en-US" sz="4000" dirty="0"/>
              <a:t>8 "Therefore you shall keep every commandment which I command you today, that you may be strong, and go in and possess the land which you cross over to possess, 9 and that you may prolong your days in the land which the LORD swore to give your fathers, to them and their descendants, 'a land flowing with milk and honey.'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594693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35089"/>
            <a:ext cx="11353800" cy="5632311"/>
          </a:xfrm>
          <a:prstGeom prst="rect">
            <a:avLst/>
          </a:prstGeom>
        </p:spPr>
        <p:txBody>
          <a:bodyPr wrap="square">
            <a:spAutoFit/>
          </a:bodyPr>
          <a:lstStyle/>
          <a:p>
            <a:pPr algn="ctr"/>
            <a:r>
              <a:rPr lang="en-US" sz="4000" dirty="0"/>
              <a:t>10 "For the land which you go to possess is not like the land of Egypt from which you have come, where you sowed your seed and watered it by foot, as a vegetable garden; 11 but the land which you cross over to possess is a land of hills and valleys, which drinks water from the rain of heaven,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028180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82701"/>
            <a:ext cx="11125200" cy="3170099"/>
          </a:xfrm>
          <a:prstGeom prst="rect">
            <a:avLst/>
          </a:prstGeom>
        </p:spPr>
        <p:txBody>
          <a:bodyPr wrap="square">
            <a:spAutoFit/>
          </a:bodyPr>
          <a:lstStyle/>
          <a:p>
            <a:pPr algn="ctr"/>
            <a:r>
              <a:rPr lang="en-US" sz="4000" dirty="0"/>
              <a:t>12 a land for which the LORD your God cares; the eyes of the LORD your God are always on it, from the beginning of the year to the very end of the year.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28019628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94608"/>
            <a:ext cx="8915400" cy="1938992"/>
          </a:xfrm>
          <a:prstGeom prst="rect">
            <a:avLst/>
          </a:prstGeom>
        </p:spPr>
        <p:txBody>
          <a:bodyPr wrap="square">
            <a:spAutoFit/>
          </a:bodyPr>
          <a:lstStyle/>
          <a:p>
            <a:pPr algn="ctr"/>
            <a:r>
              <a:rPr lang="en-US" sz="4000" b="1" dirty="0"/>
              <a:t>8. Israel Would Gain Control of Jerusalem And Build It Up</a:t>
            </a:r>
            <a:endParaRPr lang="en-US" sz="4000" dirty="0"/>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7538781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70795"/>
            <a:ext cx="8915400" cy="4401205"/>
          </a:xfrm>
          <a:prstGeom prst="rect">
            <a:avLst/>
          </a:prstGeom>
        </p:spPr>
        <p:txBody>
          <a:bodyPr wrap="square">
            <a:spAutoFit/>
          </a:bodyPr>
          <a:lstStyle/>
          <a:p>
            <a:pPr algn="ctr"/>
            <a:r>
              <a:rPr lang="en-US" sz="4000" b="1" u="sng" dirty="0"/>
              <a:t>Psalm 102:15-16</a:t>
            </a:r>
            <a:endParaRPr lang="en-US" sz="4000" u="sng" dirty="0"/>
          </a:p>
          <a:p>
            <a:pPr algn="ctr"/>
            <a:r>
              <a:rPr lang="en-US" sz="4000" dirty="0"/>
              <a:t>15 So the nations shall fear the name of the LORD, And all the kings of the earth Your glory. 16 For the LORD shall build up Zion; He shall appear in His glory.</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23343758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2554545"/>
          </a:xfrm>
          <a:prstGeom prst="rect">
            <a:avLst/>
          </a:prstGeom>
        </p:spPr>
        <p:txBody>
          <a:bodyPr wrap="square">
            <a:spAutoFit/>
          </a:bodyPr>
          <a:lstStyle/>
          <a:p>
            <a:pPr algn="ctr">
              <a:defRPr/>
            </a:pPr>
            <a:r>
              <a:rPr lang="en-US" sz="4000" b="1" dirty="0">
                <a:solidFill>
                  <a:srgbClr val="FFFFFF"/>
                </a:solidFill>
                <a:latin typeface="Arial"/>
                <a:cs typeface="Arial"/>
              </a:rPr>
              <a:t>“Cares all past, home at last, ever to rejoice!” All because He redeemed us by His blood!</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3F1F8622-2AD2-4674-8F26-D22C94A08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42325353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2554545"/>
          </a:xfrm>
          <a:prstGeom prst="rect">
            <a:avLst/>
          </a:prstGeom>
        </p:spPr>
        <p:txBody>
          <a:bodyPr wrap="square">
            <a:spAutoFit/>
          </a:bodyPr>
          <a:lstStyle/>
          <a:p>
            <a:pPr algn="ctr">
              <a:defRPr/>
            </a:pPr>
            <a:r>
              <a:rPr lang="en-US" sz="4000" b="1" dirty="0">
                <a:solidFill>
                  <a:srgbClr val="FFFFFF"/>
                </a:solidFill>
                <a:latin typeface="Arial"/>
                <a:cs typeface="Arial"/>
              </a:rPr>
              <a:t>“Cares all past, home at last, ever to rejoice!” All because He redeemed us by His blood!</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BDEFD54C-EFD1-4B03-A301-63371EC69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1358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536"/>
            <a:ext cx="10820400" cy="6247864"/>
          </a:xfrm>
          <a:prstGeom prst="rect">
            <a:avLst/>
          </a:prstGeom>
        </p:spPr>
        <p:txBody>
          <a:bodyPr wrap="square">
            <a:spAutoFit/>
          </a:bodyPr>
          <a:lstStyle/>
          <a:p>
            <a:pPr algn="ctr"/>
            <a:r>
              <a:rPr lang="en-US" sz="4000" b="1" u="sng" dirty="0"/>
              <a:t>Ezekiel 37:1-6</a:t>
            </a:r>
            <a:endParaRPr lang="en-US" sz="4000" u="sng" dirty="0"/>
          </a:p>
          <a:p>
            <a:pPr algn="ctr"/>
            <a:r>
              <a:rPr lang="en-US" sz="4000" dirty="0"/>
              <a:t>1 The hand of the LORD came upon me and brought me out in the Spirit of the LORD, and set me down in the midst of the valley; and it was full of bones. 2 Then He caused me to pass by them all around, and behold, there were very many in the open valley; and indeed they were very dry. </a:t>
            </a:r>
          </a:p>
          <a:p>
            <a:pPr algn="ctr"/>
            <a:r>
              <a:rPr lang="en-US" sz="4000" dirty="0"/>
              <a:t> </a:t>
            </a:r>
          </a:p>
          <a:p>
            <a:pPr algn="ctr"/>
            <a:endParaRPr lang="en-US" sz="4000"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2554545"/>
          </a:xfrm>
          <a:prstGeom prst="rect">
            <a:avLst/>
          </a:prstGeom>
        </p:spPr>
        <p:txBody>
          <a:bodyPr wrap="square">
            <a:spAutoFit/>
          </a:bodyPr>
          <a:lstStyle/>
          <a:p>
            <a:pPr algn="ctr">
              <a:defRPr/>
            </a:pPr>
            <a:r>
              <a:rPr lang="en-US" sz="4000" b="1" dirty="0">
                <a:solidFill>
                  <a:srgbClr val="FFFFFF"/>
                </a:solidFill>
                <a:latin typeface="Arial"/>
                <a:cs typeface="Arial"/>
              </a:rPr>
              <a:t>“Cares all past, home at last, ever to rejoice!” All because He redeemed us by His blood!</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0AA4AB66-5022-4A6E-B989-E61665CA6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358743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235089"/>
            <a:ext cx="8915400" cy="5632311"/>
          </a:xfrm>
          <a:prstGeom prst="rect">
            <a:avLst/>
          </a:prstGeom>
        </p:spPr>
        <p:txBody>
          <a:bodyPr wrap="square">
            <a:spAutoFit/>
          </a:bodyPr>
          <a:lstStyle/>
          <a:p>
            <a:pPr algn="ctr"/>
            <a:r>
              <a:rPr lang="en-US" sz="4000" b="1" u="sng" dirty="0"/>
              <a:t>Genesis 12:2-3</a:t>
            </a:r>
            <a:endParaRPr lang="en-US" sz="4000" u="sng" dirty="0"/>
          </a:p>
          <a:p>
            <a:pPr algn="ctr"/>
            <a:r>
              <a:rPr lang="en-US" sz="4000" dirty="0"/>
              <a:t>2 I will make you a great nation; I will bless you and make your name great; And you shall be a blessing. 3 I will bless those who bless you, And I will curse him who curses you; And in you all the families of the earth shall be blessed."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922850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88655"/>
            <a:ext cx="8915400" cy="2554545"/>
          </a:xfrm>
          <a:prstGeom prst="rect">
            <a:avLst/>
          </a:prstGeom>
        </p:spPr>
        <p:txBody>
          <a:bodyPr wrap="square">
            <a:spAutoFit/>
          </a:bodyPr>
          <a:lstStyle/>
          <a:p>
            <a:pPr algn="ctr"/>
            <a:r>
              <a:rPr lang="en-US" sz="4000" b="1" dirty="0"/>
              <a:t> 9. Israel Would Be More Prosperous At The End </a:t>
            </a:r>
          </a:p>
          <a:p>
            <a:pPr algn="ctr"/>
            <a:r>
              <a:rPr lang="en-US" sz="4000" b="1" dirty="0"/>
              <a:t>Then Ever Before</a:t>
            </a:r>
            <a:endParaRPr lang="en-US" sz="4000" dirty="0"/>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4240004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229136"/>
            <a:ext cx="10591800" cy="6247864"/>
          </a:xfrm>
          <a:prstGeom prst="rect">
            <a:avLst/>
          </a:prstGeom>
        </p:spPr>
        <p:txBody>
          <a:bodyPr wrap="square">
            <a:spAutoFit/>
          </a:bodyPr>
          <a:lstStyle/>
          <a:p>
            <a:pPr algn="ctr"/>
            <a:r>
              <a:rPr lang="en-US" sz="4000" b="1" u="sng" dirty="0"/>
              <a:t>Deuteronomy 30:4-6</a:t>
            </a:r>
            <a:endParaRPr lang="en-US" sz="4000" u="sng" dirty="0"/>
          </a:p>
          <a:p>
            <a:pPr algn="ctr"/>
            <a:r>
              <a:rPr lang="en-US" sz="4000" dirty="0"/>
              <a:t>4 If any of you are driven out to the farthest parts under heaven, from there the LORD your God will gather you, and from there He will bring you. 5 Then the LORD your God will bring you to the land which your fathers possessed, and you shall possess it. He will prosper you and multiply you more than your fathers.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0294704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0"/>
            <a:ext cx="8915400" cy="3785652"/>
          </a:xfrm>
          <a:prstGeom prst="rect">
            <a:avLst/>
          </a:prstGeom>
        </p:spPr>
        <p:txBody>
          <a:bodyPr wrap="square">
            <a:spAutoFit/>
          </a:bodyPr>
          <a:lstStyle/>
          <a:p>
            <a:pPr algn="ctr"/>
            <a:r>
              <a:rPr lang="en-US" sz="4000" dirty="0"/>
              <a:t> 6 And the LORD your God will circumcise your heart and the heart of your descendants, to love the LORD your God with all your heart and with all your soul, that you may live.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3249744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2554545"/>
          </a:xfrm>
          <a:prstGeom prst="rect">
            <a:avLst/>
          </a:prstGeom>
        </p:spPr>
        <p:txBody>
          <a:bodyPr wrap="square">
            <a:spAutoFit/>
          </a:bodyPr>
          <a:lstStyle/>
          <a:p>
            <a:pPr algn="ctr">
              <a:defRPr/>
            </a:pPr>
            <a:r>
              <a:rPr lang="en-US" sz="4000" b="1" dirty="0">
                <a:solidFill>
                  <a:srgbClr val="FFFFFF"/>
                </a:solidFill>
                <a:latin typeface="Arial"/>
                <a:cs typeface="Arial"/>
              </a:rPr>
              <a:t>“Cares all past, home at last, ever to rejoice!” All because He redeemed us by His blood!</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D832FE23-22F9-49B7-8A77-B89FD5623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32552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2554545"/>
          </a:xfrm>
          <a:prstGeom prst="rect">
            <a:avLst/>
          </a:prstGeom>
        </p:spPr>
        <p:txBody>
          <a:bodyPr wrap="square">
            <a:spAutoFit/>
          </a:bodyPr>
          <a:lstStyle/>
          <a:p>
            <a:pPr algn="ctr">
              <a:defRPr/>
            </a:pPr>
            <a:r>
              <a:rPr lang="en-US" sz="4000" b="1" dirty="0">
                <a:solidFill>
                  <a:srgbClr val="FFFFFF"/>
                </a:solidFill>
                <a:latin typeface="Arial"/>
                <a:cs typeface="Arial"/>
              </a:rPr>
              <a:t>“Cares all past, home at last, ever to rejoice!” All because He redeemed us by His blood!</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34CC61E9-6B2C-4B27-B92D-ECC0E5939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22612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2554545"/>
          </a:xfrm>
          <a:prstGeom prst="rect">
            <a:avLst/>
          </a:prstGeom>
        </p:spPr>
        <p:txBody>
          <a:bodyPr wrap="square">
            <a:spAutoFit/>
          </a:bodyPr>
          <a:lstStyle/>
          <a:p>
            <a:pPr algn="ctr">
              <a:defRPr/>
            </a:pPr>
            <a:r>
              <a:rPr lang="en-US" sz="4000" b="1" dirty="0">
                <a:solidFill>
                  <a:srgbClr val="FFFFFF"/>
                </a:solidFill>
                <a:latin typeface="Arial"/>
                <a:cs typeface="Arial"/>
              </a:rPr>
              <a:t>“Cares all past, home at last, ever to rejoice!” All because He redeemed us by His blood!</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9D2E1E68-DAE9-4D0F-B67A-4A49B93FF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313920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2554545"/>
          </a:xfrm>
          <a:prstGeom prst="rect">
            <a:avLst/>
          </a:prstGeom>
        </p:spPr>
        <p:txBody>
          <a:bodyPr wrap="square">
            <a:spAutoFit/>
          </a:bodyPr>
          <a:lstStyle/>
          <a:p>
            <a:pPr algn="ctr">
              <a:defRPr/>
            </a:pPr>
            <a:r>
              <a:rPr lang="en-US" sz="4000" b="1" dirty="0">
                <a:solidFill>
                  <a:srgbClr val="FFFFFF"/>
                </a:solidFill>
                <a:latin typeface="Arial"/>
                <a:cs typeface="Arial"/>
              </a:rPr>
              <a:t>“Cares all past, home at last, ever to rejoice!” All because He redeemed us by His blood!</a:t>
            </a:r>
            <a:endParaRPr lang="en-US" sz="4000" dirty="0">
              <a:solidFill>
                <a:srgbClr val="FFFFFF"/>
              </a:solidFill>
              <a:latin typeface="Arial"/>
              <a:cs typeface="Arial"/>
            </a:endParaRPr>
          </a:p>
          <a:p>
            <a:pPr algn="ctr">
              <a:defRPr/>
            </a:pPr>
            <a:endParaRPr lang="en-US" sz="4000" dirty="0">
              <a:solidFill>
                <a:srgbClr val="FFFFFF"/>
              </a:solidFill>
              <a:latin typeface="Arial"/>
              <a:cs typeface="Arial"/>
            </a:endParaRPr>
          </a:p>
        </p:txBody>
      </p:sp>
      <p:pic>
        <p:nvPicPr>
          <p:cNvPr id="4" name="Picture 3">
            <a:extLst>
              <a:ext uri="{FF2B5EF4-FFF2-40B4-BE49-F238E27FC236}">
                <a16:creationId xmlns:a16="http://schemas.microsoft.com/office/drawing/2014/main" id="{3D871C5F-7C96-42F6-8BF6-26AD5099B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76149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7"/>
            <a:ext cx="12192000" cy="501675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Century Gothic" panose="020B0502020202020204"/>
                <a:ea typeface="+mn-ea"/>
                <a:cs typeface="+mn-cs"/>
              </a:rPr>
              <a:t>COVID 19 Path of Destruction</a:t>
            </a:r>
            <a:endParaRPr kumimoji="0" lang="en-US" sz="4000" b="0" i="0" u="sng"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World Wide 194,456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America 50,360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California 1,537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San Diego 102 deaths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Epicenter New York 15,740</a:t>
            </a:r>
          </a:p>
        </p:txBody>
      </p:sp>
      <p:pic>
        <p:nvPicPr>
          <p:cNvPr id="4" name="Picture 3" descr="A picture containing indoor, cake, sitting, red&#10;&#10;Description automatically generated">
            <a:extLst>
              <a:ext uri="{FF2B5EF4-FFF2-40B4-BE49-F238E27FC236}">
                <a16:creationId xmlns:a16="http://schemas.microsoft.com/office/drawing/2014/main" id="{B6A4AB47-7025-429A-8377-EB007F2AA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693129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11289"/>
            <a:ext cx="11887200" cy="5632311"/>
          </a:xfrm>
          <a:prstGeom prst="rect">
            <a:avLst/>
          </a:prstGeom>
        </p:spPr>
        <p:txBody>
          <a:bodyPr wrap="square">
            <a:spAutoFit/>
          </a:bodyPr>
          <a:lstStyle/>
          <a:p>
            <a:pPr algn="ctr"/>
            <a:r>
              <a:rPr lang="en-US" sz="4000" dirty="0"/>
              <a:t>3 And He said to me, "Son of man, can these bones live?" So I answered, "O Lord GOD, You know." 4 Again He said to me, "Prophesy to these bones, and say to them, 'O dry bones, hear the word of the LORD! 5 Thus says the Lord GOD to these bones: "Surely I will cause breath to enter into you, and you shall live. </a:t>
            </a:r>
          </a:p>
          <a:p>
            <a:pPr algn="ctr"/>
            <a:r>
              <a:rPr lang="en-US" sz="4000" dirty="0"/>
              <a:t> </a:t>
            </a:r>
          </a:p>
          <a:p>
            <a:pPr algn="ctr"/>
            <a:endParaRPr lang="en-US" sz="4000" b="1"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347008"/>
            <a:ext cx="8915400" cy="1938992"/>
          </a:xfrm>
          <a:prstGeom prst="rect">
            <a:avLst/>
          </a:prstGeom>
        </p:spPr>
        <p:txBody>
          <a:bodyPr wrap="square">
            <a:spAutoFit/>
          </a:bodyPr>
          <a:lstStyle/>
          <a:p>
            <a:pPr algn="ctr"/>
            <a:r>
              <a:rPr lang="en-US" sz="4000" b="1" dirty="0"/>
              <a:t>10. Israel Will Defeat All Of Her Enemies</a:t>
            </a:r>
            <a:endParaRPr lang="en-US" sz="4000" dirty="0"/>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4630377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5336"/>
            <a:ext cx="10896600" cy="6247864"/>
          </a:xfrm>
          <a:prstGeom prst="rect">
            <a:avLst/>
          </a:prstGeom>
        </p:spPr>
        <p:txBody>
          <a:bodyPr wrap="square">
            <a:spAutoFit/>
          </a:bodyPr>
          <a:lstStyle/>
          <a:p>
            <a:pPr algn="ctr"/>
            <a:r>
              <a:rPr lang="en-US" sz="4000" b="1" u="sng" dirty="0"/>
              <a:t>Ezekiel 38:1-23</a:t>
            </a:r>
            <a:endParaRPr lang="en-US" sz="4000" u="sng" dirty="0"/>
          </a:p>
          <a:p>
            <a:pPr algn="ctr"/>
            <a:r>
              <a:rPr lang="en-US" sz="4000" dirty="0"/>
              <a:t>1 Now the word of the LORD came to me, saying, 2 "Son of man, set your face against Gog, of the land of Magog, the prince of Rosh, </a:t>
            </a:r>
            <a:r>
              <a:rPr lang="en-US" sz="4000" dirty="0" err="1"/>
              <a:t>Meshech</a:t>
            </a:r>
            <a:r>
              <a:rPr lang="en-US" sz="4000" dirty="0"/>
              <a:t>, and Tubal, and prophesy against him, 3 and say, 'Thus says the Lord GOD: "Behold, I am against you, O Gog, the prince of Rosh, </a:t>
            </a:r>
            <a:r>
              <a:rPr lang="en-US" sz="4000" dirty="0" err="1"/>
              <a:t>Meshech</a:t>
            </a:r>
            <a:r>
              <a:rPr lang="en-US" sz="4000" dirty="0"/>
              <a:t>, and Tubal.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23044968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9136"/>
            <a:ext cx="12039600" cy="6247864"/>
          </a:xfrm>
          <a:prstGeom prst="rect">
            <a:avLst/>
          </a:prstGeom>
        </p:spPr>
        <p:txBody>
          <a:bodyPr wrap="square">
            <a:spAutoFit/>
          </a:bodyPr>
          <a:lstStyle/>
          <a:p>
            <a:pPr algn="ctr"/>
            <a:r>
              <a:rPr lang="en-US" sz="4000" dirty="0"/>
              <a:t>4 I will turn you around, put hooks into your jaws, and lead you out, with all your army, horses, and horsemen, all splendidly clothed, a great company with bucklers and shields, all of them handling swords. 5 Persia, Ethiopia, and Libya are with them, all of them with shield and helmet; 6 Gomer and all its troops; the house of </a:t>
            </a:r>
            <a:r>
              <a:rPr lang="en-US" sz="4000" dirty="0" err="1"/>
              <a:t>Togarmah</a:t>
            </a:r>
            <a:r>
              <a:rPr lang="en-US" sz="4000" dirty="0"/>
              <a:t> from the far north and all its troops--many people are with you.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452172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9136"/>
            <a:ext cx="11963400" cy="6247864"/>
          </a:xfrm>
          <a:prstGeom prst="rect">
            <a:avLst/>
          </a:prstGeom>
        </p:spPr>
        <p:txBody>
          <a:bodyPr wrap="square">
            <a:spAutoFit/>
          </a:bodyPr>
          <a:lstStyle/>
          <a:p>
            <a:pPr algn="ctr"/>
            <a:r>
              <a:rPr lang="en-US" sz="4000" dirty="0"/>
              <a:t>7 "Prepare yourself and be ready, you and all your companies that are gathered about you; and be a guard for them. 8 After many days you will be visited. In the latter years you will come into the land of those brought back from the sword and gathered from many people on the mountains of Israel, which had long been desolate; they were brought out of the nations, and now all of them dwell safely.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7636813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17230"/>
            <a:ext cx="12039600" cy="7478970"/>
          </a:xfrm>
          <a:prstGeom prst="rect">
            <a:avLst/>
          </a:prstGeom>
        </p:spPr>
        <p:txBody>
          <a:bodyPr wrap="square">
            <a:spAutoFit/>
          </a:bodyPr>
          <a:lstStyle/>
          <a:p>
            <a:pPr algn="ctr"/>
            <a:r>
              <a:rPr lang="en-US" sz="4000" dirty="0"/>
              <a:t>9 You will ascend, coming like a storm, covering the land like a cloud, you and all your troops and many peoples with you." 10'Thus says the Lord GOD: "On that day it shall come to pass that thoughts will arise in your mind, and you will make an evil plan: 11 You will say, 'I will go up against a land of unwalled villages; I will go to a peaceful people, who dwell safely, all of them dwelling without walls, and having neither bars nor gates'—</a:t>
            </a:r>
          </a:p>
          <a:p>
            <a:pPr algn="ctr"/>
            <a:r>
              <a:rPr lang="en-US" sz="4000" dirty="0"/>
              <a:t>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6812518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52400" y="217230"/>
            <a:ext cx="11963400" cy="7478970"/>
          </a:xfrm>
          <a:prstGeom prst="rect">
            <a:avLst/>
          </a:prstGeom>
        </p:spPr>
        <p:txBody>
          <a:bodyPr wrap="square">
            <a:spAutoFit/>
          </a:bodyPr>
          <a:lstStyle/>
          <a:p>
            <a:pPr algn="ctr"/>
            <a:r>
              <a:rPr lang="en-US" sz="4000" dirty="0"/>
              <a:t>12 to take plunder and to take booty, to stretch out your hand against the waste places that are again inhabited, and against a people gathered from the nations, who have acquired livestock and goods, who dwell in the midst of the land. 13 Sheba, </a:t>
            </a:r>
            <a:r>
              <a:rPr lang="en-US" sz="4000" dirty="0" err="1"/>
              <a:t>Dedan</a:t>
            </a:r>
            <a:r>
              <a:rPr lang="en-US" sz="4000" dirty="0"/>
              <a:t>, the merchants of Tarshish, and all their young lions will say to you, 'Have you come to take plunder? Have you gathered your army to take booty, to carry away silver and gold, to take away livestock and goods, to take great plunder?' " '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0734367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5089"/>
            <a:ext cx="12115800" cy="5632311"/>
          </a:xfrm>
          <a:prstGeom prst="rect">
            <a:avLst/>
          </a:prstGeom>
        </p:spPr>
        <p:txBody>
          <a:bodyPr wrap="square">
            <a:spAutoFit/>
          </a:bodyPr>
          <a:lstStyle/>
          <a:p>
            <a:pPr algn="ctr"/>
            <a:r>
              <a:rPr lang="en-US" sz="4000" dirty="0"/>
              <a:t>14 "Therefore, son of man, prophesy and say to Gog, 'Thus says the Lord GOD: "On that day when My people Israel dwell safely, will you not know it? 15 Then you will come from your place out of the far north, you and many peoples with you, all of them riding on horses, a great company and a mighty army.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4856923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2112"/>
            <a:ext cx="12192000" cy="5940088"/>
          </a:xfrm>
          <a:prstGeom prst="rect">
            <a:avLst/>
          </a:prstGeom>
        </p:spPr>
        <p:txBody>
          <a:bodyPr wrap="square">
            <a:spAutoFit/>
          </a:bodyPr>
          <a:lstStyle/>
          <a:p>
            <a:pPr algn="ctr"/>
            <a:r>
              <a:rPr lang="en-US" sz="3800" dirty="0"/>
              <a:t>16 You will come up against My people Israel like a cloud, to cover the land. It will be in the latter days that I will bring you against My land, so that the nations may know Me, when I am hallowed in you, O Gog, before their eyes." 17'Thus says the Lord GOD: "Are you he of whom I have spoken in former days by My servants the prophets of Israel, who prophesied for years in those days that I would bring you against them? </a:t>
            </a:r>
          </a:p>
          <a:p>
            <a:pPr algn="ctr"/>
            <a:r>
              <a:rPr lang="en-US" sz="3800" dirty="0"/>
              <a:t> </a:t>
            </a:r>
          </a:p>
          <a:p>
            <a:pPr algn="ctr">
              <a:defRPr/>
            </a:pPr>
            <a:endParaRPr lang="en-US" sz="3800" dirty="0">
              <a:solidFill>
                <a:srgbClr val="FFFFFF"/>
              </a:solidFill>
              <a:latin typeface="Arial"/>
              <a:cs typeface="Arial"/>
            </a:endParaRPr>
          </a:p>
        </p:txBody>
      </p:sp>
    </p:spTree>
    <p:extLst>
      <p:ext uri="{BB962C8B-B14F-4D97-AF65-F5344CB8AC3E}">
        <p14:creationId xmlns:p14="http://schemas.microsoft.com/office/powerpoint/2010/main" val="11352323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9136"/>
            <a:ext cx="11658600" cy="6247864"/>
          </a:xfrm>
          <a:prstGeom prst="rect">
            <a:avLst/>
          </a:prstGeom>
        </p:spPr>
        <p:txBody>
          <a:bodyPr wrap="square">
            <a:spAutoFit/>
          </a:bodyPr>
          <a:lstStyle/>
          <a:p>
            <a:pPr algn="ctr"/>
            <a:r>
              <a:rPr lang="en-US" sz="4000" dirty="0"/>
              <a:t>18 "And it will come to pass at the same time, when Gog comes against the land of Israel," says the Lord GOD, "that My fury will show in My face. 19 For in My jealousy and in the fire of My wrath I have spoken: 'Surely in that day there shall be a great earthquake in the land of Israel, </a:t>
            </a:r>
          </a:p>
          <a:p>
            <a:pPr algn="ctr"/>
            <a:r>
              <a:rPr lang="en-US" sz="4000" dirty="0"/>
              <a:t> </a:t>
            </a:r>
          </a:p>
          <a:p>
            <a:pPr algn="ctr"/>
            <a:r>
              <a:rPr lang="en-US" sz="4000" dirty="0"/>
              <a:t>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28809392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64842"/>
            <a:ext cx="11734800" cy="5016758"/>
          </a:xfrm>
          <a:prstGeom prst="rect">
            <a:avLst/>
          </a:prstGeom>
        </p:spPr>
        <p:txBody>
          <a:bodyPr wrap="square">
            <a:spAutoFit/>
          </a:bodyPr>
          <a:lstStyle/>
          <a:p>
            <a:pPr algn="ctr"/>
            <a:r>
              <a:rPr lang="en-US" sz="4000" dirty="0"/>
              <a:t> 20 so that the fish of the sea, the birds of the heavens, the beasts of the field, all creeping things that creep on the earth, and all men who are on the face of the earth shall shake at My presence. The mountains shall be thrown down, the steep places shall fall, and every wall shall fall to the ground.'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3466543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12456"/>
            <a:ext cx="8915400" cy="1323439"/>
          </a:xfrm>
          <a:prstGeom prst="rect">
            <a:avLst/>
          </a:prstGeom>
        </p:spPr>
        <p:txBody>
          <a:bodyPr wrap="square">
            <a:spAutoFit/>
          </a:bodyPr>
          <a:lstStyle/>
          <a:p>
            <a:pPr algn="ctr"/>
            <a:endParaRPr lang="en-US" sz="4000" dirty="0"/>
          </a:p>
          <a:p>
            <a:pPr algn="ctr"/>
            <a:r>
              <a:rPr lang="en-US" sz="4000" b="1" dirty="0"/>
              <a:t> </a:t>
            </a:r>
            <a:endParaRPr lang="en-US" sz="4000" dirty="0"/>
          </a:p>
        </p:txBody>
      </p:sp>
      <p:sp>
        <p:nvSpPr>
          <p:cNvPr id="4" name="Rectangle 3"/>
          <p:cNvSpPr/>
          <p:nvPr/>
        </p:nvSpPr>
        <p:spPr>
          <a:xfrm>
            <a:off x="685800" y="258901"/>
            <a:ext cx="10668000" cy="3170099"/>
          </a:xfrm>
          <a:prstGeom prst="rect">
            <a:avLst/>
          </a:prstGeom>
        </p:spPr>
        <p:txBody>
          <a:bodyPr wrap="square">
            <a:spAutoFit/>
          </a:bodyPr>
          <a:lstStyle/>
          <a:p>
            <a:pPr algn="ctr"/>
            <a:r>
              <a:rPr lang="en-US" sz="4000" dirty="0"/>
              <a:t>6 I will put sinews on you and bring flesh upon you, cover you with skin and put breath in you; and you shall live. Then you shall know that I am the LORD." ' " </a:t>
            </a:r>
          </a:p>
          <a:p>
            <a:pPr algn="ctr"/>
            <a:endParaRPr lang="en-US" sz="4000" b="1" dirty="0">
              <a:solidFill>
                <a:prstClr val="black"/>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28600" y="217230"/>
            <a:ext cx="11811000" cy="7478970"/>
          </a:xfrm>
          <a:prstGeom prst="rect">
            <a:avLst/>
          </a:prstGeom>
        </p:spPr>
        <p:txBody>
          <a:bodyPr wrap="square">
            <a:spAutoFit/>
          </a:bodyPr>
          <a:lstStyle/>
          <a:p>
            <a:pPr algn="ctr"/>
            <a:r>
              <a:rPr lang="en-US" sz="4000" dirty="0"/>
              <a:t>21 "I will call for a sword against Gog throughout all My mountains," says the Lord GOD. "Every man's sword will be against his brother. 22 And I will bring him to judgment with pestilence and bloodshed; I will rain down on him, on his troops, and on the many peoples who are with him, flooding rain, great hailstones, fire, and brimstone. 23 Thus I will magnify Myself and sanctify Myself, and I will be known in the eyes of many nations. Then they shall know that I am the LORD." '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1605892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35089"/>
            <a:ext cx="10515600" cy="5632311"/>
          </a:xfrm>
          <a:prstGeom prst="rect">
            <a:avLst/>
          </a:prstGeom>
        </p:spPr>
        <p:txBody>
          <a:bodyPr wrap="square">
            <a:spAutoFit/>
          </a:bodyPr>
          <a:lstStyle/>
          <a:p>
            <a:pPr algn="ctr"/>
            <a:r>
              <a:rPr lang="en-US" sz="4000" b="1" u="sng" dirty="0"/>
              <a:t>Matthew 24:32-51</a:t>
            </a:r>
            <a:endParaRPr lang="en-US" sz="4000" u="sng" dirty="0"/>
          </a:p>
          <a:p>
            <a:pPr algn="ctr"/>
            <a:r>
              <a:rPr lang="en-US" sz="4000" dirty="0"/>
              <a:t>32 </a:t>
            </a:r>
            <a:r>
              <a:rPr lang="en-US" sz="4000" dirty="0">
                <a:solidFill>
                  <a:srgbClr val="FF0000"/>
                </a:solidFill>
              </a:rPr>
              <a:t>"Now learn this parable from the fig tree: When its branch has already become tender and puts forth leaves, you know that summer is near. </a:t>
            </a:r>
            <a:r>
              <a:rPr lang="en-US" sz="4000" dirty="0"/>
              <a:t>33 </a:t>
            </a:r>
            <a:r>
              <a:rPr lang="en-US" sz="4000" dirty="0">
                <a:solidFill>
                  <a:srgbClr val="FF0000"/>
                </a:solidFill>
              </a:rPr>
              <a:t>So you also, when you see all these things, know that it is near--at the doors!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31265031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64842"/>
            <a:ext cx="11582400" cy="5016758"/>
          </a:xfrm>
          <a:prstGeom prst="rect">
            <a:avLst/>
          </a:prstGeom>
        </p:spPr>
        <p:txBody>
          <a:bodyPr wrap="square">
            <a:spAutoFit/>
          </a:bodyPr>
          <a:lstStyle/>
          <a:p>
            <a:pPr algn="ctr"/>
            <a:r>
              <a:rPr lang="en-US" sz="4000" dirty="0">
                <a:solidFill>
                  <a:srgbClr val="FFFFFF"/>
                </a:solidFill>
                <a:latin typeface="Arial"/>
                <a:cs typeface="Arial"/>
              </a:rPr>
              <a:t> </a:t>
            </a:r>
            <a:r>
              <a:rPr lang="en-US" sz="4000" dirty="0"/>
              <a:t>34 </a:t>
            </a:r>
            <a:r>
              <a:rPr lang="en-US" sz="4000" dirty="0">
                <a:solidFill>
                  <a:srgbClr val="FF0000"/>
                </a:solidFill>
              </a:rPr>
              <a:t>Assuredly, I say to you, this generation will by no means pass away till all these things take place. </a:t>
            </a:r>
            <a:r>
              <a:rPr lang="en-US" sz="4000" dirty="0"/>
              <a:t>35 </a:t>
            </a:r>
            <a:r>
              <a:rPr lang="en-US" sz="4000" dirty="0">
                <a:solidFill>
                  <a:srgbClr val="FF0000"/>
                </a:solidFill>
              </a:rPr>
              <a:t>Heaven and earth will pass away, but My words will by no means pass away. </a:t>
            </a:r>
            <a:r>
              <a:rPr lang="en-US" sz="4000" dirty="0"/>
              <a:t>36 </a:t>
            </a:r>
            <a:r>
              <a:rPr lang="en-US" sz="4000" dirty="0">
                <a:solidFill>
                  <a:srgbClr val="FF0000"/>
                </a:solidFill>
              </a:rPr>
              <a:t>"But of that day and hour no one knows, not even the angels of heaven, but My Father only. </a:t>
            </a:r>
            <a:r>
              <a:rPr lang="en-US" sz="4000" dirty="0"/>
              <a:t>37 </a:t>
            </a:r>
            <a:r>
              <a:rPr lang="en-US" sz="4000" dirty="0">
                <a:solidFill>
                  <a:srgbClr val="FF0000"/>
                </a:solidFill>
              </a:rPr>
              <a:t>But as the days of Noah were, so also will the coming of the Son of Man be. </a:t>
            </a:r>
          </a:p>
        </p:txBody>
      </p:sp>
    </p:spTree>
    <p:extLst>
      <p:ext uri="{BB962C8B-B14F-4D97-AF65-F5344CB8AC3E}">
        <p14:creationId xmlns:p14="http://schemas.microsoft.com/office/powerpoint/2010/main" val="19556576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3183"/>
            <a:ext cx="12039600" cy="6863417"/>
          </a:xfrm>
          <a:prstGeom prst="rect">
            <a:avLst/>
          </a:prstGeom>
        </p:spPr>
        <p:txBody>
          <a:bodyPr wrap="square">
            <a:spAutoFit/>
          </a:bodyPr>
          <a:lstStyle/>
          <a:p>
            <a:pPr algn="ctr"/>
            <a:r>
              <a:rPr lang="en-US" sz="4000" dirty="0"/>
              <a:t> </a:t>
            </a:r>
            <a:r>
              <a:rPr lang="en-US" sz="4000" dirty="0">
                <a:solidFill>
                  <a:srgbClr val="FF0000"/>
                </a:solidFill>
              </a:rPr>
              <a:t>38 For as in the days before the flood, they were eating and drinking, marrying and giving in marriage, until the day that Noah entered the ark, </a:t>
            </a:r>
            <a:r>
              <a:rPr lang="en-US" sz="4000" dirty="0"/>
              <a:t>39 </a:t>
            </a:r>
            <a:r>
              <a:rPr lang="en-US" sz="4000" dirty="0">
                <a:solidFill>
                  <a:srgbClr val="FF0000"/>
                </a:solidFill>
              </a:rPr>
              <a:t>and did not know until the flood came and took them all away, so also will the coming of the Son of Man be. </a:t>
            </a:r>
            <a:r>
              <a:rPr lang="en-US" sz="4000" dirty="0"/>
              <a:t>40 </a:t>
            </a:r>
            <a:r>
              <a:rPr lang="en-US" sz="4000" dirty="0">
                <a:solidFill>
                  <a:srgbClr val="FF0000"/>
                </a:solidFill>
              </a:rPr>
              <a:t>Then two men will be in the field: one will be taken and the other left. </a:t>
            </a:r>
            <a:r>
              <a:rPr lang="en-US" sz="4000" dirty="0"/>
              <a:t>41 </a:t>
            </a:r>
            <a:r>
              <a:rPr lang="en-US" sz="4000" dirty="0">
                <a:solidFill>
                  <a:srgbClr val="FF0000"/>
                </a:solidFill>
              </a:rPr>
              <a:t>Two women will be grinding at the mill: one will be taken and the other left.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2193945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35089"/>
            <a:ext cx="11963400" cy="5632311"/>
          </a:xfrm>
          <a:prstGeom prst="rect">
            <a:avLst/>
          </a:prstGeom>
        </p:spPr>
        <p:txBody>
          <a:bodyPr wrap="square">
            <a:spAutoFit/>
          </a:bodyPr>
          <a:lstStyle/>
          <a:p>
            <a:pPr algn="ctr"/>
            <a:r>
              <a:rPr lang="en-US" sz="4000" dirty="0"/>
              <a:t>42 </a:t>
            </a:r>
            <a:r>
              <a:rPr lang="en-US" sz="4000" dirty="0">
                <a:solidFill>
                  <a:srgbClr val="FF0000"/>
                </a:solidFill>
              </a:rPr>
              <a:t>Watch therefore, for you do not know what hour your Lord is coming. </a:t>
            </a:r>
            <a:r>
              <a:rPr lang="en-US" sz="4000" dirty="0"/>
              <a:t>43 </a:t>
            </a:r>
            <a:r>
              <a:rPr lang="en-US" sz="4000" dirty="0">
                <a:solidFill>
                  <a:srgbClr val="FF0000"/>
                </a:solidFill>
              </a:rPr>
              <a:t>But know this, that if the master of the house had known what hour the thief would come, he would have watched and not allowed his house to be broken into. </a:t>
            </a:r>
            <a:r>
              <a:rPr lang="en-US" sz="4000" dirty="0"/>
              <a:t>44 </a:t>
            </a:r>
            <a:r>
              <a:rPr lang="en-US" sz="4000" dirty="0">
                <a:solidFill>
                  <a:srgbClr val="FF0000"/>
                </a:solidFill>
              </a:rPr>
              <a:t>Therefore you also be ready, for the Son of Man is coming at an hour you do not expect.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33687086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64842"/>
            <a:ext cx="11963400" cy="5016758"/>
          </a:xfrm>
          <a:prstGeom prst="rect">
            <a:avLst/>
          </a:prstGeom>
        </p:spPr>
        <p:txBody>
          <a:bodyPr wrap="square">
            <a:spAutoFit/>
          </a:bodyPr>
          <a:lstStyle/>
          <a:p>
            <a:pPr algn="ctr"/>
            <a:r>
              <a:rPr lang="en-US" sz="4000" dirty="0">
                <a:solidFill>
                  <a:srgbClr val="FFFFFF"/>
                </a:solidFill>
                <a:latin typeface="Arial"/>
                <a:cs typeface="Arial"/>
              </a:rPr>
              <a:t> </a:t>
            </a:r>
            <a:r>
              <a:rPr lang="en-US" sz="4000" dirty="0"/>
              <a:t>45 </a:t>
            </a:r>
            <a:r>
              <a:rPr lang="en-US" sz="4000" dirty="0">
                <a:solidFill>
                  <a:srgbClr val="FF0000"/>
                </a:solidFill>
              </a:rPr>
              <a:t>"Who then is a faithful and wise servant, whom his master made ruler over his household, to give them food in due season? </a:t>
            </a:r>
            <a:r>
              <a:rPr lang="en-US" sz="4000" dirty="0"/>
              <a:t>46 </a:t>
            </a:r>
            <a:r>
              <a:rPr lang="en-US" sz="4000" dirty="0">
                <a:solidFill>
                  <a:srgbClr val="FF0000"/>
                </a:solidFill>
              </a:rPr>
              <a:t>Blessed is that servant whom his master, when he comes, will find so doing.</a:t>
            </a:r>
            <a:r>
              <a:rPr lang="en-US" sz="4000" dirty="0"/>
              <a:t> 47 </a:t>
            </a:r>
            <a:r>
              <a:rPr lang="en-US" sz="4000" dirty="0">
                <a:solidFill>
                  <a:srgbClr val="FF0000"/>
                </a:solidFill>
              </a:rPr>
              <a:t>Assuredly, I say to you that he will make him ruler over all his goods. </a:t>
            </a:r>
          </a:p>
          <a:p>
            <a:pPr algn="ctr"/>
            <a:r>
              <a:rPr lang="en-US" sz="4000" dirty="0">
                <a:solidFill>
                  <a:srgbClr val="FF0000"/>
                </a:solidFill>
              </a:rPr>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23630919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3183"/>
            <a:ext cx="11963400" cy="6863417"/>
          </a:xfrm>
          <a:prstGeom prst="rect">
            <a:avLst/>
          </a:prstGeom>
        </p:spPr>
        <p:txBody>
          <a:bodyPr wrap="square">
            <a:spAutoFit/>
          </a:bodyPr>
          <a:lstStyle/>
          <a:p>
            <a:pPr algn="ctr"/>
            <a:r>
              <a:rPr lang="en-US" sz="4000" dirty="0"/>
              <a:t>48 </a:t>
            </a:r>
            <a:r>
              <a:rPr lang="en-US" sz="4000" dirty="0">
                <a:solidFill>
                  <a:srgbClr val="FF0000"/>
                </a:solidFill>
              </a:rPr>
              <a:t>But if that evil servant says in his heart, 'My master is delaying his coming,' </a:t>
            </a:r>
            <a:r>
              <a:rPr lang="en-US" sz="4000" dirty="0"/>
              <a:t>49 </a:t>
            </a:r>
            <a:r>
              <a:rPr lang="en-US" sz="4000" dirty="0">
                <a:solidFill>
                  <a:srgbClr val="FF0000"/>
                </a:solidFill>
              </a:rPr>
              <a:t>"and begins to beat his fellow servants, and to eat and drink with the drunkards,</a:t>
            </a:r>
            <a:r>
              <a:rPr lang="en-US" sz="4000" dirty="0"/>
              <a:t> 50 </a:t>
            </a:r>
            <a:r>
              <a:rPr lang="en-US" sz="4000" dirty="0">
                <a:solidFill>
                  <a:srgbClr val="FF0000"/>
                </a:solidFill>
              </a:rPr>
              <a:t>the master of that servant will come on a day when he is not looking for him and at an hour that he is not aware of, </a:t>
            </a:r>
            <a:r>
              <a:rPr lang="en-US" sz="4000" dirty="0"/>
              <a:t>51 </a:t>
            </a:r>
            <a:r>
              <a:rPr lang="en-US" sz="4000" dirty="0">
                <a:solidFill>
                  <a:srgbClr val="FF0000"/>
                </a:solidFill>
              </a:rPr>
              <a:t>and will cut him in two and appoint him his portion with the hypocrites. There shall be weeping and gnashing of teeth. </a:t>
            </a:r>
          </a:p>
          <a:p>
            <a:pPr lvl="0" algn="ctr">
              <a:defRPr/>
            </a:pPr>
            <a:r>
              <a:rPr lang="en-US" sz="4000" dirty="0">
                <a:solidFill>
                  <a:srgbClr val="FFFFFF"/>
                </a:solidFill>
              </a:rPr>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38138092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235089"/>
            <a:ext cx="10896600" cy="5632311"/>
          </a:xfrm>
          <a:prstGeom prst="rect">
            <a:avLst/>
          </a:prstGeom>
        </p:spPr>
        <p:txBody>
          <a:bodyPr wrap="square">
            <a:spAutoFit/>
          </a:bodyPr>
          <a:lstStyle/>
          <a:p>
            <a:pPr algn="ctr"/>
            <a:r>
              <a:rPr lang="en-US" sz="4000" b="1" u="sng" dirty="0"/>
              <a:t>1 Thessalonians 4:13-18</a:t>
            </a:r>
            <a:endParaRPr lang="en-US" sz="4000" u="sng" dirty="0"/>
          </a:p>
          <a:p>
            <a:pPr algn="ctr"/>
            <a:r>
              <a:rPr lang="en-US" sz="4000" dirty="0"/>
              <a:t>13 But I do not want you to be ignorant, brethren, concerning those who have fallen asleep, lest you sorrow as others who have no hope. 14 For if we believe that Jesus died and rose again, even so God will bring with Him those who sleep in Jesus.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28456698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29136"/>
            <a:ext cx="10820400" cy="6247864"/>
          </a:xfrm>
          <a:prstGeom prst="rect">
            <a:avLst/>
          </a:prstGeom>
        </p:spPr>
        <p:txBody>
          <a:bodyPr wrap="square">
            <a:spAutoFit/>
          </a:bodyPr>
          <a:lstStyle/>
          <a:p>
            <a:pPr algn="ctr"/>
            <a:r>
              <a:rPr lang="en-US" sz="4000" dirty="0"/>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39707743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70795"/>
            <a:ext cx="11201400" cy="4401205"/>
          </a:xfrm>
          <a:prstGeom prst="rect">
            <a:avLst/>
          </a:prstGeom>
        </p:spPr>
        <p:txBody>
          <a:bodyPr wrap="square">
            <a:spAutoFit/>
          </a:bodyPr>
          <a:lstStyle/>
          <a:p>
            <a:pPr algn="ctr"/>
            <a:r>
              <a:rPr lang="en-US" sz="4000" dirty="0"/>
              <a:t>17 Then we who are alive and remain shall be caught up together with them in the clouds to meet the Lord in the air. And thus we shall always be with the Lord. 18 Therefore comfort one another with these words.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3797036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76201"/>
            <a:ext cx="8915400" cy="2554545"/>
          </a:xfrm>
          <a:prstGeom prst="rect">
            <a:avLst/>
          </a:prstGeom>
        </p:spPr>
        <p:txBody>
          <a:bodyPr wrap="square">
            <a:spAutoFit/>
          </a:bodyPr>
          <a:lstStyle/>
          <a:p>
            <a:pPr marL="742950" indent="-742950" algn="ctr">
              <a:buAutoNum type="arabicPeriod"/>
            </a:pPr>
            <a:r>
              <a:rPr lang="en-US" sz="4000" b="1" dirty="0"/>
              <a:t>Redeemed From </a:t>
            </a:r>
          </a:p>
          <a:p>
            <a:pPr algn="ctr"/>
            <a:r>
              <a:rPr lang="en-US" sz="4000" b="1" dirty="0"/>
              <a:t>The Curse Of The Law	</a:t>
            </a:r>
            <a:endParaRPr lang="en-US" sz="4000" dirty="0"/>
          </a:p>
          <a:p>
            <a:pPr algn="ctr"/>
            <a:r>
              <a:rPr lang="en-US" sz="4000" dirty="0"/>
              <a:t> </a:t>
            </a:r>
          </a:p>
          <a:p>
            <a:pPr algn="ctr"/>
            <a:endParaRPr lang="en-US" sz="4000" b="1" dirty="0"/>
          </a:p>
        </p:txBody>
      </p:sp>
      <p:pic>
        <p:nvPicPr>
          <p:cNvPr id="4" name="Picture 3">
            <a:extLst>
              <a:ext uri="{FF2B5EF4-FFF2-40B4-BE49-F238E27FC236}">
                <a16:creationId xmlns:a16="http://schemas.microsoft.com/office/drawing/2014/main" id="{C06871CE-59B2-4D22-B082-070DD17BF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05323"/>
            <a:ext cx="11506200" cy="8710077"/>
          </a:xfrm>
          <a:prstGeom prst="rect">
            <a:avLst/>
          </a:prstGeom>
        </p:spPr>
        <p:txBody>
          <a:bodyPr wrap="square">
            <a:spAutoFit/>
          </a:bodyPr>
          <a:lstStyle/>
          <a:p>
            <a:pPr algn="ctr"/>
            <a:r>
              <a:rPr lang="en-US" sz="4000" b="1" u="sng" dirty="0"/>
              <a:t>Acts 2:38-39</a:t>
            </a:r>
            <a:endParaRPr lang="en-US" sz="4000" u="sng" dirty="0"/>
          </a:p>
          <a:p>
            <a:pPr algn="ctr"/>
            <a:r>
              <a:rPr lang="en-US" sz="4000" dirty="0"/>
              <a:t>38 Then Peter said to them, "Repent, and let every one of you be baptized in the name of Jesus Christ for the remission of sins; and you shall receive the gift of the Holy Spirit. 39 For the promise is to you and to your children, and to all who are afar off, as many as the </a:t>
            </a:r>
          </a:p>
          <a:p>
            <a:pPr algn="ctr"/>
            <a:r>
              <a:rPr lang="en-US" sz="4000" dirty="0"/>
              <a:t>Lord our God will call."</a:t>
            </a:r>
          </a:p>
          <a:p>
            <a:pPr algn="ctr"/>
            <a:r>
              <a:rPr lang="en-US" sz="4000" dirty="0"/>
              <a:t> </a:t>
            </a:r>
          </a:p>
          <a:p>
            <a:pPr lvl="0" algn="ctr">
              <a:defRPr/>
            </a:pPr>
            <a:r>
              <a:rPr lang="en-US" sz="4000" dirty="0">
                <a:solidFill>
                  <a:srgbClr val="FFFFFF"/>
                </a:solidFill>
              </a:rPr>
              <a:t> </a:t>
            </a:r>
          </a:p>
          <a:p>
            <a:pPr lvl="0" algn="ctr">
              <a:defRPr/>
            </a:pPr>
            <a:r>
              <a:rPr lang="en-US" sz="4000" dirty="0">
                <a:solidFill>
                  <a:srgbClr val="FFFFFF"/>
                </a:solidFill>
              </a:rPr>
              <a:t> </a:t>
            </a:r>
          </a:p>
          <a:p>
            <a:pPr lvl="0" algn="ctr">
              <a:defRPr/>
            </a:pPr>
            <a:r>
              <a:rPr lang="en-US" sz="4000" dirty="0">
                <a:solidFill>
                  <a:srgbClr val="FFFFFF"/>
                </a:solidFill>
              </a:rPr>
              <a:t> </a:t>
            </a:r>
          </a:p>
          <a:p>
            <a:pPr algn="ctr">
              <a:defRPr/>
            </a:pPr>
            <a:r>
              <a:rPr lang="en-US" sz="4000" dirty="0">
                <a:solidFill>
                  <a:srgbClr val="FFFFFF"/>
                </a:solidFill>
                <a:latin typeface="Arial"/>
                <a:cs typeface="Arial"/>
              </a:rPr>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15801106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CF highest resolution.jpg"/>
          <p:cNvPicPr>
            <a:picLocks noChangeAspect="1"/>
          </p:cNvPicPr>
          <p:nvPr/>
        </p:nvPicPr>
        <p:blipFill>
          <a:blip r:embed="rId2" cstate="print"/>
          <a:stretch>
            <a:fillRect/>
          </a:stretch>
        </p:blipFill>
        <p:spPr>
          <a:xfrm>
            <a:off x="-76200" y="0"/>
            <a:ext cx="12268200" cy="6858000"/>
          </a:xfrm>
          <a:prstGeom prst="rect">
            <a:avLst/>
          </a:prstGeom>
        </p:spPr>
      </p:pic>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19706</TotalTime>
  <Words>4065</Words>
  <Application>Microsoft Office PowerPoint</Application>
  <PresentationFormat>Widescreen</PresentationFormat>
  <Paragraphs>264</Paragraphs>
  <Slides>91</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91</vt:i4>
      </vt:variant>
    </vt:vector>
  </HeadingPairs>
  <TitlesOfParts>
    <vt:vector size="98" baseType="lpstr">
      <vt:lpstr>Arial</vt:lpstr>
      <vt:lpstr>Calibri</vt:lpstr>
      <vt:lpstr>Century Gothic</vt:lpstr>
      <vt:lpstr>Verdana</vt:lpstr>
      <vt:lpstr>Wingdings 3</vt:lpstr>
      <vt:lpstr>1_Mountain Top</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Placido Soliven</dc:creator>
  <cp:lastModifiedBy>Placido soliven</cp:lastModifiedBy>
  <cp:revision>1259</cp:revision>
  <dcterms:created xsi:type="dcterms:W3CDTF">2013-06-05T21:04:28Z</dcterms:created>
  <dcterms:modified xsi:type="dcterms:W3CDTF">2020-05-02T00:31:22Z</dcterms:modified>
</cp:coreProperties>
</file>