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8"/>
  </p:notesMasterIdLst>
  <p:sldIdLst>
    <p:sldId id="257" r:id="rId2"/>
    <p:sldId id="258" r:id="rId3"/>
    <p:sldId id="790" r:id="rId4"/>
    <p:sldId id="793" r:id="rId5"/>
    <p:sldId id="259" r:id="rId6"/>
    <p:sldId id="617" r:id="rId7"/>
    <p:sldId id="615" r:id="rId8"/>
    <p:sldId id="616" r:id="rId9"/>
    <p:sldId id="260" r:id="rId10"/>
    <p:sldId id="789" r:id="rId11"/>
    <p:sldId id="518" r:id="rId12"/>
    <p:sldId id="704" r:id="rId13"/>
    <p:sldId id="706" r:id="rId14"/>
    <p:sldId id="874" r:id="rId15"/>
    <p:sldId id="875" r:id="rId16"/>
    <p:sldId id="876" r:id="rId17"/>
    <p:sldId id="877" r:id="rId18"/>
    <p:sldId id="878" r:id="rId19"/>
    <p:sldId id="879" r:id="rId20"/>
    <p:sldId id="709" r:id="rId21"/>
    <p:sldId id="708" r:id="rId22"/>
    <p:sldId id="519" r:id="rId23"/>
    <p:sldId id="520" r:id="rId24"/>
    <p:sldId id="522" r:id="rId25"/>
    <p:sldId id="523" r:id="rId26"/>
    <p:sldId id="524" r:id="rId27"/>
    <p:sldId id="614" r:id="rId28"/>
    <p:sldId id="717" r:id="rId29"/>
    <p:sldId id="666" r:id="rId30"/>
    <p:sldId id="713" r:id="rId31"/>
    <p:sldId id="718" r:id="rId32"/>
    <p:sldId id="719" r:id="rId33"/>
    <p:sldId id="720" r:id="rId34"/>
    <p:sldId id="721" r:id="rId35"/>
    <p:sldId id="722" r:id="rId36"/>
    <p:sldId id="723" r:id="rId37"/>
    <p:sldId id="938" r:id="rId38"/>
    <p:sldId id="725" r:id="rId39"/>
    <p:sldId id="726" r:id="rId40"/>
    <p:sldId id="914" r:id="rId41"/>
    <p:sldId id="915" r:id="rId42"/>
    <p:sldId id="934" r:id="rId43"/>
    <p:sldId id="935" r:id="rId44"/>
    <p:sldId id="936" r:id="rId45"/>
    <p:sldId id="937" r:id="rId46"/>
    <p:sldId id="933" r:id="rId4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14" autoAdjust="0"/>
    <p:restoredTop sz="94660"/>
  </p:normalViewPr>
  <p:slideViewPr>
    <p:cSldViewPr>
      <p:cViewPr varScale="1">
        <p:scale>
          <a:sx n="108" d="100"/>
          <a:sy n="108" d="100"/>
        </p:scale>
        <p:origin x="468" y="10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5/7/2020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27</a:t>
            </a:fld>
            <a:endParaRPr lang="en-US"/>
          </a:p>
        </p:txBody>
      </p:sp>
    </p:spTree>
    <p:extLst>
      <p:ext uri="{BB962C8B-B14F-4D97-AF65-F5344CB8AC3E}">
        <p14:creationId xmlns:p14="http://schemas.microsoft.com/office/powerpoint/2010/main" val="393575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8467" y="20638"/>
            <a:ext cx="12192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sz="1800"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sz="1800" dirty="0"/>
            </a:p>
          </p:txBody>
        </p:sp>
      </p:grpSp>
      <p:sp>
        <p:nvSpPr>
          <p:cNvPr id="7" name="Freeform 5"/>
          <p:cNvSpPr>
            <a:spLocks/>
          </p:cNvSpPr>
          <p:nvPr/>
        </p:nvSpPr>
        <p:spPr bwMode="hidden">
          <a:xfrm>
            <a:off x="8322733" y="6269038"/>
            <a:ext cx="38608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sz="1800" dirty="0"/>
          </a:p>
        </p:txBody>
      </p:sp>
      <p:grpSp>
        <p:nvGrpSpPr>
          <p:cNvPr id="8" name="Group 6"/>
          <p:cNvGrpSpPr>
            <a:grpSpLocks/>
          </p:cNvGrpSpPr>
          <p:nvPr/>
        </p:nvGrpSpPr>
        <p:grpSpPr bwMode="auto">
          <a:xfrm>
            <a:off x="-2117" y="6034088"/>
            <a:ext cx="10460568"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sz="1800"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sz="1800"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sz="1800"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sz="1800"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sz="1800"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sz="1800"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sz="1800" dirty="0"/>
            </a:p>
          </p:txBody>
        </p:sp>
      </p:grpSp>
      <p:grpSp>
        <p:nvGrpSpPr>
          <p:cNvPr id="17" name="Group 15"/>
          <p:cNvGrpSpPr>
            <a:grpSpLocks/>
          </p:cNvGrpSpPr>
          <p:nvPr/>
        </p:nvGrpSpPr>
        <p:grpSpPr bwMode="auto">
          <a:xfrm>
            <a:off x="836085" y="6021388"/>
            <a:ext cx="7579783"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sz="1800"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sz="1800"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sz="1800"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sz="1800"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sz="1800"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sz="1800" dirty="0"/>
            </a:p>
          </p:txBody>
        </p:sp>
      </p:grpSp>
      <p:sp>
        <p:nvSpPr>
          <p:cNvPr id="58390" name="Rectangle 22"/>
          <p:cNvSpPr>
            <a:spLocks noGrp="1" noChangeArrowheads="1"/>
          </p:cNvSpPr>
          <p:nvPr>
            <p:ph type="ctrTitle" sz="quarter"/>
          </p:nvPr>
        </p:nvSpPr>
        <p:spPr>
          <a:xfrm>
            <a:off x="609600" y="1447801"/>
            <a:ext cx="109728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828800" y="3429000"/>
            <a:ext cx="85344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extLst>
      <p:ext uri="{BB962C8B-B14F-4D97-AF65-F5344CB8AC3E}">
        <p14:creationId xmlns:p14="http://schemas.microsoft.com/office/powerpoint/2010/main" val="153270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extLst>
      <p:ext uri="{BB962C8B-B14F-4D97-AF65-F5344CB8AC3E}">
        <p14:creationId xmlns:p14="http://schemas.microsoft.com/office/powerpoint/2010/main" val="147097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28600"/>
            <a:ext cx="27432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28600"/>
            <a:ext cx="80264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extLst>
      <p:ext uri="{BB962C8B-B14F-4D97-AF65-F5344CB8AC3E}">
        <p14:creationId xmlns:p14="http://schemas.microsoft.com/office/powerpoint/2010/main" val="221122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28600"/>
            <a:ext cx="109728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extLst>
      <p:ext uri="{BB962C8B-B14F-4D97-AF65-F5344CB8AC3E}">
        <p14:creationId xmlns:p14="http://schemas.microsoft.com/office/powerpoint/2010/main" val="1595011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extLst>
      <p:ext uri="{BB962C8B-B14F-4D97-AF65-F5344CB8AC3E}">
        <p14:creationId xmlns:p14="http://schemas.microsoft.com/office/powerpoint/2010/main" val="3505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extLst>
      <p:ext uri="{BB962C8B-B14F-4D97-AF65-F5344CB8AC3E}">
        <p14:creationId xmlns:p14="http://schemas.microsoft.com/office/powerpoint/2010/main" val="55201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384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0"/>
            <a:ext cx="5384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extLst>
      <p:ext uri="{BB962C8B-B14F-4D97-AF65-F5344CB8AC3E}">
        <p14:creationId xmlns:p14="http://schemas.microsoft.com/office/powerpoint/2010/main" val="1879762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extLst>
      <p:ext uri="{BB962C8B-B14F-4D97-AF65-F5344CB8AC3E}">
        <p14:creationId xmlns:p14="http://schemas.microsoft.com/office/powerpoint/2010/main" val="213284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extLst>
      <p:ext uri="{BB962C8B-B14F-4D97-AF65-F5344CB8AC3E}">
        <p14:creationId xmlns:p14="http://schemas.microsoft.com/office/powerpoint/2010/main" val="139330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extLst>
      <p:ext uri="{BB962C8B-B14F-4D97-AF65-F5344CB8AC3E}">
        <p14:creationId xmlns:p14="http://schemas.microsoft.com/office/powerpoint/2010/main" val="417145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extLst>
      <p:ext uri="{BB962C8B-B14F-4D97-AF65-F5344CB8AC3E}">
        <p14:creationId xmlns:p14="http://schemas.microsoft.com/office/powerpoint/2010/main" val="122651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extLst>
      <p:ext uri="{BB962C8B-B14F-4D97-AF65-F5344CB8AC3E}">
        <p14:creationId xmlns:p14="http://schemas.microsoft.com/office/powerpoint/2010/main" val="391262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12192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sz="1800"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sz="1800" dirty="0"/>
            </a:p>
          </p:txBody>
        </p:sp>
      </p:grpSp>
      <p:sp>
        <p:nvSpPr>
          <p:cNvPr id="57349" name="Freeform 5"/>
          <p:cNvSpPr>
            <a:spLocks/>
          </p:cNvSpPr>
          <p:nvPr/>
        </p:nvSpPr>
        <p:spPr bwMode="hidden">
          <a:xfrm>
            <a:off x="8331200" y="6262688"/>
            <a:ext cx="38608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sz="1800" dirty="0"/>
          </a:p>
        </p:txBody>
      </p:sp>
      <p:grpSp>
        <p:nvGrpSpPr>
          <p:cNvPr id="1028" name="Group 6"/>
          <p:cNvGrpSpPr>
            <a:grpSpLocks/>
          </p:cNvGrpSpPr>
          <p:nvPr/>
        </p:nvGrpSpPr>
        <p:grpSpPr bwMode="auto">
          <a:xfrm>
            <a:off x="0" y="6019800"/>
            <a:ext cx="104648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sz="1800"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sz="1800"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sz="1800"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sz="1800"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sz="1800"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sz="1800"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sz="1800" dirty="0"/>
            </a:p>
          </p:txBody>
        </p:sp>
      </p:grpSp>
      <p:grpSp>
        <p:nvGrpSpPr>
          <p:cNvPr id="1029" name="Group 15"/>
          <p:cNvGrpSpPr>
            <a:grpSpLocks/>
          </p:cNvGrpSpPr>
          <p:nvPr/>
        </p:nvGrpSpPr>
        <p:grpSpPr bwMode="auto">
          <a:xfrm>
            <a:off x="836085" y="6021388"/>
            <a:ext cx="7579783"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sz="1800"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sz="1800"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sz="1800"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sz="1800"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sz="1800"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sz="1800" dirty="0"/>
            </a:p>
          </p:txBody>
        </p:sp>
      </p:grpSp>
      <p:sp>
        <p:nvSpPr>
          <p:cNvPr id="57366" name="Rectangle 22"/>
          <p:cNvSpPr>
            <a:spLocks noGrp="1" noChangeArrowheads="1"/>
          </p:cNvSpPr>
          <p:nvPr>
            <p:ph type="title"/>
          </p:nvPr>
        </p:nvSpPr>
        <p:spPr bwMode="auto">
          <a:xfrm>
            <a:off x="609600" y="228600"/>
            <a:ext cx="10972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609600" y="1600200"/>
            <a:ext cx="109728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609600" y="6248400"/>
            <a:ext cx="2844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8737600" y="6248400"/>
            <a:ext cx="2844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extLst>
      <p:ext uri="{BB962C8B-B14F-4D97-AF65-F5344CB8AC3E}">
        <p14:creationId xmlns:p14="http://schemas.microsoft.com/office/powerpoint/2010/main" val="1192864865"/>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1524000" y="0"/>
            <a:ext cx="9144000" cy="6858000"/>
          </a:xfrm>
          <a:prstGeom prst="rect">
            <a:avLst/>
          </a:prstGeom>
        </p:spPr>
      </p:pic>
      <p:pic>
        <p:nvPicPr>
          <p:cNvPr id="4" name="Picture 3" descr="A close up of text on a white background&#10;&#10;Description automatically generated">
            <a:extLst>
              <a:ext uri="{FF2B5EF4-FFF2-40B4-BE49-F238E27FC236}">
                <a16:creationId xmlns:a16="http://schemas.microsoft.com/office/drawing/2014/main" id="{A8E66A63-E7B8-4622-A485-85554272514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0" y="0"/>
            <a:ext cx="9144000" cy="685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329148"/>
            <a:ext cx="8915400" cy="3785652"/>
          </a:xfrm>
          <a:prstGeom prst="rect">
            <a:avLst/>
          </a:prstGeom>
        </p:spPr>
        <p:txBody>
          <a:bodyPr wrap="square">
            <a:spAutoFit/>
          </a:bodyPr>
          <a:lstStyle/>
          <a:p>
            <a:pPr algn="ctr"/>
            <a:r>
              <a:rPr lang="en-US" sz="4000" u="sng" dirty="0">
                <a:solidFill>
                  <a:prstClr val="black"/>
                </a:solidFill>
                <a:latin typeface="Calibri"/>
              </a:rPr>
              <a:t> </a:t>
            </a:r>
            <a:r>
              <a:rPr lang="en-US" sz="4000" u="sng" dirty="0"/>
              <a:t> </a:t>
            </a:r>
            <a:r>
              <a:rPr lang="en-US" sz="4000" b="1" u="sng" dirty="0"/>
              <a:t>Titus 2:4</a:t>
            </a:r>
            <a:endParaRPr lang="en-US" sz="4000" u="sng" dirty="0"/>
          </a:p>
          <a:p>
            <a:pPr algn="ctr"/>
            <a:r>
              <a:rPr lang="en-US" sz="4000" dirty="0"/>
              <a:t>“that they admonish the young women to love their husbands, to love their children</a:t>
            </a:r>
            <a:r>
              <a:rPr lang="en-US" sz="4000" b="1" dirty="0"/>
              <a:t>” </a:t>
            </a:r>
            <a:endParaRPr lang="en-US" sz="4000" dirty="0"/>
          </a:p>
          <a:p>
            <a:pPr algn="ctr"/>
            <a:r>
              <a:rPr lang="en-US" sz="4000" b="1" dirty="0"/>
              <a:t> </a:t>
            </a:r>
            <a:endParaRPr lang="en-US" sz="4000" dirty="0"/>
          </a:p>
          <a:p>
            <a:pPr algn="ctr">
              <a:defRPr/>
            </a:pPr>
            <a:endParaRPr lang="en-US" sz="4000" dirty="0">
              <a:solidFill>
                <a:prstClr val="black"/>
              </a:solidFill>
              <a:latin typeface="Calibri"/>
            </a:endParaRPr>
          </a:p>
        </p:txBody>
      </p:sp>
    </p:spTree>
    <p:extLst>
      <p:ext uri="{BB962C8B-B14F-4D97-AF65-F5344CB8AC3E}">
        <p14:creationId xmlns:p14="http://schemas.microsoft.com/office/powerpoint/2010/main" val="271501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235089"/>
            <a:ext cx="8915400" cy="5632311"/>
          </a:xfrm>
          <a:prstGeom prst="rect">
            <a:avLst/>
          </a:prstGeom>
        </p:spPr>
        <p:txBody>
          <a:bodyPr wrap="square">
            <a:spAutoFit/>
          </a:bodyPr>
          <a:lstStyle/>
          <a:p>
            <a:pPr algn="ctr"/>
            <a:r>
              <a:rPr lang="en-US" sz="4000" dirty="0"/>
              <a:t> </a:t>
            </a:r>
            <a:r>
              <a:rPr lang="en-US" sz="4000" b="1" dirty="0"/>
              <a:t>The Greek word </a:t>
            </a:r>
            <a:r>
              <a:rPr lang="en-US" sz="4000" b="1" dirty="0" err="1"/>
              <a:t>philoteknos</a:t>
            </a:r>
            <a:r>
              <a:rPr lang="en-US" sz="4000" b="1" dirty="0"/>
              <a:t> appears in reference to mothers loving their children. This word represents a special kind of “mother love.” </a:t>
            </a:r>
            <a:endParaRPr lang="en-US" sz="4000" dirty="0"/>
          </a:p>
          <a:p>
            <a:pPr algn="ctr"/>
            <a:r>
              <a:rPr lang="en-US" sz="4000" dirty="0"/>
              <a:t> </a:t>
            </a: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217230"/>
            <a:ext cx="8915400" cy="7478970"/>
          </a:xfrm>
          <a:prstGeom prst="rect">
            <a:avLst/>
          </a:prstGeom>
        </p:spPr>
        <p:txBody>
          <a:bodyPr wrap="square">
            <a:spAutoFit/>
          </a:bodyPr>
          <a:lstStyle/>
          <a:p>
            <a:pPr algn="ctr"/>
            <a:r>
              <a:rPr lang="en-US" sz="4000" b="1" dirty="0"/>
              <a:t>Several things are commanded of Christian mothers in God’s Word</a:t>
            </a:r>
            <a:endParaRPr lang="en-US" sz="4000" dirty="0"/>
          </a:p>
          <a:p>
            <a:pPr algn="ctr"/>
            <a:r>
              <a:rPr lang="en-US" sz="4000" b="1" dirty="0"/>
              <a:t> </a:t>
            </a:r>
            <a:endParaRPr lang="en-US" sz="4000" dirty="0"/>
          </a:p>
          <a:p>
            <a:pPr lvl="0" algn="ctr">
              <a:defRPr/>
            </a:pPr>
            <a:endParaRPr lang="en-US" sz="4000" dirty="0">
              <a:solidFill>
                <a:prstClr val="black"/>
              </a:solidFill>
              <a:latin typeface="Calibri"/>
            </a:endParaRP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270808"/>
            <a:ext cx="8915400" cy="1938992"/>
          </a:xfrm>
          <a:prstGeom prst="rect">
            <a:avLst/>
          </a:prstGeom>
        </p:spPr>
        <p:txBody>
          <a:bodyPr wrap="square">
            <a:spAutoFit/>
          </a:bodyPr>
          <a:lstStyle/>
          <a:p>
            <a:pPr algn="ctr"/>
            <a:r>
              <a:rPr lang="en-US" sz="4000" b="1" dirty="0"/>
              <a:t>1. Availability – morning, noon, and night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229136"/>
            <a:ext cx="8915400" cy="6247864"/>
          </a:xfrm>
          <a:prstGeom prst="rect">
            <a:avLst/>
          </a:prstGeom>
        </p:spPr>
        <p:txBody>
          <a:bodyPr wrap="square">
            <a:spAutoFit/>
          </a:bodyPr>
          <a:lstStyle/>
          <a:p>
            <a:pPr algn="ctr"/>
            <a:r>
              <a:rPr lang="en-US" sz="4000" b="1" dirty="0"/>
              <a:t>Deuteronomy 6:6-7</a:t>
            </a:r>
            <a:endParaRPr lang="en-US" sz="4000" dirty="0"/>
          </a:p>
          <a:p>
            <a:pPr algn="ctr"/>
            <a:r>
              <a:rPr lang="en-US" sz="4000" dirty="0"/>
              <a:t>6 And these words, which I am commanding you today, shall be on your heart; 7 and you shall teach them diligently to your sons and shall talk of them when you sit in your house and when you walk by the way and when you lie down and when you rise up.</a:t>
            </a:r>
          </a:p>
          <a:p>
            <a:pPr algn="ctr"/>
            <a:r>
              <a:rPr lang="en-US" sz="4000" dirty="0"/>
              <a:t> </a:t>
            </a:r>
          </a:p>
          <a:p>
            <a:pPr algn="ctr"/>
            <a:endParaRPr lang="en-US" sz="4000" dirty="0"/>
          </a:p>
        </p:txBody>
      </p:sp>
    </p:spTree>
    <p:extLst>
      <p:ext uri="{BB962C8B-B14F-4D97-AF65-F5344CB8AC3E}">
        <p14:creationId xmlns:p14="http://schemas.microsoft.com/office/powerpoint/2010/main" val="129312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235089"/>
            <a:ext cx="8915400" cy="5632311"/>
          </a:xfrm>
          <a:prstGeom prst="rect">
            <a:avLst/>
          </a:prstGeom>
        </p:spPr>
        <p:txBody>
          <a:bodyPr wrap="square">
            <a:spAutoFit/>
          </a:bodyPr>
          <a:lstStyle/>
          <a:p>
            <a:pPr algn="ctr"/>
            <a:r>
              <a:rPr lang="en-US" sz="4000" b="1" dirty="0"/>
              <a:t>2. Involvement – interacting, discussing, thinking, and processing life together </a:t>
            </a:r>
            <a:endParaRPr lang="en-US" sz="4000" dirty="0"/>
          </a:p>
          <a:p>
            <a:pPr algn="ctr"/>
            <a:r>
              <a:rPr lang="en-US" sz="4000" dirty="0"/>
              <a:t> </a:t>
            </a:r>
          </a:p>
          <a:p>
            <a:pPr algn="ctr"/>
            <a:endParaRPr lang="en-US" sz="4000" b="1" dirty="0"/>
          </a:p>
          <a:p>
            <a:pPr algn="ctr"/>
            <a:endParaRPr lang="en-US" sz="4000" b="1" dirty="0"/>
          </a:p>
          <a:p>
            <a:pPr algn="ctr"/>
            <a:endParaRPr lang="en-US" sz="4000" b="1" dirty="0"/>
          </a:p>
          <a:p>
            <a:pPr algn="ctr"/>
            <a:r>
              <a:rPr lang="en-US" sz="4000" dirty="0"/>
              <a:t> </a:t>
            </a:r>
          </a:p>
          <a:p>
            <a:pPr algn="ctr"/>
            <a:r>
              <a:rPr lang="en-US" sz="4000" dirty="0"/>
              <a:t> </a:t>
            </a:r>
          </a:p>
        </p:txBody>
      </p:sp>
    </p:spTree>
    <p:extLst>
      <p:ext uri="{BB962C8B-B14F-4D97-AF65-F5344CB8AC3E}">
        <p14:creationId xmlns:p14="http://schemas.microsoft.com/office/powerpoint/2010/main" val="405334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223183"/>
            <a:ext cx="8915400" cy="6863417"/>
          </a:xfrm>
          <a:prstGeom prst="rect">
            <a:avLst/>
          </a:prstGeom>
        </p:spPr>
        <p:txBody>
          <a:bodyPr wrap="square">
            <a:spAutoFit/>
          </a:bodyPr>
          <a:lstStyle/>
          <a:p>
            <a:pPr algn="ctr"/>
            <a:r>
              <a:rPr lang="en-US" sz="4000" b="1" u="sng" dirty="0"/>
              <a:t>Ephesians 6:4  </a:t>
            </a:r>
          </a:p>
          <a:p>
            <a:pPr algn="ctr"/>
            <a:r>
              <a:rPr lang="en-US" sz="4000" b="1" dirty="0"/>
              <a:t>(Living Bible Translation)</a:t>
            </a:r>
            <a:endParaRPr lang="en-US" sz="4000" dirty="0"/>
          </a:p>
          <a:p>
            <a:pPr algn="ctr"/>
            <a:r>
              <a:rPr lang="en-US" sz="4000" dirty="0"/>
              <a:t>4 And now a word to you parents. Don't keep on scolding and nagging your children, making them angry and resentful. Rather, bring them up with the loving discipline the Lord himself approves, with suggestions and godly advice.</a:t>
            </a:r>
          </a:p>
          <a:p>
            <a:pPr algn="ctr"/>
            <a:r>
              <a:rPr lang="en-US" sz="4000" dirty="0"/>
              <a:t> </a:t>
            </a:r>
          </a:p>
          <a:p>
            <a:pPr algn="ctr">
              <a:defRPr/>
            </a:pPr>
            <a:endParaRPr lang="en-US" sz="4000" dirty="0">
              <a:solidFill>
                <a:srgbClr val="FFFFFF"/>
              </a:solidFill>
              <a:latin typeface="Arial"/>
              <a:cs typeface="Arial"/>
            </a:endParaRPr>
          </a:p>
        </p:txBody>
      </p:sp>
    </p:spTree>
    <p:extLst>
      <p:ext uri="{BB962C8B-B14F-4D97-AF65-F5344CB8AC3E}">
        <p14:creationId xmlns:p14="http://schemas.microsoft.com/office/powerpoint/2010/main" val="2852777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264855"/>
            <a:ext cx="8915400" cy="2554545"/>
          </a:xfrm>
          <a:prstGeom prst="rect">
            <a:avLst/>
          </a:prstGeom>
        </p:spPr>
        <p:txBody>
          <a:bodyPr wrap="square">
            <a:spAutoFit/>
          </a:bodyPr>
          <a:lstStyle/>
          <a:p>
            <a:pPr algn="ctr"/>
            <a:r>
              <a:rPr lang="en-US" sz="4000" b="1" dirty="0"/>
              <a:t>3. Teaching – the Scriptures and a Biblical Worldview </a:t>
            </a:r>
            <a:endParaRPr lang="en-US" sz="4000" dirty="0"/>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321040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223183"/>
            <a:ext cx="8915400" cy="6863417"/>
          </a:xfrm>
          <a:prstGeom prst="rect">
            <a:avLst/>
          </a:prstGeom>
        </p:spPr>
        <p:txBody>
          <a:bodyPr wrap="square">
            <a:spAutoFit/>
          </a:bodyPr>
          <a:lstStyle/>
          <a:p>
            <a:pPr algn="ctr"/>
            <a:r>
              <a:rPr lang="en-US" sz="4000" b="1" u="sng" dirty="0"/>
              <a:t>Psalm 78:4-7   </a:t>
            </a:r>
          </a:p>
          <a:p>
            <a:pPr algn="ctr"/>
            <a:r>
              <a:rPr lang="en-US" sz="4000" b="1" dirty="0"/>
              <a:t>(Living Bible Translation)</a:t>
            </a:r>
            <a:endParaRPr lang="en-US" sz="4000" dirty="0"/>
          </a:p>
          <a:p>
            <a:pPr algn="ctr"/>
            <a:r>
              <a:rPr lang="en-US" sz="4000" dirty="0"/>
              <a:t>4 I will reveal these truths to you so that you can describe these glorious deeds of Jehovah to your children and tell them about the mighty miracles he did. 5 For he gave his laws to Israel and commanded our parents to teach them to their children, </a:t>
            </a:r>
          </a:p>
          <a:p>
            <a:pPr algn="ctr"/>
            <a:r>
              <a:rPr lang="en-US" sz="4000" dirty="0"/>
              <a:t> </a:t>
            </a:r>
          </a:p>
          <a:p>
            <a:pPr algn="ctr"/>
            <a:endParaRPr lang="en-US" sz="4000" dirty="0"/>
          </a:p>
        </p:txBody>
      </p:sp>
    </p:spTree>
    <p:extLst>
      <p:ext uri="{BB962C8B-B14F-4D97-AF65-F5344CB8AC3E}">
        <p14:creationId xmlns:p14="http://schemas.microsoft.com/office/powerpoint/2010/main" val="170799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216039"/>
            <a:ext cx="8915400" cy="15481161"/>
          </a:xfrm>
          <a:prstGeom prst="rect">
            <a:avLst/>
          </a:prstGeom>
        </p:spPr>
        <p:txBody>
          <a:bodyPr wrap="square">
            <a:spAutoFit/>
          </a:bodyPr>
          <a:lstStyle/>
          <a:p>
            <a:pPr algn="ctr"/>
            <a:r>
              <a:rPr lang="en-US" sz="4000" dirty="0"/>
              <a:t>6 so that they in turn could teach their children too. Thus his laws pass down from generation to generation. 7 In this way each generation has been able to obey his laws and to set its hope anew on God and not forget his glorious miracles. </a:t>
            </a:r>
          </a:p>
          <a:p>
            <a:pPr algn="ctr"/>
            <a:r>
              <a:rPr lang="en-US" sz="4000" dirty="0"/>
              <a:t> </a:t>
            </a:r>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r>
              <a:rPr lang="en-US" sz="4000" dirty="0"/>
              <a:t> </a:t>
            </a:r>
          </a:p>
          <a:p>
            <a:pPr lvl="0" algn="ctr">
              <a:defRPr/>
            </a:pPr>
            <a:r>
              <a:rPr lang="en-US" sz="4000" dirty="0">
                <a:solidFill>
                  <a:srgbClr val="FFFFFF"/>
                </a:solidFill>
              </a:rPr>
              <a:t> </a:t>
            </a:r>
          </a:p>
          <a:p>
            <a:pPr algn="ctr"/>
            <a:r>
              <a:rPr lang="en-US" sz="4000" dirty="0"/>
              <a:t> </a:t>
            </a:r>
          </a:p>
          <a:p>
            <a:pPr algn="ctr"/>
            <a:r>
              <a:rPr lang="en-US" sz="4000" dirty="0"/>
              <a:t>  </a:t>
            </a:r>
          </a:p>
          <a:p>
            <a:pPr algn="ctr"/>
            <a:r>
              <a:rPr lang="en-US" sz="4000" dirty="0"/>
              <a:t> </a:t>
            </a:r>
          </a:p>
          <a:p>
            <a:pPr algn="ctr"/>
            <a:r>
              <a:rPr lang="en-US" sz="4000" dirty="0"/>
              <a:t> </a:t>
            </a:r>
          </a:p>
          <a:p>
            <a:pPr algn="ctr">
              <a:defRPr/>
            </a:pPr>
            <a:endParaRPr lang="en-US" sz="4000" dirty="0">
              <a:solidFill>
                <a:srgbClr val="FFFFFF"/>
              </a:solidFill>
              <a:latin typeface="Arial"/>
              <a:cs typeface="Arial"/>
            </a:endParaRPr>
          </a:p>
        </p:txBody>
      </p:sp>
    </p:spTree>
    <p:extLst>
      <p:ext uri="{BB962C8B-B14F-4D97-AF65-F5344CB8AC3E}">
        <p14:creationId xmlns:p14="http://schemas.microsoft.com/office/powerpoint/2010/main" val="413082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752600" y="-30480"/>
            <a:ext cx="8686800" cy="3046988"/>
          </a:xfrm>
          <a:prstGeom prst="rect">
            <a:avLst/>
          </a:prstGeom>
          <a:noFill/>
        </p:spPr>
        <p:txBody>
          <a:bodyPr wrap="square" rtlCol="0">
            <a:spAutoFit/>
          </a:bodyPr>
          <a:lstStyle/>
          <a:p>
            <a:pPr algn="ctr"/>
            <a:r>
              <a:rPr lang="en-US" sz="3200" b="1" dirty="0"/>
              <a:t>The Portrait of a Godly Mother</a:t>
            </a:r>
            <a:endParaRPr lang="en-US" sz="3200" dirty="0"/>
          </a:p>
          <a:p>
            <a:pPr algn="ctr"/>
            <a:r>
              <a:rPr lang="en-US" sz="2800" b="1" dirty="0"/>
              <a:t>By Pastor Fee Soliven</a:t>
            </a:r>
            <a:endParaRPr lang="en-US" sz="2800" dirty="0"/>
          </a:p>
          <a:p>
            <a:pPr algn="ctr"/>
            <a:r>
              <a:rPr lang="en-US" sz="3200" b="1" dirty="0"/>
              <a:t>Proverbs 31:10-12, 25-31</a:t>
            </a:r>
            <a:endParaRPr lang="en-US" sz="3200" dirty="0"/>
          </a:p>
          <a:p>
            <a:pPr algn="ctr"/>
            <a:r>
              <a:rPr lang="en-US" sz="3200" b="1" dirty="0"/>
              <a:t>Sunday Morning</a:t>
            </a:r>
            <a:endParaRPr lang="en-US" sz="3200" dirty="0"/>
          </a:p>
          <a:p>
            <a:pPr algn="ctr"/>
            <a:r>
              <a:rPr lang="en-US" sz="3200" b="1" dirty="0"/>
              <a:t>May 10, 2020</a:t>
            </a:r>
            <a:endParaRPr lang="en-US" sz="3200" dirty="0"/>
          </a:p>
          <a:p>
            <a:pPr algn="ctr"/>
            <a:endParaRPr lang="en-US" sz="3200" b="1" dirty="0"/>
          </a:p>
        </p:txBody>
      </p:sp>
      <p:pic>
        <p:nvPicPr>
          <p:cNvPr id="3" name="Picture 2" descr="A person with a sunset in the background&#10;&#10;Description automatically generated">
            <a:extLst>
              <a:ext uri="{FF2B5EF4-FFF2-40B4-BE49-F238E27FC236}">
                <a16:creationId xmlns:a16="http://schemas.microsoft.com/office/drawing/2014/main" id="{37C50B39-1F6B-4D91-9867-6A840D85E47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28158"/>
            <a:ext cx="12192000" cy="4445699"/>
          </a:xfrm>
          <a:prstGeom prst="rect">
            <a:avLst/>
          </a:prstGeom>
        </p:spPr>
      </p:pic>
      <p:pic>
        <p:nvPicPr>
          <p:cNvPr id="9" name="Picture 8" descr="AGCF highest resolution.jpg"/>
          <p:cNvPicPr>
            <a:picLocks noChangeAspect="1"/>
          </p:cNvPicPr>
          <p:nvPr/>
        </p:nvPicPr>
        <p:blipFill>
          <a:blip r:embed="rId4" cstate="print"/>
          <a:stretch>
            <a:fillRect/>
          </a:stretch>
        </p:blipFill>
        <p:spPr>
          <a:xfrm>
            <a:off x="11097087" y="6052672"/>
            <a:ext cx="1094913" cy="821185"/>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164842"/>
            <a:ext cx="8915400" cy="5016758"/>
          </a:xfrm>
          <a:prstGeom prst="rect">
            <a:avLst/>
          </a:prstGeom>
        </p:spPr>
        <p:txBody>
          <a:bodyPr wrap="square">
            <a:spAutoFit/>
          </a:bodyPr>
          <a:lstStyle/>
          <a:p>
            <a:pPr algn="ctr"/>
            <a:r>
              <a:rPr lang="en-US" sz="4000" b="1" u="sng" dirty="0"/>
              <a:t>Deuteronomy 4:9-10</a:t>
            </a:r>
            <a:endParaRPr lang="en-US" sz="4000" u="sng" dirty="0"/>
          </a:p>
          <a:p>
            <a:pPr algn="ctr"/>
            <a:r>
              <a:rPr lang="en-US" sz="4000" dirty="0"/>
              <a:t>9 "Only take heed to yourself, and diligently keep yourself, lest you forget the things your eyes have seen, and lest they depart from your heart all the days of your life. And teach them to your children and your grandchildren,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229136"/>
            <a:ext cx="8915400" cy="6247864"/>
          </a:xfrm>
          <a:prstGeom prst="rect">
            <a:avLst/>
          </a:prstGeom>
        </p:spPr>
        <p:txBody>
          <a:bodyPr wrap="square">
            <a:spAutoFit/>
          </a:bodyPr>
          <a:lstStyle/>
          <a:p>
            <a:pPr algn="ctr"/>
            <a:r>
              <a:rPr lang="en-US" sz="4000" dirty="0"/>
              <a:t>10 especially concerning the day you stood before the LORD your God in Horeb, when the LORD said to me, 'Gather the people to Me, and I will let them hear My words, that they may learn to fear Me all the days they live on the earth, and that they may teach their children.'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263664"/>
            <a:ext cx="8915400" cy="10556736"/>
          </a:xfrm>
          <a:prstGeom prst="rect">
            <a:avLst/>
          </a:prstGeom>
        </p:spPr>
        <p:txBody>
          <a:bodyPr wrap="square">
            <a:spAutoFit/>
          </a:bodyPr>
          <a:lstStyle/>
          <a:p>
            <a:pPr algn="ctr"/>
            <a:r>
              <a:rPr lang="en-US" sz="4000" b="1" dirty="0"/>
              <a:t>4. Training – helping a child to develop skills and discover his/her strengths </a:t>
            </a:r>
            <a:endParaRPr lang="en-US" sz="4000" dirty="0"/>
          </a:p>
          <a:p>
            <a:pPr algn="ctr"/>
            <a:r>
              <a:rPr lang="en-US" sz="4000" dirty="0"/>
              <a:t> </a:t>
            </a: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algn="ctr"/>
            <a:r>
              <a:rPr lang="en-US" sz="4000" dirty="0"/>
              <a:t> </a:t>
            </a:r>
          </a:p>
          <a:p>
            <a:pPr algn="ctr"/>
            <a:r>
              <a:rPr lang="en-US" sz="4000" dirty="0"/>
              <a:t> </a:t>
            </a:r>
          </a:p>
          <a:p>
            <a:pPr algn="ctr"/>
            <a:r>
              <a:rPr lang="en-US" sz="4000" dirty="0"/>
              <a:t> </a:t>
            </a:r>
          </a:p>
          <a:p>
            <a:pPr algn="ctr"/>
            <a:r>
              <a:rPr lang="en-US" sz="4000"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287476"/>
            <a:ext cx="8915400" cy="8094524"/>
          </a:xfrm>
          <a:prstGeom prst="rect">
            <a:avLst/>
          </a:prstGeom>
        </p:spPr>
        <p:txBody>
          <a:bodyPr wrap="square">
            <a:spAutoFit/>
          </a:bodyPr>
          <a:lstStyle/>
          <a:p>
            <a:pPr algn="ctr"/>
            <a:r>
              <a:rPr lang="en-US" sz="4000" b="1" u="sng" dirty="0"/>
              <a:t>Proverbs 22:6</a:t>
            </a:r>
            <a:endParaRPr lang="en-US" sz="4000" u="sng" dirty="0"/>
          </a:p>
          <a:p>
            <a:pPr algn="ctr"/>
            <a:r>
              <a:rPr lang="en-US" sz="4000" dirty="0"/>
              <a:t>“Train up a child in the way he should go, And when he is old he will not depart from it”</a:t>
            </a:r>
          </a:p>
          <a:p>
            <a:pPr lvl="0" algn="ctr">
              <a:defRPr/>
            </a:pPr>
            <a:r>
              <a:rPr lang="en-US" sz="4000" dirty="0">
                <a:solidFill>
                  <a:prstClr val="black"/>
                </a:solidFill>
                <a:latin typeface="Calibri"/>
              </a:rPr>
              <a:t> </a:t>
            </a:r>
          </a:p>
          <a:p>
            <a:pPr algn="ctr"/>
            <a:endParaRPr lang="en-US" sz="4000" b="1" dirty="0"/>
          </a:p>
          <a:p>
            <a:pPr algn="ctr"/>
            <a:endParaRPr lang="en-US" sz="4000" b="1" dirty="0"/>
          </a:p>
          <a:p>
            <a:pPr algn="ctr"/>
            <a:endParaRPr lang="en-US" sz="4000" b="1" dirty="0"/>
          </a:p>
          <a:p>
            <a:pPr algn="ctr"/>
            <a:r>
              <a:rPr lang="en-US" sz="4000" dirty="0"/>
              <a:t> </a:t>
            </a:r>
          </a:p>
          <a:p>
            <a:pPr algn="ctr"/>
            <a:endParaRPr lang="en-US" sz="4000" b="1" dirty="0"/>
          </a:p>
          <a:p>
            <a:pPr algn="ctr"/>
            <a:endParaRPr lang="en-US" sz="4000" b="1" dirty="0"/>
          </a:p>
          <a:p>
            <a:pPr algn="ctr"/>
            <a:endParaRPr lang="en-US" sz="4000" b="1"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287476"/>
            <a:ext cx="12039600" cy="6247864"/>
          </a:xfrm>
          <a:prstGeom prst="rect">
            <a:avLst/>
          </a:prstGeom>
        </p:spPr>
        <p:txBody>
          <a:bodyPr wrap="square">
            <a:spAutoFit/>
          </a:bodyPr>
          <a:lstStyle/>
          <a:p>
            <a:pPr algn="ctr"/>
            <a:r>
              <a:rPr lang="en-US" sz="4000" dirty="0"/>
              <a:t>  </a:t>
            </a:r>
            <a:r>
              <a:rPr lang="en-US" sz="4000" b="1" u="sng" dirty="0"/>
              <a:t>Romans 12:6-8 </a:t>
            </a:r>
            <a:endParaRPr lang="en-US" sz="4000" u="sng" dirty="0"/>
          </a:p>
          <a:p>
            <a:pPr algn="ctr"/>
            <a:r>
              <a:rPr lang="en-US" sz="4000" dirty="0"/>
              <a:t>6 Having then gifts differing according to the grace that is given to us, let us use them: if prophecy, let us prophesy in proportion to our faith; 7 or ministry, let us use it in our ministering; he who teaches, in teaching; 8 he who exhorts, in exhortation; he who gives, with liberality; he who leads, with diligence; he who shows mercy, with cheerfulness.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182701"/>
            <a:ext cx="8915400" cy="3170099"/>
          </a:xfrm>
          <a:prstGeom prst="rect">
            <a:avLst/>
          </a:prstGeom>
        </p:spPr>
        <p:txBody>
          <a:bodyPr wrap="square">
            <a:spAutoFit/>
          </a:bodyPr>
          <a:lstStyle/>
          <a:p>
            <a:pPr algn="ctr"/>
            <a:r>
              <a:rPr lang="en-US" sz="4000" b="1" dirty="0"/>
              <a:t>5. Discipline – teaching the fear of the Lord, drawing the line consistently, lovingly, firmly </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223183"/>
            <a:ext cx="8915400" cy="6863417"/>
          </a:xfrm>
          <a:prstGeom prst="rect">
            <a:avLst/>
          </a:prstGeom>
        </p:spPr>
        <p:txBody>
          <a:bodyPr wrap="square">
            <a:spAutoFit/>
          </a:bodyPr>
          <a:lstStyle/>
          <a:p>
            <a:pPr algn="ctr"/>
            <a:r>
              <a:rPr lang="en-US" sz="4000" dirty="0"/>
              <a:t> </a:t>
            </a:r>
            <a:r>
              <a:rPr lang="en-US" sz="4000" b="1" u="sng" dirty="0"/>
              <a:t>Hebrews 12:5-11</a:t>
            </a:r>
            <a:endParaRPr lang="en-US" sz="4000" u="sng" dirty="0"/>
          </a:p>
          <a:p>
            <a:pPr algn="ctr"/>
            <a:r>
              <a:rPr lang="en-US" sz="4000" dirty="0"/>
              <a:t>5 And you have forgotten the exhortation which speaks to you as to sons: "My son, do not despise the chastening of the LORD, Nor be discouraged when you are rebuked by Him; 6 For whom the LORD loves He chastens, And scourges every son whom He receives."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235089"/>
            <a:ext cx="8915400" cy="5632311"/>
          </a:xfrm>
          <a:prstGeom prst="rect">
            <a:avLst/>
          </a:prstGeom>
        </p:spPr>
        <p:txBody>
          <a:bodyPr wrap="square">
            <a:spAutoFit/>
          </a:bodyPr>
          <a:lstStyle/>
          <a:p>
            <a:pPr algn="ctr"/>
            <a:r>
              <a:rPr lang="en-US" sz="4000" dirty="0"/>
              <a:t>7 If you endure chastening, God deals with you as with sons; for what son is there whom a father does not chasten? 8 But if you are without chastening, of which all have become partakers, then you are illegitimate and not sons.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299383"/>
            <a:ext cx="8915400" cy="6863417"/>
          </a:xfrm>
          <a:prstGeom prst="rect">
            <a:avLst/>
          </a:prstGeom>
        </p:spPr>
        <p:txBody>
          <a:bodyPr wrap="square">
            <a:spAutoFit/>
          </a:bodyPr>
          <a:lstStyle/>
          <a:p>
            <a:pPr algn="ctr"/>
            <a:r>
              <a:rPr lang="en-US" sz="4000" dirty="0"/>
              <a:t> 9 Furthermore, we have had human fathers who corrected us, and we paid them respect. Shall we not much more readily be in subjection to the Father of spirits and live? 10 For they indeed for a few days chastened us as seemed best to them, but He for our profit, that we may be partakers of His holiness.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0" y="246995"/>
            <a:ext cx="9144000" cy="4401205"/>
          </a:xfrm>
          <a:prstGeom prst="rect">
            <a:avLst/>
          </a:prstGeom>
        </p:spPr>
        <p:txBody>
          <a:bodyPr wrap="square">
            <a:spAutoFit/>
          </a:bodyPr>
          <a:lstStyle/>
          <a:p>
            <a:pPr algn="ctr"/>
            <a:r>
              <a:rPr lang="en-US" sz="4000" dirty="0"/>
              <a:t>11 Now no chastening seems to be joyful for the present, but painful; nevertheless, afterward it yields the peaceable fruit of righteousness to those who have been trained by it. </a:t>
            </a:r>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1524000" y="228600"/>
            <a:ext cx="9144000" cy="5029200"/>
          </a:xfrm>
          <a:prstGeom prst="rect">
            <a:avLst/>
          </a:prstGeom>
        </p:spPr>
        <p:txBody>
          <a:bodyPr/>
          <a:lstStyle/>
          <a:p>
            <a:pPr algn="ctr"/>
            <a:r>
              <a:rPr lang="en-US" sz="4000" b="1" u="sng" dirty="0"/>
              <a:t>Proverbs 31:10-12, 25-31</a:t>
            </a:r>
            <a:endParaRPr lang="en-US" sz="4000" u="sng" dirty="0"/>
          </a:p>
          <a:p>
            <a:pPr algn="ctr"/>
            <a:r>
              <a:rPr lang="en-US" sz="4000" dirty="0"/>
              <a:t>10 Who can find a virtuous wife? For her worth is far above rubies. 11 The heart of her husband safely trusts her; So he will have no lack of gain. 12 She does him good and not evil All the days of her life. </a:t>
            </a:r>
          </a:p>
          <a:p>
            <a:pPr algn="ctr"/>
            <a:r>
              <a:rPr lang="en-US" sz="4000" dirty="0"/>
              <a:t> </a:t>
            </a:r>
          </a:p>
          <a:p>
            <a:pPr algn="ctr"/>
            <a:endParaRPr lang="en-US" sz="4000" dirty="0">
              <a:solidFill>
                <a:srgbClr val="FFFFFF"/>
              </a:solidFill>
              <a:latin typeface="Verdana" pitchFamily="34" charset="0"/>
              <a:cs typeface="Arial" charset="0"/>
            </a:endParaRPr>
          </a:p>
        </p:txBody>
      </p:sp>
    </p:spTree>
    <p:extLst>
      <p:ext uri="{BB962C8B-B14F-4D97-AF65-F5344CB8AC3E}">
        <p14:creationId xmlns:p14="http://schemas.microsoft.com/office/powerpoint/2010/main" val="16919816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211276"/>
            <a:ext cx="8915400" cy="8094524"/>
          </a:xfrm>
          <a:prstGeom prst="rect">
            <a:avLst/>
          </a:prstGeom>
        </p:spPr>
        <p:txBody>
          <a:bodyPr wrap="square">
            <a:spAutoFit/>
          </a:bodyPr>
          <a:lstStyle/>
          <a:p>
            <a:pPr algn="ctr"/>
            <a:r>
              <a:rPr lang="en-US" sz="4000" b="1" dirty="0"/>
              <a:t>6. Nurture – providing an environment of constant verbal support, freedom to fail, acceptance, affection, unconditional love </a:t>
            </a:r>
            <a:endParaRPr lang="en-US" sz="4000" dirty="0"/>
          </a:p>
          <a:p>
            <a:pPr algn="ctr"/>
            <a:r>
              <a:rPr lang="en-US" sz="4000" dirty="0"/>
              <a:t> </a:t>
            </a:r>
          </a:p>
          <a:p>
            <a:pPr algn="ctr"/>
            <a:r>
              <a:rPr lang="en-US" sz="4000" dirty="0"/>
              <a:t> </a:t>
            </a:r>
          </a:p>
          <a:p>
            <a:pPr algn="ctr"/>
            <a:r>
              <a:rPr lang="en-US" sz="4000" b="1" dirty="0"/>
              <a:t> </a:t>
            </a:r>
            <a:endParaRPr lang="en-US" sz="4000" dirty="0"/>
          </a:p>
          <a:p>
            <a:pPr algn="ctr"/>
            <a:endParaRPr lang="en-US" sz="4000" dirty="0"/>
          </a:p>
          <a:p>
            <a:pPr algn="ctr"/>
            <a:endParaRPr lang="en-US" sz="4000" dirty="0"/>
          </a:p>
          <a:p>
            <a:pPr algn="ctr"/>
            <a:r>
              <a:rPr lang="en-US" sz="4000" dirty="0"/>
              <a:t>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217230"/>
            <a:ext cx="11963400" cy="6247864"/>
          </a:xfrm>
          <a:prstGeom prst="rect">
            <a:avLst/>
          </a:prstGeom>
        </p:spPr>
        <p:txBody>
          <a:bodyPr wrap="square">
            <a:spAutoFit/>
          </a:bodyPr>
          <a:lstStyle/>
          <a:p>
            <a:pPr algn="ctr"/>
            <a:r>
              <a:rPr lang="en-US" sz="4000" b="1" u="sng" dirty="0"/>
              <a:t>Titus 2:1-4</a:t>
            </a:r>
            <a:endParaRPr lang="en-US" sz="4000" u="sng" dirty="0"/>
          </a:p>
          <a:p>
            <a:pPr algn="ctr"/>
            <a:r>
              <a:rPr lang="en-US" sz="4000" dirty="0"/>
              <a:t>1 But as for you, speak the things which are proper for sound doctrine: 2 that the older men be sober, reverent, temperate, sound in faith, in love, in patience; 3 the older women likewise, that they be reverent in behavior, not slanderers, not given to much wine, teachers of good things-- 4 that they admonish the young women to love their husbands, to love their children…</a:t>
            </a:r>
          </a:p>
          <a:p>
            <a:pPr algn="ctr"/>
            <a:r>
              <a:rPr lang="en-US" sz="4000" b="1" dirty="0"/>
              <a:t> </a:t>
            </a:r>
            <a:endParaRPr lang="en-US" sz="4000" dirty="0"/>
          </a:p>
        </p:txBody>
      </p:sp>
    </p:spTree>
    <p:extLst>
      <p:ext uri="{BB962C8B-B14F-4D97-AF65-F5344CB8AC3E}">
        <p14:creationId xmlns:p14="http://schemas.microsoft.com/office/powerpoint/2010/main" val="39630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235089"/>
            <a:ext cx="8915400" cy="5632311"/>
          </a:xfrm>
          <a:prstGeom prst="rect">
            <a:avLst/>
          </a:prstGeom>
        </p:spPr>
        <p:txBody>
          <a:bodyPr wrap="square">
            <a:spAutoFit/>
          </a:bodyPr>
          <a:lstStyle/>
          <a:p>
            <a:pPr algn="ctr"/>
            <a:r>
              <a:rPr lang="en-US" sz="4000" b="1" dirty="0"/>
              <a:t>7. Modeling with Integrity – living what you say, being a model from which a child can learn by “catching” the essence of godly living </a:t>
            </a:r>
            <a:endParaRPr lang="en-US" sz="4000" dirty="0"/>
          </a:p>
          <a:p>
            <a:pPr algn="ctr"/>
            <a:r>
              <a:rPr lang="en-US" sz="4000" dirty="0"/>
              <a:t> </a:t>
            </a:r>
          </a:p>
          <a:p>
            <a:pPr algn="ctr"/>
            <a:r>
              <a:rPr lang="en-US" sz="4000" b="1" dirty="0"/>
              <a:t> </a:t>
            </a:r>
            <a:endParaRPr lang="en-US" sz="4000" dirty="0"/>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271524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0" y="252948"/>
            <a:ext cx="9144000" cy="3785652"/>
          </a:xfrm>
          <a:prstGeom prst="rect">
            <a:avLst/>
          </a:prstGeom>
        </p:spPr>
        <p:txBody>
          <a:bodyPr wrap="square">
            <a:spAutoFit/>
          </a:bodyPr>
          <a:lstStyle/>
          <a:p>
            <a:pPr algn="ctr"/>
            <a:r>
              <a:rPr lang="en-US" sz="4000" b="1" u="sng" dirty="0"/>
              <a:t>Proverbs 10:9</a:t>
            </a:r>
            <a:endParaRPr lang="en-US" sz="4000" u="sng" dirty="0"/>
          </a:p>
          <a:p>
            <a:pPr algn="ctr"/>
            <a:r>
              <a:rPr lang="en-US" sz="4000" dirty="0"/>
              <a:t>“He who walks with integrity walks securely, But he who perverts his ways will become known”</a:t>
            </a:r>
          </a:p>
          <a:p>
            <a:pPr algn="ctr"/>
            <a:r>
              <a:rPr lang="en-US" sz="4000" dirty="0"/>
              <a:t> </a:t>
            </a:r>
          </a:p>
          <a:p>
            <a:pPr algn="ctr">
              <a:defRPr/>
            </a:pPr>
            <a:endParaRPr lang="en-US" sz="4000" dirty="0">
              <a:solidFill>
                <a:prstClr val="black"/>
              </a:solidFill>
              <a:latin typeface="Calibri"/>
            </a:endParaRPr>
          </a:p>
        </p:txBody>
      </p:sp>
    </p:spTree>
    <p:extLst>
      <p:ext uri="{BB962C8B-B14F-4D97-AF65-F5344CB8AC3E}">
        <p14:creationId xmlns:p14="http://schemas.microsoft.com/office/powerpoint/2010/main" val="724311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166390"/>
            <a:ext cx="8915400" cy="14311610"/>
          </a:xfrm>
          <a:prstGeom prst="rect">
            <a:avLst/>
          </a:prstGeom>
        </p:spPr>
        <p:txBody>
          <a:bodyPr wrap="square">
            <a:spAutoFit/>
          </a:bodyPr>
          <a:lstStyle/>
          <a:p>
            <a:pPr algn="ctr"/>
            <a:r>
              <a:rPr lang="en-US" sz="4000" dirty="0"/>
              <a:t> </a:t>
            </a:r>
            <a:r>
              <a:rPr lang="en-US" sz="4000" b="1" u="sng" dirty="0"/>
              <a:t>Psalm 37:18</a:t>
            </a:r>
            <a:endParaRPr lang="en-US" sz="4000" u="sng" dirty="0"/>
          </a:p>
          <a:p>
            <a:pPr algn="ctr"/>
            <a:r>
              <a:rPr lang="en-US" sz="4000" dirty="0"/>
              <a:t>“The LORD knows the days of the upright, And their inheritance shall be forever” </a:t>
            </a:r>
          </a:p>
          <a:p>
            <a:pPr algn="ctr"/>
            <a:r>
              <a:rPr lang="en-US" sz="4000" dirty="0"/>
              <a:t> </a:t>
            </a:r>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r>
              <a:rPr lang="en-US" sz="4000" b="1" dirty="0"/>
              <a:t> </a:t>
            </a:r>
            <a:endParaRPr lang="en-US" sz="4000" dirty="0"/>
          </a:p>
          <a:p>
            <a:pPr algn="ctr"/>
            <a:r>
              <a:rPr lang="en-US" sz="4400" dirty="0"/>
              <a:t> </a:t>
            </a:r>
          </a:p>
          <a:p>
            <a:pPr algn="ctr"/>
            <a:endParaRPr lang="en-US" sz="4000" dirty="0"/>
          </a:p>
        </p:txBody>
      </p:sp>
    </p:spTree>
    <p:extLst>
      <p:ext uri="{BB962C8B-B14F-4D97-AF65-F5344CB8AC3E}">
        <p14:creationId xmlns:p14="http://schemas.microsoft.com/office/powerpoint/2010/main" val="3457529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188655"/>
            <a:ext cx="8915400" cy="2554545"/>
          </a:xfrm>
          <a:prstGeom prst="rect">
            <a:avLst/>
          </a:prstGeom>
        </p:spPr>
        <p:txBody>
          <a:bodyPr wrap="square">
            <a:spAutoFit/>
          </a:bodyPr>
          <a:lstStyle/>
          <a:p>
            <a:pPr algn="ctr"/>
            <a:r>
              <a:rPr lang="en-US" sz="4000" b="1" dirty="0"/>
              <a:t>Characteristics of Godly Mothers</a:t>
            </a:r>
            <a:endParaRPr lang="en-US" sz="4000" dirty="0"/>
          </a:p>
          <a:p>
            <a:pPr algn="ct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818961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223183"/>
            <a:ext cx="8915400" cy="6863417"/>
          </a:xfrm>
          <a:prstGeom prst="rect">
            <a:avLst/>
          </a:prstGeom>
        </p:spPr>
        <p:txBody>
          <a:bodyPr wrap="square">
            <a:spAutoFit/>
          </a:bodyPr>
          <a:lstStyle/>
          <a:p>
            <a:pPr algn="ctr"/>
            <a:r>
              <a:rPr lang="en-US" sz="4000" b="1" dirty="0"/>
              <a:t>1. A Godly mother prays and reads the Word of God</a:t>
            </a:r>
            <a:endParaRPr lang="en-US" sz="4000" dirty="0"/>
          </a:p>
          <a:p>
            <a:pPr algn="ctr"/>
            <a:endParaRPr lang="en-US" sz="4000" b="1" dirty="0"/>
          </a:p>
          <a:p>
            <a:pPr algn="ctr"/>
            <a:r>
              <a:rPr lang="en-US" sz="4000" b="1" dirty="0"/>
              <a:t>2. She is a mother who has learned to trust God for every need</a:t>
            </a:r>
            <a:endParaRPr lang="en-US" sz="4000" dirty="0"/>
          </a:p>
          <a:p>
            <a:pPr algn="ctr"/>
            <a:endParaRPr lang="en-US" sz="4000" b="1" dirty="0"/>
          </a:p>
          <a:p>
            <a:pPr algn="ctr"/>
            <a:r>
              <a:rPr lang="en-US" sz="4000" b="1" dirty="0"/>
              <a:t>3. A Godly mother is generous</a:t>
            </a:r>
            <a:endParaRPr lang="en-US" sz="4000" dirty="0"/>
          </a:p>
          <a:p>
            <a:pPr algn="ctr"/>
            <a:endParaRPr lang="en-US" sz="4000" b="1" dirty="0"/>
          </a:p>
          <a:p>
            <a:pPr algn="ctr"/>
            <a:r>
              <a:rPr lang="en-US" sz="4000" b="1" dirty="0"/>
              <a:t>4. She is obedient to God</a:t>
            </a:r>
            <a:endParaRPr lang="en-US" sz="4000" dirty="0"/>
          </a:p>
          <a:p>
            <a:pPr algn="ctr"/>
            <a:endParaRPr lang="en-US" sz="4000" b="1" dirty="0"/>
          </a:p>
          <a:p>
            <a:pPr algn="ctr"/>
            <a:endParaRPr lang="en-US" sz="4000" dirty="0"/>
          </a:p>
        </p:txBody>
      </p:sp>
    </p:spTree>
    <p:extLst>
      <p:ext uri="{BB962C8B-B14F-4D97-AF65-F5344CB8AC3E}">
        <p14:creationId xmlns:p14="http://schemas.microsoft.com/office/powerpoint/2010/main" val="3654019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276761"/>
            <a:ext cx="8915400" cy="6863417"/>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5. A mother who’s godly is forgiving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4000" b="1" dirty="0">
              <a:solidFill>
                <a:srgbClr val="FFFFFF"/>
              </a:solidFill>
              <a:latin typeface="Arial"/>
              <a:cs typeface="Arial"/>
            </a:endParaRPr>
          </a:p>
          <a:p>
            <a:pPr algn="ctr"/>
            <a:r>
              <a:rPr lang="en-US" sz="4000" b="1" dirty="0"/>
              <a:t>6. A Godly mother has an attitude of persistence</a:t>
            </a:r>
            <a:endParaRPr lang="en-US" sz="4000" dirty="0"/>
          </a:p>
          <a:p>
            <a:pPr algn="ctr"/>
            <a:endParaRPr lang="en-US" sz="4000" b="1" dirty="0"/>
          </a:p>
          <a:p>
            <a:pPr algn="ctr"/>
            <a:r>
              <a:rPr lang="en-US" sz="4000" b="1" dirty="0"/>
              <a:t>7. A Godly mother is a servant</a:t>
            </a:r>
            <a:endParaRPr lang="en-US" sz="4000" dirty="0"/>
          </a:p>
          <a:p>
            <a:pPr algn="ctr"/>
            <a:endParaRPr lang="en-US" sz="4000" b="1" dirty="0"/>
          </a:p>
          <a:p>
            <a:pPr algn="ctr"/>
            <a:r>
              <a:rPr lang="en-US" sz="4000" b="1" dirty="0"/>
              <a:t>8. She lives an orderly life</a:t>
            </a:r>
            <a:endParaRPr lang="en-US" sz="4000" dirty="0"/>
          </a:p>
          <a:p>
            <a:pPr algn="ctr"/>
            <a:endParaRPr lang="en-US" sz="4000" b="1"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999990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58876"/>
            <a:ext cx="8915400" cy="5016758"/>
          </a:xfrm>
          <a:prstGeom prst="rect">
            <a:avLst/>
          </a:prstGeom>
        </p:spPr>
        <p:txBody>
          <a:bodyPr wrap="square">
            <a:spAutoFit/>
          </a:bodyPr>
          <a:lstStyle/>
          <a:p>
            <a:pPr lvl="0" algn="ctr">
              <a:defRPr/>
            </a:pPr>
            <a:r>
              <a:rPr lang="en-US" sz="4000" b="1" dirty="0">
                <a:solidFill>
                  <a:srgbClr val="FFFFFF"/>
                </a:solidFill>
              </a:rPr>
              <a:t>9. A Godly mother is an encourager</a:t>
            </a:r>
            <a:endParaRPr lang="en-US" sz="4000" dirty="0">
              <a:solidFill>
                <a:srgbClr val="FFFFFF"/>
              </a:solidFill>
            </a:endParaRPr>
          </a:p>
          <a:p>
            <a:pPr lvl="0" algn="ctr">
              <a:defRPr/>
            </a:pPr>
            <a:endParaRPr lang="en-US" sz="4000" b="1" dirty="0">
              <a:solidFill>
                <a:srgbClr val="FFFFFF"/>
              </a:solidFill>
            </a:endParaRPr>
          </a:p>
          <a:p>
            <a:pPr lvl="0" algn="ctr">
              <a:defRPr/>
            </a:pPr>
            <a:r>
              <a:rPr lang="en-US" sz="4000" b="1" dirty="0">
                <a:solidFill>
                  <a:srgbClr val="FFFFFF"/>
                </a:solidFill>
              </a:rPr>
              <a:t>10. A Godly mother loves unconditionally</a:t>
            </a:r>
            <a:endParaRPr lang="en-US" sz="4000" dirty="0">
              <a:solidFill>
                <a:srgbClr val="FFFFFF"/>
              </a:solidFill>
            </a:endParaRPr>
          </a:p>
          <a:p>
            <a:pPr lvl="0" algn="ctr">
              <a:defRPr/>
            </a:pPr>
            <a:r>
              <a:rPr lang="en-US" sz="4000" b="1" dirty="0">
                <a:solidFill>
                  <a:srgbClr val="FFFFFF"/>
                </a:solidFill>
              </a:rPr>
              <a:t> </a:t>
            </a:r>
            <a:endParaRPr lang="en-US" sz="4000" dirty="0">
              <a:solidFill>
                <a:srgbClr val="FFFFFF"/>
              </a:solidFill>
            </a:endParaRPr>
          </a:p>
          <a:p>
            <a:pPr algn="ctr"/>
            <a:endParaRPr lang="en-US" sz="4000" b="1" dirty="0"/>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810028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182701"/>
            <a:ext cx="8915400" cy="3170099"/>
          </a:xfrm>
          <a:prstGeom prst="rect">
            <a:avLst/>
          </a:prstGeom>
        </p:spPr>
        <p:txBody>
          <a:bodyPr wrap="square">
            <a:spAutoFit/>
          </a:bodyPr>
          <a:lstStyle/>
          <a:p>
            <a:pPr algn="ctr"/>
            <a:r>
              <a:rPr lang="en-US" sz="4000" b="1" dirty="0"/>
              <a:t>1. If you were blessed with a godly mother, what qualities</a:t>
            </a:r>
            <a:endParaRPr lang="en-US" sz="4000" dirty="0"/>
          </a:p>
          <a:p>
            <a:pPr algn="ctr"/>
            <a:r>
              <a:rPr lang="en-US" sz="4000" b="1" dirty="0"/>
              <a:t>do you admire in her? </a:t>
            </a:r>
            <a:endParaRPr lang="en-US" sz="4000" dirty="0"/>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1728812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1524000" y="228600"/>
            <a:ext cx="9144000" cy="5029200"/>
          </a:xfrm>
          <a:prstGeom prst="rect">
            <a:avLst/>
          </a:prstGeom>
        </p:spPr>
        <p:txBody>
          <a:bodyPr/>
          <a:lstStyle/>
          <a:p>
            <a:pPr algn="ctr"/>
            <a:r>
              <a:rPr lang="en-US" sz="4000" dirty="0"/>
              <a:t> </a:t>
            </a:r>
            <a:r>
              <a:rPr lang="en-US" sz="4000" b="1" dirty="0"/>
              <a:t> </a:t>
            </a:r>
            <a:r>
              <a:rPr lang="en-US" sz="4000" dirty="0"/>
              <a:t>25 She is clothed with strength and dignity; she can laugh at the days to come. 26 She speaks with wisdom, and faithful instruction is on her tongue. 27 She watches over the affairs of her household and does not eat the bread of idleness. 28 Her children arise and call her blessed; her husband also, and he praises her: </a:t>
            </a:r>
          </a:p>
          <a:p>
            <a:pPr algn="ctr"/>
            <a:r>
              <a:rPr lang="en-US" sz="4000" dirty="0"/>
              <a:t> </a:t>
            </a:r>
          </a:p>
          <a:p>
            <a:pPr lvl="0" algn="ctr" fontAlgn="base">
              <a:spcBef>
                <a:spcPct val="0"/>
              </a:spcBef>
              <a:spcAft>
                <a:spcPct val="0"/>
              </a:spcAft>
              <a:defRPr/>
            </a:pPr>
            <a:endParaRPr lang="en-US" sz="4000" dirty="0">
              <a:solidFill>
                <a:srgbClr val="FFFFFF"/>
              </a:solidFill>
              <a:latin typeface="Verdana" pitchFamily="34" charset="0"/>
              <a:cs typeface="Arial" charset="0"/>
            </a:endParaRPr>
          </a:p>
        </p:txBody>
      </p:sp>
    </p:spTree>
    <p:extLst>
      <p:ext uri="{BB962C8B-B14F-4D97-AF65-F5344CB8AC3E}">
        <p14:creationId xmlns:p14="http://schemas.microsoft.com/office/powerpoint/2010/main" val="31486986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194608"/>
            <a:ext cx="8915400" cy="1938992"/>
          </a:xfrm>
          <a:prstGeom prst="rect">
            <a:avLst/>
          </a:prstGeom>
        </p:spPr>
        <p:txBody>
          <a:bodyPr wrap="square">
            <a:spAutoFit/>
          </a:bodyPr>
          <a:lstStyle/>
          <a:p>
            <a:pPr algn="ctr"/>
            <a:r>
              <a:rPr lang="en-US" sz="4000" b="1" dirty="0"/>
              <a:t>2. How has she shaped who you are today?</a:t>
            </a:r>
            <a:endParaRPr lang="en-US" sz="4000" dirty="0"/>
          </a:p>
          <a:p>
            <a:pPr algn="ctr"/>
            <a:r>
              <a:rPr lang="en-US" sz="4000" b="1" dirty="0"/>
              <a:t> </a:t>
            </a:r>
            <a:endParaRPr lang="en-US" sz="4000" dirty="0"/>
          </a:p>
        </p:txBody>
      </p:sp>
    </p:spTree>
    <p:extLst>
      <p:ext uri="{BB962C8B-B14F-4D97-AF65-F5344CB8AC3E}">
        <p14:creationId xmlns:p14="http://schemas.microsoft.com/office/powerpoint/2010/main" val="1279280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182701"/>
            <a:ext cx="8915400" cy="3170099"/>
          </a:xfrm>
          <a:prstGeom prst="rect">
            <a:avLst/>
          </a:prstGeom>
        </p:spPr>
        <p:txBody>
          <a:bodyPr wrap="square">
            <a:spAutoFit/>
          </a:bodyPr>
          <a:lstStyle/>
          <a:p>
            <a:pPr algn="ctr"/>
            <a:r>
              <a:rPr lang="en-US" sz="4000" b="1" dirty="0"/>
              <a:t>3. If you are a parent, what godly character traits do you want to develop in your own life and model for your children? </a:t>
            </a:r>
            <a:r>
              <a:rPr lang="en-US" sz="4000" dirty="0"/>
              <a:t> </a:t>
            </a:r>
          </a:p>
          <a:p>
            <a:pPr algn="ctr"/>
            <a:r>
              <a:rPr lang="en-US" sz="4000" dirty="0"/>
              <a:t>.  </a:t>
            </a:r>
          </a:p>
        </p:txBody>
      </p:sp>
    </p:spTree>
    <p:extLst>
      <p:ext uri="{BB962C8B-B14F-4D97-AF65-F5344CB8AC3E}">
        <p14:creationId xmlns:p14="http://schemas.microsoft.com/office/powerpoint/2010/main" val="1028947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0"/>
            <a:ext cx="8915400" cy="5632311"/>
          </a:xfrm>
          <a:prstGeom prst="rect">
            <a:avLst/>
          </a:prstGeom>
        </p:spPr>
        <p:txBody>
          <a:bodyPr wrap="square">
            <a:spAutoFit/>
          </a:bodyPr>
          <a:lstStyle/>
          <a:p>
            <a:pPr algn="ctr"/>
            <a:r>
              <a:rPr lang="en-US" sz="4000" b="1" u="sng" dirty="0"/>
              <a:t>1 Thessalonians 4:13-18</a:t>
            </a:r>
            <a:endParaRPr lang="en-US" sz="4000" u="sng" dirty="0"/>
          </a:p>
          <a:p>
            <a:pPr algn="ctr"/>
            <a:r>
              <a:rPr lang="en-US" sz="4000" dirty="0"/>
              <a:t>13 But I do not want you to be ignorant, brethren, concerning those who have fallen asleep, lest you sorrow as others who have no hope. 14 For if we believe that Jesus died and rose again, even so God will bring with Him those who sleep in Jesus. </a:t>
            </a:r>
          </a:p>
          <a:p>
            <a:pPr algn="ctr"/>
            <a:r>
              <a:rPr lang="en-US" sz="4000" dirty="0"/>
              <a:t> </a:t>
            </a:r>
          </a:p>
        </p:txBody>
      </p:sp>
    </p:spTree>
    <p:extLst>
      <p:ext uri="{BB962C8B-B14F-4D97-AF65-F5344CB8AC3E}">
        <p14:creationId xmlns:p14="http://schemas.microsoft.com/office/powerpoint/2010/main" val="1081810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0"/>
            <a:ext cx="8915400" cy="6247864"/>
          </a:xfrm>
          <a:prstGeom prst="rect">
            <a:avLst/>
          </a:prstGeom>
        </p:spPr>
        <p:txBody>
          <a:bodyPr wrap="square">
            <a:spAutoFit/>
          </a:bodyPr>
          <a:lstStyle/>
          <a:p>
            <a:pPr algn="ctr"/>
            <a:r>
              <a:rPr lang="en-US" sz="4000" dirty="0"/>
              <a:t>15 For this we say to you by the word of the Lord, that we who are alive and remain until the coming of the Lord will by no means precede those who are asleep. 16 For the Lord Himself will descend from heaven with a shout, with the voice of an archangel, and with the trumpet of God. And the dead in Christ will rise first. </a:t>
            </a:r>
          </a:p>
          <a:p>
            <a:pPr algn="ctr"/>
            <a:r>
              <a:rPr lang="en-US" sz="4000" dirty="0"/>
              <a:t> </a:t>
            </a:r>
          </a:p>
        </p:txBody>
      </p:sp>
    </p:spTree>
    <p:extLst>
      <p:ext uri="{BB962C8B-B14F-4D97-AF65-F5344CB8AC3E}">
        <p14:creationId xmlns:p14="http://schemas.microsoft.com/office/powerpoint/2010/main" val="1230376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0"/>
            <a:ext cx="8915400" cy="5016758"/>
          </a:xfrm>
          <a:prstGeom prst="rect">
            <a:avLst/>
          </a:prstGeom>
        </p:spPr>
        <p:txBody>
          <a:bodyPr wrap="square">
            <a:spAutoFit/>
          </a:bodyPr>
          <a:lstStyle/>
          <a:p>
            <a:pPr algn="ctr"/>
            <a:r>
              <a:rPr lang="en-US" sz="4000" dirty="0"/>
              <a:t>17 Then we who are alive and remain shall be caught up together with them in the clouds to meet the Lord in the air. And thus we shall always be with the Lord. 18 Therefore comfort one another with these words. </a:t>
            </a:r>
          </a:p>
          <a:p>
            <a:pPr algn="ctr"/>
            <a:endParaRPr lang="en-US" sz="4000" u="sng" dirty="0"/>
          </a:p>
          <a:p>
            <a:pPr algn="ctr"/>
            <a:endParaRPr lang="en-US" sz="4000" dirty="0">
              <a:solidFill>
                <a:srgbClr val="FFFFFF"/>
              </a:solidFill>
              <a:latin typeface="Arial"/>
              <a:cs typeface="Arial"/>
            </a:endParaRPr>
          </a:p>
        </p:txBody>
      </p:sp>
    </p:spTree>
    <p:extLst>
      <p:ext uri="{BB962C8B-B14F-4D97-AF65-F5344CB8AC3E}">
        <p14:creationId xmlns:p14="http://schemas.microsoft.com/office/powerpoint/2010/main" val="3373060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0"/>
            <a:ext cx="8915400" cy="6863417"/>
          </a:xfrm>
          <a:prstGeom prst="rect">
            <a:avLst/>
          </a:prstGeom>
        </p:spPr>
        <p:txBody>
          <a:bodyPr wrap="square">
            <a:spAutoFit/>
          </a:bodyPr>
          <a:lstStyle/>
          <a:p>
            <a:pPr algn="ctr"/>
            <a:r>
              <a:rPr lang="en-US" sz="4000" b="1" u="sng" dirty="0"/>
              <a:t>Acts 2:38-39</a:t>
            </a:r>
            <a:endParaRPr lang="en-US" sz="4000" u="sng" dirty="0"/>
          </a:p>
          <a:p>
            <a:pPr algn="ctr"/>
            <a:r>
              <a:rPr lang="en-US" sz="4000" dirty="0"/>
              <a:t>38 Then Peter said to them, "Repent, and let every one of you be baptized in the name of Jesus Christ for the remission of sins; and you shall receive the gift of the Holy Spirit. 39 For the promise is to you and to your children, and to all who are afar off, as many as the Lord our God will call."</a:t>
            </a:r>
          </a:p>
          <a:p>
            <a:pPr algn="ctr"/>
            <a:r>
              <a:rPr lang="en-US" sz="4000" b="1" dirty="0">
                <a:solidFill>
                  <a:srgbClr val="FFFFFF"/>
                </a:solidFill>
              </a:rPr>
              <a:t> </a:t>
            </a:r>
            <a:endParaRPr lang="en-US" sz="4000" dirty="0">
              <a:solidFill>
                <a:srgbClr val="FFFFFF"/>
              </a:solidFill>
            </a:endParaRPr>
          </a:p>
          <a:p>
            <a:pPr algn="ctr"/>
            <a:endParaRPr lang="en-US" sz="4000" dirty="0">
              <a:solidFill>
                <a:srgbClr val="FFFFFF"/>
              </a:solidFill>
              <a:latin typeface="Arial"/>
              <a:cs typeface="Arial"/>
            </a:endParaRPr>
          </a:p>
        </p:txBody>
      </p:sp>
    </p:spTree>
    <p:extLst>
      <p:ext uri="{BB962C8B-B14F-4D97-AF65-F5344CB8AC3E}">
        <p14:creationId xmlns:p14="http://schemas.microsoft.com/office/powerpoint/2010/main" val="705149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6.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1524000" y="0"/>
            <a:ext cx="9144000" cy="6858000"/>
          </a:xfrm>
          <a:prstGeom prst="rect">
            <a:avLst/>
          </a:prstGeom>
        </p:spPr>
      </p:pic>
      <p:pic>
        <p:nvPicPr>
          <p:cNvPr id="4" name="Picture 3" descr="A screenshot of a cell phone&#10;&#10;Description automatically generated">
            <a:extLst>
              <a:ext uri="{FF2B5EF4-FFF2-40B4-BE49-F238E27FC236}">
                <a16:creationId xmlns:a16="http://schemas.microsoft.com/office/drawing/2014/main" id="{08BDA99D-BFDE-473E-A20D-FE02EC5F44D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0" y="0"/>
            <a:ext cx="9144000" cy="6858000"/>
          </a:xfrm>
          <a:prstGeom prst="rect">
            <a:avLst/>
          </a:prstGeom>
        </p:spPr>
      </p:pic>
    </p:spTree>
    <p:extLst>
      <p:ext uri="{BB962C8B-B14F-4D97-AF65-F5344CB8AC3E}">
        <p14:creationId xmlns:p14="http://schemas.microsoft.com/office/powerpoint/2010/main" val="3077940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311289"/>
            <a:ext cx="8915400" cy="5632311"/>
          </a:xfrm>
          <a:prstGeom prst="rect">
            <a:avLst/>
          </a:prstGeom>
        </p:spPr>
        <p:txBody>
          <a:bodyPr wrap="square">
            <a:spAutoFit/>
          </a:bodyPr>
          <a:lstStyle/>
          <a:p>
            <a:pPr algn="ctr"/>
            <a:r>
              <a:rPr lang="en-US" sz="4000" dirty="0"/>
              <a:t>29 "Many women do noble things, but you surpass them all." 30 Charm is deceptive, and beauty is fleeting; but a woman who fears the LORD is to be praised. 31 Give her the reward she has earned, and let her works bring her praise at the city gate.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347008"/>
            <a:ext cx="8915400" cy="1938992"/>
          </a:xfrm>
          <a:prstGeom prst="rect">
            <a:avLst/>
          </a:prstGeom>
        </p:spPr>
        <p:txBody>
          <a:bodyPr wrap="square">
            <a:spAutoFit/>
          </a:bodyPr>
          <a:lstStyle/>
          <a:p>
            <a:pPr algn="ctr"/>
            <a:r>
              <a:rPr lang="en-US" sz="4000" b="1" dirty="0"/>
              <a:t> "What does the Bible say about Christian mothers?"</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311289"/>
            <a:ext cx="8915400" cy="5632311"/>
          </a:xfrm>
          <a:prstGeom prst="rect">
            <a:avLst/>
          </a:prstGeom>
        </p:spPr>
        <p:txBody>
          <a:bodyPr wrap="square">
            <a:spAutoFit/>
          </a:bodyPr>
          <a:lstStyle/>
          <a:p>
            <a:pPr algn="ctr"/>
            <a:r>
              <a:rPr lang="en-US" sz="4000" b="1" u="sng" dirty="0"/>
              <a:t>Titus 2:4-5</a:t>
            </a:r>
            <a:endParaRPr lang="en-US" sz="4000" u="sng" dirty="0"/>
          </a:p>
          <a:p>
            <a:pPr algn="ctr"/>
            <a:r>
              <a:rPr lang="en-US" sz="4000" dirty="0"/>
              <a:t>4 that they admonish the young women to love their husbands, to love their children, 5 to be discreet, chaste, homemakers, good, obedient to their own husbands, that the word of God may not be blasphemed.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112456"/>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1600200" y="258901"/>
            <a:ext cx="8915400" cy="3170099"/>
          </a:xfrm>
          <a:prstGeom prst="rect">
            <a:avLst/>
          </a:prstGeom>
        </p:spPr>
        <p:txBody>
          <a:bodyPr wrap="square">
            <a:spAutoFit/>
          </a:bodyPr>
          <a:lstStyle/>
          <a:p>
            <a:pPr algn="ctr"/>
            <a:r>
              <a:rPr lang="en-US" sz="4000" b="1" dirty="0"/>
              <a:t>How many of you believe that Children are a gift from the Lord? </a:t>
            </a:r>
            <a:endParaRPr lang="en-US" sz="4000" dirty="0"/>
          </a:p>
          <a:p>
            <a:pPr algn="ctr"/>
            <a:r>
              <a:rPr lang="en-US" sz="4000" dirty="0"/>
              <a:t> </a:t>
            </a:r>
          </a:p>
          <a:p>
            <a:pPr algn="ctr"/>
            <a:r>
              <a:rPr lang="en-US" sz="4000" dirty="0"/>
              <a:t> </a:t>
            </a:r>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223183"/>
            <a:ext cx="8915400" cy="6863417"/>
          </a:xfrm>
          <a:prstGeom prst="rect">
            <a:avLst/>
          </a:prstGeom>
        </p:spPr>
        <p:txBody>
          <a:bodyPr wrap="square">
            <a:spAutoFit/>
          </a:bodyPr>
          <a:lstStyle/>
          <a:p>
            <a:pPr algn="ctr"/>
            <a:r>
              <a:rPr lang="en-US" sz="4000" b="1" u="sng" dirty="0"/>
              <a:t>Psalm 127:3-5</a:t>
            </a:r>
            <a:endParaRPr lang="en-US" sz="4000" u="sng" dirty="0"/>
          </a:p>
          <a:p>
            <a:pPr algn="ctr"/>
            <a:r>
              <a:rPr lang="en-US" sz="4000" dirty="0"/>
              <a:t>3 Behold, children are a gift of the LORD; The fruit of the womb is a reward. 4 Like arrows in the hand of a warrior, So are the children of one's youth. 5 How blessed is the man whose quiver is full of them; They shall not be ashamed, When they speak with their enemies in the gate.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19873</TotalTime>
  <Words>1758</Words>
  <Application>Microsoft Office PowerPoint</Application>
  <PresentationFormat>Widescreen</PresentationFormat>
  <Paragraphs>198</Paragraphs>
  <Slides>46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46</vt:i4>
      </vt:variant>
    </vt:vector>
  </HeadingPairs>
  <TitlesOfParts>
    <vt:vector size="50" baseType="lpstr">
      <vt:lpstr>Arial</vt:lpstr>
      <vt:lpstr>Calibri</vt:lpstr>
      <vt:lpstr>Verdana</vt:lpstr>
      <vt:lpstr>1_Mountain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1264</cp:revision>
  <dcterms:created xsi:type="dcterms:W3CDTF">2013-06-05T21:04:28Z</dcterms:created>
  <dcterms:modified xsi:type="dcterms:W3CDTF">2020-05-07T23:25:00Z</dcterms:modified>
</cp:coreProperties>
</file>