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5"/>
  </p:notesMasterIdLst>
  <p:sldIdLst>
    <p:sldId id="258" r:id="rId2"/>
    <p:sldId id="790" r:id="rId3"/>
    <p:sldId id="793" r:id="rId4"/>
    <p:sldId id="259" r:id="rId5"/>
    <p:sldId id="617" r:id="rId6"/>
    <p:sldId id="615" r:id="rId7"/>
    <p:sldId id="616" r:id="rId8"/>
    <p:sldId id="260" r:id="rId9"/>
    <p:sldId id="789" r:id="rId10"/>
    <p:sldId id="518" r:id="rId11"/>
    <p:sldId id="704" r:id="rId12"/>
    <p:sldId id="706" r:id="rId13"/>
    <p:sldId id="707" r:id="rId14"/>
    <p:sldId id="709" r:id="rId15"/>
    <p:sldId id="708" r:id="rId16"/>
    <p:sldId id="519" r:id="rId17"/>
    <p:sldId id="520" r:id="rId18"/>
    <p:sldId id="522" r:id="rId19"/>
    <p:sldId id="523" r:id="rId20"/>
    <p:sldId id="524" r:id="rId21"/>
    <p:sldId id="614" r:id="rId22"/>
    <p:sldId id="717" r:id="rId23"/>
    <p:sldId id="666" r:id="rId24"/>
    <p:sldId id="713" r:id="rId25"/>
    <p:sldId id="718" r:id="rId26"/>
    <p:sldId id="719" r:id="rId27"/>
    <p:sldId id="720" r:id="rId28"/>
    <p:sldId id="721" r:id="rId29"/>
    <p:sldId id="722" r:id="rId30"/>
    <p:sldId id="723" r:id="rId31"/>
    <p:sldId id="725" r:id="rId32"/>
    <p:sldId id="726" r:id="rId33"/>
    <p:sldId id="846" r:id="rId34"/>
    <p:sldId id="847" r:id="rId35"/>
    <p:sldId id="848" r:id="rId36"/>
    <p:sldId id="849" r:id="rId37"/>
    <p:sldId id="850" r:id="rId38"/>
    <p:sldId id="851" r:id="rId39"/>
    <p:sldId id="852" r:id="rId40"/>
    <p:sldId id="853" r:id="rId41"/>
    <p:sldId id="854" r:id="rId42"/>
    <p:sldId id="855" r:id="rId43"/>
    <p:sldId id="85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4" autoAdjust="0"/>
    <p:restoredTop sz="94660"/>
  </p:normalViewPr>
  <p:slideViewPr>
    <p:cSldViewPr>
      <p:cViewPr varScale="1">
        <p:scale>
          <a:sx n="108" d="100"/>
          <a:sy n="108" d="100"/>
        </p:scale>
        <p:origin x="468"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5/14/2020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21</a:t>
            </a:fld>
            <a:endParaRPr lang="en-US"/>
          </a:p>
        </p:txBody>
      </p:sp>
    </p:spTree>
    <p:extLst>
      <p:ext uri="{BB962C8B-B14F-4D97-AF65-F5344CB8AC3E}">
        <p14:creationId xmlns:p14="http://schemas.microsoft.com/office/powerpoint/2010/main" val="393575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3318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sz="1800"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sz="1800"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sz="1800"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sz="1800"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sz="1800"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sz="1800"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sz="1800"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sz="1800"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sz="1800"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sz="1800"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sz="1800"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sz="1800"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sz="1800"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sz="1800"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sz="1800"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53270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147097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221122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159501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35058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55201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187976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13284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139330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417145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122651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391262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sz="1800"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sz="1800"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sz="1800"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sz="1800"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sz="1800"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sz="1800"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sz="1800"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sz="1800"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sz="1800"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sz="1800"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sz="1800"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sz="1800"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sz="1800"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sz="1800"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sz="1800"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119286486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52600" y="-30480"/>
            <a:ext cx="8686800" cy="3046988"/>
          </a:xfrm>
          <a:prstGeom prst="rect">
            <a:avLst/>
          </a:prstGeom>
          <a:noFill/>
        </p:spPr>
        <p:txBody>
          <a:bodyPr wrap="square" rtlCol="0">
            <a:spAutoFit/>
          </a:bodyPr>
          <a:lstStyle/>
          <a:p>
            <a:pPr algn="ctr"/>
            <a:r>
              <a:rPr lang="en-US" sz="3200" b="1" dirty="0"/>
              <a:t>We Bless You Jesus Our God</a:t>
            </a:r>
            <a:endParaRPr lang="en-US" sz="3200" dirty="0"/>
          </a:p>
          <a:p>
            <a:pPr algn="ctr"/>
            <a:r>
              <a:rPr lang="en-US" sz="2800" b="1" dirty="0"/>
              <a:t>By Pastor Fee Soliven</a:t>
            </a:r>
            <a:endParaRPr lang="en-US" sz="2800" dirty="0"/>
          </a:p>
          <a:p>
            <a:pPr algn="ctr"/>
            <a:r>
              <a:rPr lang="en-US" sz="3200" b="1" dirty="0"/>
              <a:t>Joshua 24:14-16</a:t>
            </a:r>
            <a:endParaRPr lang="en-US" sz="3200" dirty="0"/>
          </a:p>
          <a:p>
            <a:pPr algn="ctr"/>
            <a:r>
              <a:rPr lang="en-US" sz="3200" b="1" dirty="0"/>
              <a:t>Sunday Morning</a:t>
            </a:r>
            <a:endParaRPr lang="en-US" sz="3200" dirty="0"/>
          </a:p>
          <a:p>
            <a:pPr algn="ctr"/>
            <a:r>
              <a:rPr lang="en-US" sz="3200" b="1" dirty="0"/>
              <a:t>May 17, 2020</a:t>
            </a:r>
            <a:endParaRPr lang="en-US" sz="3200" dirty="0"/>
          </a:p>
          <a:p>
            <a:pPr algn="ctr"/>
            <a:endParaRPr lang="en-US" sz="3200" b="1" dirty="0"/>
          </a:p>
        </p:txBody>
      </p:sp>
      <p:pic>
        <p:nvPicPr>
          <p:cNvPr id="3" name="Picture 2" descr="A person flying a kite in a field&#10;&#10;Description automatically generated">
            <a:extLst>
              <a:ext uri="{FF2B5EF4-FFF2-40B4-BE49-F238E27FC236}">
                <a16:creationId xmlns:a16="http://schemas.microsoft.com/office/drawing/2014/main" id="{DF4D4646-66C1-4A8D-B17B-C93BAC4D4F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38400"/>
            <a:ext cx="12192000" cy="4572000"/>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0" y="6199572"/>
            <a:ext cx="1094913" cy="8211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3183"/>
            <a:ext cx="11658600" cy="5632311"/>
          </a:xfrm>
          <a:prstGeom prst="rect">
            <a:avLst/>
          </a:prstGeom>
        </p:spPr>
        <p:txBody>
          <a:bodyPr wrap="square">
            <a:spAutoFit/>
          </a:bodyPr>
          <a:lstStyle/>
          <a:p>
            <a:pPr algn="ctr"/>
            <a:r>
              <a:rPr lang="en-US" sz="4000" dirty="0"/>
              <a:t> </a:t>
            </a:r>
            <a:r>
              <a:rPr lang="en-US" sz="4000" b="1" u="sng" dirty="0"/>
              <a:t>Philippians 2:9-11</a:t>
            </a:r>
            <a:endParaRPr lang="en-US" sz="4000" u="sng" dirty="0"/>
          </a:p>
          <a:p>
            <a:pPr algn="ctr"/>
            <a:r>
              <a:rPr lang="en-US" sz="4000" dirty="0"/>
              <a:t>9 Therefore God also has highly exalted Him and given Him the name which is above every name, 10 that at the name of Jesus every knee should bow, of those in heaven, and of those on earth, and of those under the earth, 11 and that every tongue should confess that Jesus Christ is Lord, to the glory of God the Father.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29136"/>
            <a:ext cx="8915400" cy="6247864"/>
          </a:xfrm>
          <a:prstGeom prst="rect">
            <a:avLst/>
          </a:prstGeom>
        </p:spPr>
        <p:txBody>
          <a:bodyPr wrap="square">
            <a:spAutoFit/>
          </a:bodyPr>
          <a:lstStyle/>
          <a:p>
            <a:pPr algn="ctr"/>
            <a:r>
              <a:rPr lang="en-US" sz="4000" b="1" dirty="0"/>
              <a:t>Why should believers fear God?</a:t>
            </a:r>
            <a:endParaRPr lang="en-US" sz="4000"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64855"/>
            <a:ext cx="8915400" cy="2554545"/>
          </a:xfrm>
          <a:prstGeom prst="rect">
            <a:avLst/>
          </a:prstGeom>
        </p:spPr>
        <p:txBody>
          <a:bodyPr wrap="square">
            <a:spAutoFit/>
          </a:bodyPr>
          <a:lstStyle/>
          <a:p>
            <a:pPr algn="ctr"/>
            <a:r>
              <a:rPr lang="en-US" sz="4000" b="1" dirty="0"/>
              <a:t>1.</a:t>
            </a:r>
            <a:r>
              <a:rPr lang="en-US" sz="4000" dirty="0"/>
              <a:t> </a:t>
            </a:r>
            <a:r>
              <a:rPr lang="en-US" sz="4000" b="1" dirty="0"/>
              <a:t>Fearing God Gives Knowledge </a:t>
            </a:r>
            <a:endParaRPr lang="en-US" sz="4000" dirty="0"/>
          </a:p>
          <a:p>
            <a:pPr algn="ctr"/>
            <a:endParaRPr lang="en-US" sz="4000" dirty="0"/>
          </a:p>
          <a:p>
            <a:pPr algn="ctr"/>
            <a:r>
              <a:rPr lang="en-US" sz="4000" dirty="0"/>
              <a:t>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64855"/>
            <a:ext cx="8915400" cy="2554545"/>
          </a:xfrm>
          <a:prstGeom prst="rect">
            <a:avLst/>
          </a:prstGeom>
        </p:spPr>
        <p:txBody>
          <a:bodyPr wrap="square">
            <a:spAutoFit/>
          </a:bodyPr>
          <a:lstStyle/>
          <a:p>
            <a:pPr algn="ctr"/>
            <a:r>
              <a:rPr lang="en-US" sz="4000" b="1" u="sng" dirty="0"/>
              <a:t>Proverbs 1:7</a:t>
            </a:r>
            <a:endParaRPr lang="en-US" sz="4000" u="sng" dirty="0"/>
          </a:p>
          <a:p>
            <a:pPr algn="ctr"/>
            <a:r>
              <a:rPr lang="en-US" sz="4000" dirty="0"/>
              <a:t>“The fear of the Lord is the beginning of knowledge”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35089"/>
            <a:ext cx="8915400" cy="5632311"/>
          </a:xfrm>
          <a:prstGeom prst="rect">
            <a:avLst/>
          </a:prstGeom>
        </p:spPr>
        <p:txBody>
          <a:bodyPr wrap="square">
            <a:spAutoFit/>
          </a:bodyPr>
          <a:lstStyle/>
          <a:p>
            <a:pPr algn="ctr"/>
            <a:r>
              <a:rPr lang="en-US" sz="4000" b="1" dirty="0"/>
              <a:t>2. It Makes Us Wise </a:t>
            </a:r>
            <a:endParaRPr lang="en-US" sz="4000" dirty="0"/>
          </a:p>
          <a:p>
            <a:pPr algn="ctr"/>
            <a:endParaRPr lang="en-US" sz="4000" b="1" dirty="0"/>
          </a:p>
          <a:p>
            <a:pPr algn="ctr"/>
            <a:endParaRPr lang="en-US" sz="4000" b="1" dirty="0"/>
          </a:p>
          <a:p>
            <a:pPr algn="ctr"/>
            <a:r>
              <a:rPr lang="en-US" sz="4000" dirty="0"/>
              <a:t> </a:t>
            </a:r>
          </a:p>
          <a:p>
            <a:pPr algn="ctr"/>
            <a:r>
              <a:rPr lang="en-US" sz="4000" dirty="0"/>
              <a:t> </a:t>
            </a:r>
          </a:p>
          <a:p>
            <a:pPr algn="ctr"/>
            <a:endParaRPr lang="en-US" sz="4000" b="1" dirty="0"/>
          </a:p>
          <a:p>
            <a:pPr algn="ctr"/>
            <a:endParaRPr lang="en-US" sz="4000" b="1" dirty="0"/>
          </a:p>
          <a:p>
            <a:pPr algn="ctr"/>
            <a:r>
              <a:rPr lang="en-US" sz="4000" b="1"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64842"/>
            <a:ext cx="8915400" cy="5016758"/>
          </a:xfrm>
          <a:prstGeom prst="rect">
            <a:avLst/>
          </a:prstGeom>
        </p:spPr>
        <p:txBody>
          <a:bodyPr wrap="square">
            <a:spAutoFit/>
          </a:bodyPr>
          <a:lstStyle/>
          <a:p>
            <a:pPr algn="ctr"/>
            <a:r>
              <a:rPr lang="en-US" sz="4000" b="1" u="sng" dirty="0"/>
              <a:t>Proverbs 9:10</a:t>
            </a:r>
            <a:endParaRPr lang="en-US" sz="4000" u="sng" dirty="0"/>
          </a:p>
          <a:p>
            <a:pPr algn="ctr"/>
            <a:r>
              <a:rPr lang="en-US" sz="4000" dirty="0"/>
              <a:t>“The fear of the Lord is the beginning of wisdom” </a:t>
            </a:r>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51758"/>
            <a:ext cx="8915400" cy="11787842"/>
          </a:xfrm>
          <a:prstGeom prst="rect">
            <a:avLst/>
          </a:prstGeom>
        </p:spPr>
        <p:txBody>
          <a:bodyPr wrap="square">
            <a:spAutoFit/>
          </a:bodyPr>
          <a:lstStyle/>
          <a:p>
            <a:pPr algn="ctr"/>
            <a:r>
              <a:rPr lang="en-US" sz="4000" b="1" dirty="0"/>
              <a:t>3.</a:t>
            </a:r>
            <a:r>
              <a:rPr lang="en-US" sz="4000" dirty="0"/>
              <a:t> </a:t>
            </a:r>
            <a:r>
              <a:rPr lang="en-US" sz="4000" b="1" dirty="0"/>
              <a:t>It keeps Us from Evil </a:t>
            </a:r>
            <a:endParaRPr lang="en-US" sz="4000" dirty="0"/>
          </a:p>
          <a:p>
            <a:pPr algn="ctr"/>
            <a:r>
              <a:rPr lang="en-US" sz="4000" dirty="0"/>
              <a:t> </a:t>
            </a:r>
          </a:p>
          <a:p>
            <a:pPr algn="ctr"/>
            <a:r>
              <a:rPr lang="en-US" sz="4000" dirty="0"/>
              <a:t> </a:t>
            </a:r>
          </a:p>
          <a:p>
            <a:pPr algn="ctr"/>
            <a:endParaRPr lang="en-US" sz="4000"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r>
              <a:rPr lang="en-US" sz="4000" dirty="0"/>
              <a:t> </a:t>
            </a:r>
          </a:p>
          <a:p>
            <a:pPr algn="ctr"/>
            <a:endParaRPr lang="en-US" sz="4000" b="1" dirty="0"/>
          </a:p>
          <a:p>
            <a:pPr algn="ctr"/>
            <a:endParaRPr lang="en-US" sz="4000" b="1" dirty="0"/>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58901"/>
            <a:ext cx="8915400" cy="3170099"/>
          </a:xfrm>
          <a:prstGeom prst="rect">
            <a:avLst/>
          </a:prstGeom>
        </p:spPr>
        <p:txBody>
          <a:bodyPr wrap="square">
            <a:spAutoFit/>
          </a:bodyPr>
          <a:lstStyle/>
          <a:p>
            <a:pPr algn="ctr"/>
            <a:r>
              <a:rPr lang="en-US" sz="4000" b="1" u="sng" dirty="0"/>
              <a:t>Proverbs 16:6</a:t>
            </a:r>
            <a:endParaRPr lang="en-US" sz="4000" u="sng" dirty="0"/>
          </a:p>
          <a:p>
            <a:pPr algn="ctr"/>
            <a:r>
              <a:rPr lang="en-US" sz="4000" dirty="0"/>
              <a:t>“By the fear of the Lord one keeps away from evil”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76761"/>
            <a:ext cx="8915400" cy="1323439"/>
          </a:xfrm>
          <a:prstGeom prst="rect">
            <a:avLst/>
          </a:prstGeom>
        </p:spPr>
        <p:txBody>
          <a:bodyPr wrap="square">
            <a:spAutoFit/>
          </a:bodyPr>
          <a:lstStyle/>
          <a:p>
            <a:pPr algn="ctr"/>
            <a:r>
              <a:rPr lang="en-US" sz="4000" dirty="0"/>
              <a:t> </a:t>
            </a:r>
            <a:r>
              <a:rPr lang="en-US" sz="4000" b="1" dirty="0"/>
              <a:t>4.</a:t>
            </a:r>
            <a:r>
              <a:rPr lang="en-US" sz="4000" dirty="0"/>
              <a:t> </a:t>
            </a:r>
            <a:r>
              <a:rPr lang="en-US" sz="4000" b="1" dirty="0"/>
              <a:t>It’s Healing to Our Body</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76748"/>
            <a:ext cx="8915400" cy="3785652"/>
          </a:xfrm>
          <a:prstGeom prst="rect">
            <a:avLst/>
          </a:prstGeom>
        </p:spPr>
        <p:txBody>
          <a:bodyPr wrap="square">
            <a:spAutoFit/>
          </a:bodyPr>
          <a:lstStyle/>
          <a:p>
            <a:pPr algn="ctr"/>
            <a:r>
              <a:rPr lang="en-US" sz="4000" b="1" u="sng" dirty="0"/>
              <a:t>Proverbs 3:7-8</a:t>
            </a:r>
            <a:endParaRPr lang="en-US" sz="4000" u="sng" dirty="0"/>
          </a:p>
          <a:p>
            <a:pPr algn="ctr"/>
            <a:r>
              <a:rPr lang="en-US" sz="4000" dirty="0"/>
              <a:t>7 Do not be wise in your own eyes; Fear the LORD and depart from evil. 8 It will be health to your flesh, And strength to your bones.</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5000"/>
          </a:schemeClr>
        </a:soli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0" y="304800"/>
            <a:ext cx="12192000" cy="5029200"/>
          </a:xfrm>
          <a:prstGeom prst="rect">
            <a:avLst/>
          </a:prstGeom>
        </p:spPr>
        <p:txBody>
          <a:bodyPr/>
          <a:lstStyle/>
          <a:p>
            <a:pPr algn="ctr"/>
            <a:r>
              <a:rPr lang="en-US" sz="4000" dirty="0"/>
              <a:t>14 "Now therefore, fear the LORD, serve Him in sincerity and in truth, and put away the gods which your fathers served on the other side of the River and in Egypt. Serve the LORD! 15 And if it seems evil to you to serve the LORD, choose for yourselves this day whom you will serve, whether the gods which your fathers served that were on the other side of the River, or the gods of the Amorites, in whose land you dwell. But as for me and my house, we will serve the LORD." </a:t>
            </a:r>
          </a:p>
          <a:p>
            <a:pPr algn="ctr"/>
            <a:endParaRPr lang="en-US" sz="4000" dirty="0">
              <a:solidFill>
                <a:srgbClr val="FFFFFF"/>
              </a:solidFill>
              <a:latin typeface="Verdana" pitchFamily="34" charset="0"/>
              <a:cs typeface="Arial" charset="0"/>
            </a:endParaRPr>
          </a:p>
        </p:txBody>
      </p:sp>
    </p:spTree>
    <p:extLst>
      <p:ext uri="{BB962C8B-B14F-4D97-AF65-F5344CB8AC3E}">
        <p14:creationId xmlns:p14="http://schemas.microsoft.com/office/powerpoint/2010/main" val="1691981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00561"/>
            <a:ext cx="8915400" cy="1323439"/>
          </a:xfrm>
          <a:prstGeom prst="rect">
            <a:avLst/>
          </a:prstGeom>
        </p:spPr>
        <p:txBody>
          <a:bodyPr wrap="square">
            <a:spAutoFit/>
          </a:bodyPr>
          <a:lstStyle/>
          <a:p>
            <a:pPr algn="ctr"/>
            <a:r>
              <a:rPr lang="en-US" sz="4000" dirty="0"/>
              <a:t> </a:t>
            </a:r>
            <a:r>
              <a:rPr lang="en-US" sz="4000" b="1" dirty="0"/>
              <a:t>5.</a:t>
            </a:r>
            <a:r>
              <a:rPr lang="en-US" sz="4000" dirty="0"/>
              <a:t> </a:t>
            </a:r>
            <a:r>
              <a:rPr lang="en-US" sz="4000" b="1" dirty="0"/>
              <a:t>It Gives Confidence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82701"/>
            <a:ext cx="8915400" cy="3170099"/>
          </a:xfrm>
          <a:prstGeom prst="rect">
            <a:avLst/>
          </a:prstGeom>
        </p:spPr>
        <p:txBody>
          <a:bodyPr wrap="square">
            <a:spAutoFit/>
          </a:bodyPr>
          <a:lstStyle/>
          <a:p>
            <a:pPr algn="ctr"/>
            <a:r>
              <a:rPr lang="en-US" sz="4000" b="1" dirty="0"/>
              <a:t> </a:t>
            </a:r>
            <a:r>
              <a:rPr lang="en-US" sz="4000" b="1" u="sng" dirty="0"/>
              <a:t>Proverbs 14:26</a:t>
            </a:r>
            <a:endParaRPr lang="en-US" sz="4000" u="sng" dirty="0"/>
          </a:p>
          <a:p>
            <a:pPr algn="ctr"/>
            <a:r>
              <a:rPr lang="en-US" sz="4000" dirty="0"/>
              <a:t>26 In the fear of the LORD there is strong confidence, And His children will have a place of refuge.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70808"/>
            <a:ext cx="8915400" cy="1938992"/>
          </a:xfrm>
          <a:prstGeom prst="rect">
            <a:avLst/>
          </a:prstGeom>
        </p:spPr>
        <p:txBody>
          <a:bodyPr wrap="square">
            <a:spAutoFit/>
          </a:bodyPr>
          <a:lstStyle/>
          <a:p>
            <a:pPr algn="ctr"/>
            <a:r>
              <a:rPr lang="en-US" sz="4000" b="1" dirty="0"/>
              <a:t>6.</a:t>
            </a:r>
            <a:r>
              <a:rPr lang="en-US" sz="4000" dirty="0"/>
              <a:t> </a:t>
            </a:r>
            <a:r>
              <a:rPr lang="en-US" sz="4000" b="1" dirty="0"/>
              <a:t>It’s a Fountain of Life </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241042"/>
            <a:ext cx="9144000" cy="5016758"/>
          </a:xfrm>
          <a:prstGeom prst="rect">
            <a:avLst/>
          </a:prstGeom>
        </p:spPr>
        <p:txBody>
          <a:bodyPr wrap="square">
            <a:spAutoFit/>
          </a:bodyPr>
          <a:lstStyle/>
          <a:p>
            <a:pPr algn="ctr"/>
            <a:r>
              <a:rPr lang="en-US" sz="4000" b="1" u="sng" dirty="0"/>
              <a:t>Proverbs 14:27</a:t>
            </a:r>
            <a:endParaRPr lang="en-US" sz="4000" u="sng" dirty="0"/>
          </a:p>
          <a:p>
            <a:pPr algn="ctr"/>
            <a:r>
              <a:rPr lang="en-US" sz="4000" dirty="0"/>
              <a:t>“The fear of the LORD is a fountain of life, To turn one away from the snares of death.”</a:t>
            </a:r>
          </a:p>
          <a:p>
            <a:pPr algn="ctr"/>
            <a:r>
              <a:rPr lang="en-US" sz="4000" dirty="0"/>
              <a:t> </a:t>
            </a:r>
          </a:p>
          <a:p>
            <a:pPr algn="ct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70795"/>
            <a:ext cx="8915400" cy="4401205"/>
          </a:xfrm>
          <a:prstGeom prst="rect">
            <a:avLst/>
          </a:prstGeom>
        </p:spPr>
        <p:txBody>
          <a:bodyPr wrap="square">
            <a:spAutoFit/>
          </a:bodyPr>
          <a:lstStyle/>
          <a:p>
            <a:pPr algn="ctr"/>
            <a:r>
              <a:rPr lang="en-US" sz="4000" b="1" u="sng" dirty="0"/>
              <a:t>Galatians 5:22-23</a:t>
            </a:r>
            <a:endParaRPr lang="en-US" sz="4000" u="sng" dirty="0"/>
          </a:p>
          <a:p>
            <a:pPr algn="ctr"/>
            <a:r>
              <a:rPr lang="en-US" sz="4000" dirty="0"/>
              <a:t>22 But the fruit of the Spirit is love, joy, peace, longsuffering, kindness, goodness, faithfulness, 23 gentleness, self-control. Against such there is no law.</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00561"/>
            <a:ext cx="8915400" cy="1323439"/>
          </a:xfrm>
          <a:prstGeom prst="rect">
            <a:avLst/>
          </a:prstGeom>
        </p:spPr>
        <p:txBody>
          <a:bodyPr wrap="square">
            <a:spAutoFit/>
          </a:bodyPr>
          <a:lstStyle/>
          <a:p>
            <a:pPr algn="ctr"/>
            <a:r>
              <a:rPr lang="en-US" sz="4000" b="1" dirty="0"/>
              <a:t>7.</a:t>
            </a:r>
            <a:r>
              <a:rPr lang="en-US" sz="4000" dirty="0"/>
              <a:t> </a:t>
            </a:r>
            <a:r>
              <a:rPr lang="en-US" sz="4000" b="1" dirty="0"/>
              <a:t>God will Fulfill our Desire</a:t>
            </a:r>
            <a:endParaRPr lang="en-US" sz="4000" dirty="0"/>
          </a:p>
          <a:p>
            <a:pPr algn="ctr"/>
            <a:endParaRPr lang="en-US" sz="4000" dirty="0"/>
          </a:p>
        </p:txBody>
      </p:sp>
    </p:spTree>
    <p:extLst>
      <p:ext uri="{BB962C8B-B14F-4D97-AF65-F5344CB8AC3E}">
        <p14:creationId xmlns:p14="http://schemas.microsoft.com/office/powerpoint/2010/main" val="39630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88655"/>
            <a:ext cx="8915400" cy="2554545"/>
          </a:xfrm>
          <a:prstGeom prst="rect">
            <a:avLst/>
          </a:prstGeom>
        </p:spPr>
        <p:txBody>
          <a:bodyPr wrap="square">
            <a:spAutoFit/>
          </a:bodyPr>
          <a:lstStyle/>
          <a:p>
            <a:pPr algn="ctr"/>
            <a:r>
              <a:rPr lang="en-US" sz="4000" b="1" u="sng" dirty="0"/>
              <a:t>Psalm 145:19</a:t>
            </a:r>
            <a:endParaRPr lang="en-US" sz="4000" u="sng" dirty="0"/>
          </a:p>
          <a:p>
            <a:pPr algn="ctr"/>
            <a:r>
              <a:rPr lang="en-US" sz="4000" dirty="0"/>
              <a:t>“He will fulfill the desire of those who fear Him” </a:t>
            </a:r>
          </a:p>
          <a:p>
            <a:pPr algn="ctr"/>
            <a:endParaRPr lang="en-US" sz="4000" dirty="0"/>
          </a:p>
        </p:txBody>
      </p:sp>
    </p:spTree>
    <p:extLst>
      <p:ext uri="{BB962C8B-B14F-4D97-AF65-F5344CB8AC3E}">
        <p14:creationId xmlns:p14="http://schemas.microsoft.com/office/powerpoint/2010/main" val="27152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305336"/>
            <a:ext cx="9144000" cy="6247864"/>
          </a:xfrm>
          <a:prstGeom prst="rect">
            <a:avLst/>
          </a:prstGeom>
        </p:spPr>
        <p:txBody>
          <a:bodyPr wrap="square">
            <a:spAutoFit/>
          </a:bodyPr>
          <a:lstStyle/>
          <a:p>
            <a:pPr algn="ctr"/>
            <a:r>
              <a:rPr lang="en-US" sz="4000" b="1" u="sng" dirty="0"/>
              <a:t>Psalm 37:3-5</a:t>
            </a:r>
            <a:endParaRPr lang="en-US" sz="4000" u="sng" dirty="0"/>
          </a:p>
          <a:p>
            <a:pPr algn="ctr"/>
            <a:r>
              <a:rPr lang="en-US" sz="4000" dirty="0"/>
              <a:t>3 Trust in the LORD, and do good; Dwell in the land, and feed on His faithfulness. 4 Delight yourself also in the LORD, And He shall give you the desires of your heart. 5 Commit your way to the LORD, Trust also in Him, And He shall bring it to pass. </a:t>
            </a:r>
          </a:p>
          <a:p>
            <a:pPr algn="ctr"/>
            <a:r>
              <a:rPr lang="en-US" sz="4000" dirty="0"/>
              <a:t> </a:t>
            </a:r>
          </a:p>
          <a:p>
            <a:pPr algn="ctr">
              <a:defRPr/>
            </a:pPr>
            <a:endParaRPr lang="en-US" sz="4000" dirty="0">
              <a:solidFill>
                <a:prstClr val="black"/>
              </a:solidFill>
              <a:latin typeface="Calibri"/>
            </a:endParaRPr>
          </a:p>
        </p:txBody>
      </p:sp>
    </p:spTree>
    <p:extLst>
      <p:ext uri="{BB962C8B-B14F-4D97-AF65-F5344CB8AC3E}">
        <p14:creationId xmlns:p14="http://schemas.microsoft.com/office/powerpoint/2010/main" val="72431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00561"/>
            <a:ext cx="8915400" cy="1323439"/>
          </a:xfrm>
          <a:prstGeom prst="rect">
            <a:avLst/>
          </a:prstGeom>
        </p:spPr>
        <p:txBody>
          <a:bodyPr wrap="square">
            <a:spAutoFit/>
          </a:bodyPr>
          <a:lstStyle/>
          <a:p>
            <a:pPr algn="ctr"/>
            <a:r>
              <a:rPr lang="en-US" sz="4000" b="1" dirty="0"/>
              <a:t>8.</a:t>
            </a:r>
            <a:r>
              <a:rPr lang="en-US" sz="4000" dirty="0"/>
              <a:t> </a:t>
            </a:r>
            <a:r>
              <a:rPr lang="en-US" sz="4000" b="1" dirty="0"/>
              <a:t>The Fear of the Lord gives Divine Protection</a:t>
            </a:r>
            <a:endParaRPr lang="en-US" sz="4000" dirty="0"/>
          </a:p>
        </p:txBody>
      </p:sp>
    </p:spTree>
    <p:extLst>
      <p:ext uri="{BB962C8B-B14F-4D97-AF65-F5344CB8AC3E}">
        <p14:creationId xmlns:p14="http://schemas.microsoft.com/office/powerpoint/2010/main" val="345752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82701"/>
            <a:ext cx="8915400" cy="3170099"/>
          </a:xfrm>
          <a:prstGeom prst="rect">
            <a:avLst/>
          </a:prstGeom>
        </p:spPr>
        <p:txBody>
          <a:bodyPr wrap="square">
            <a:spAutoFit/>
          </a:bodyPr>
          <a:lstStyle/>
          <a:p>
            <a:pPr algn="ctr"/>
            <a:r>
              <a:rPr lang="en-US" sz="4000" b="1" u="sng" dirty="0"/>
              <a:t>Psalm 34:7</a:t>
            </a:r>
            <a:endParaRPr lang="en-US" sz="4000" u="sng" dirty="0"/>
          </a:p>
          <a:p>
            <a:pPr algn="ctr"/>
            <a:r>
              <a:rPr lang="en-US" sz="4000" dirty="0"/>
              <a:t>“The angel of the LORD encamps all around those who fear Him, And delivers them” </a:t>
            </a:r>
          </a:p>
          <a:p>
            <a:pPr algn="ctr"/>
            <a:endParaRPr lang="en-US" sz="4000" dirty="0"/>
          </a:p>
        </p:txBody>
      </p:sp>
    </p:spTree>
    <p:extLst>
      <p:ext uri="{BB962C8B-B14F-4D97-AF65-F5344CB8AC3E}">
        <p14:creationId xmlns:p14="http://schemas.microsoft.com/office/powerpoint/2010/main" val="81896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228600"/>
            <a:ext cx="9144000" cy="5029200"/>
          </a:xfrm>
          <a:prstGeom prst="rect">
            <a:avLst/>
          </a:prstGeom>
        </p:spPr>
        <p:txBody>
          <a:bodyPr/>
          <a:lstStyle/>
          <a:p>
            <a:pPr algn="ctr"/>
            <a:r>
              <a:rPr lang="en-US" sz="4000" b="1" dirty="0"/>
              <a:t>What does it mean to fear the Lord? Should we be terrified of Him, or does it mean something else?</a:t>
            </a:r>
            <a:endParaRPr lang="en-US" sz="4000" dirty="0"/>
          </a:p>
          <a:p>
            <a:pPr lvl="0" algn="ctr" fontAlgn="base">
              <a:spcBef>
                <a:spcPct val="0"/>
              </a:spcBef>
              <a:spcAft>
                <a:spcPct val="0"/>
              </a:spcAft>
              <a:defRPr/>
            </a:pPr>
            <a:endParaRPr lang="en-US" sz="4000" dirty="0">
              <a:solidFill>
                <a:srgbClr val="FFFFFF"/>
              </a:solidFill>
              <a:latin typeface="Verdana" pitchFamily="34" charset="0"/>
              <a:cs typeface="Arial" charset="0"/>
            </a:endParaRPr>
          </a:p>
        </p:txBody>
      </p:sp>
    </p:spTree>
    <p:extLst>
      <p:ext uri="{BB962C8B-B14F-4D97-AF65-F5344CB8AC3E}">
        <p14:creationId xmlns:p14="http://schemas.microsoft.com/office/powerpoint/2010/main" val="3148698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35089"/>
            <a:ext cx="8915400" cy="5632311"/>
          </a:xfrm>
          <a:prstGeom prst="rect">
            <a:avLst/>
          </a:prstGeom>
        </p:spPr>
        <p:txBody>
          <a:bodyPr wrap="square">
            <a:spAutoFit/>
          </a:bodyPr>
          <a:lstStyle/>
          <a:p>
            <a:pPr algn="ctr"/>
            <a:r>
              <a:rPr lang="en-US" sz="4000" b="1" u="sng" dirty="0"/>
              <a:t>Psalm 91:3-6</a:t>
            </a:r>
            <a:endParaRPr lang="en-US" sz="4000" u="sng" dirty="0"/>
          </a:p>
          <a:p>
            <a:pPr algn="ctr"/>
            <a:r>
              <a:rPr lang="en-US" sz="4000" dirty="0"/>
              <a:t>3 Surely He shall deliver you from the snare of the fowler And from the perilous pestilence. 4 He shall cover you with His feathers, And under His wings you shall take refuge; His truth shall be your shield and buckler. </a:t>
            </a:r>
          </a:p>
          <a:p>
            <a:pPr algn="ctr"/>
            <a:r>
              <a:rPr lang="en-US" sz="4000" dirty="0"/>
              <a:t> </a:t>
            </a:r>
          </a:p>
          <a:p>
            <a:pPr algn="ctr"/>
            <a:endParaRPr lang="en-US" sz="4000" dirty="0"/>
          </a:p>
        </p:txBody>
      </p:sp>
    </p:spTree>
    <p:extLst>
      <p:ext uri="{BB962C8B-B14F-4D97-AF65-F5344CB8AC3E}">
        <p14:creationId xmlns:p14="http://schemas.microsoft.com/office/powerpoint/2010/main" val="365401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82701"/>
            <a:ext cx="8915400" cy="3170099"/>
          </a:xfrm>
          <a:prstGeom prst="rect">
            <a:avLst/>
          </a:prstGeom>
        </p:spPr>
        <p:txBody>
          <a:bodyPr wrap="square">
            <a:spAutoFit/>
          </a:bodyPr>
          <a:lstStyle/>
          <a:p>
            <a:pPr algn="ctr"/>
            <a:r>
              <a:rPr lang="en-US" sz="4000" dirty="0"/>
              <a:t>5 You shall not be afraid of the terror by night, Nor of the arrow that flies by day, 6 Nor of the pestilence that walks in darkness, Nor of the destruction that lays waste at noonday.</a:t>
            </a:r>
          </a:p>
        </p:txBody>
      </p:sp>
    </p:spTree>
    <p:extLst>
      <p:ext uri="{BB962C8B-B14F-4D97-AF65-F5344CB8AC3E}">
        <p14:creationId xmlns:p14="http://schemas.microsoft.com/office/powerpoint/2010/main" val="81002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06514"/>
            <a:ext cx="8915400" cy="707886"/>
          </a:xfrm>
          <a:prstGeom prst="rect">
            <a:avLst/>
          </a:prstGeom>
        </p:spPr>
        <p:txBody>
          <a:bodyPr wrap="square">
            <a:spAutoFit/>
          </a:bodyPr>
          <a:lstStyle/>
          <a:p>
            <a:pPr algn="ctr"/>
            <a:r>
              <a:rPr lang="en-US" sz="4000" b="1" dirty="0"/>
              <a:t>9.</a:t>
            </a:r>
            <a:r>
              <a:rPr lang="en-US" sz="4000" dirty="0"/>
              <a:t> </a:t>
            </a:r>
            <a:r>
              <a:rPr lang="en-US" sz="4000" b="1" dirty="0"/>
              <a:t>It leads to Life </a:t>
            </a:r>
            <a:endParaRPr lang="en-US" sz="4000" dirty="0"/>
          </a:p>
        </p:txBody>
      </p:sp>
    </p:spTree>
    <p:extLst>
      <p:ext uri="{BB962C8B-B14F-4D97-AF65-F5344CB8AC3E}">
        <p14:creationId xmlns:p14="http://schemas.microsoft.com/office/powerpoint/2010/main" val="17288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70808"/>
            <a:ext cx="8915400" cy="1938992"/>
          </a:xfrm>
          <a:prstGeom prst="rect">
            <a:avLst/>
          </a:prstGeom>
        </p:spPr>
        <p:txBody>
          <a:bodyPr wrap="square">
            <a:spAutoFit/>
          </a:bodyPr>
          <a:lstStyle/>
          <a:p>
            <a:pPr algn="ctr"/>
            <a:r>
              <a:rPr lang="en-US" sz="4000" b="1" u="sng" dirty="0"/>
              <a:t>Proverbs 19:23</a:t>
            </a:r>
            <a:endParaRPr lang="en-US" sz="4000" u="sng" dirty="0"/>
          </a:p>
          <a:p>
            <a:pPr algn="ctr"/>
            <a:r>
              <a:rPr lang="en-US" sz="4000" dirty="0"/>
              <a:t>“The fear of the Lord leads to life”</a:t>
            </a:r>
          </a:p>
          <a:p>
            <a:pPr algn="ctr">
              <a:defRPr/>
            </a:pPr>
            <a:endParaRPr lang="en-US" sz="4000" b="1" dirty="0">
              <a:solidFill>
                <a:srgbClr val="FFFFFF"/>
              </a:solidFill>
              <a:latin typeface="Arial"/>
              <a:cs typeface="Arial"/>
            </a:endParaRPr>
          </a:p>
        </p:txBody>
      </p:sp>
    </p:spTree>
    <p:extLst>
      <p:ext uri="{BB962C8B-B14F-4D97-AF65-F5344CB8AC3E}">
        <p14:creationId xmlns:p14="http://schemas.microsoft.com/office/powerpoint/2010/main" val="219038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00561"/>
            <a:ext cx="8915400" cy="1323439"/>
          </a:xfrm>
          <a:prstGeom prst="rect">
            <a:avLst/>
          </a:prstGeom>
        </p:spPr>
        <p:txBody>
          <a:bodyPr wrap="square">
            <a:spAutoFit/>
          </a:bodyPr>
          <a:lstStyle/>
          <a:p>
            <a:pPr algn="ctr"/>
            <a:r>
              <a:rPr lang="en-US" sz="4000" dirty="0"/>
              <a:t> </a:t>
            </a:r>
            <a:r>
              <a:rPr lang="en-US" sz="4000" b="1" dirty="0"/>
              <a:t>10.</a:t>
            </a:r>
            <a:r>
              <a:rPr lang="en-US" sz="4000" dirty="0"/>
              <a:t> </a:t>
            </a:r>
            <a:r>
              <a:rPr lang="en-US" sz="4000" b="1" dirty="0"/>
              <a:t>It Prolongs Life</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289504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94608"/>
            <a:ext cx="8915400" cy="1938992"/>
          </a:xfrm>
          <a:prstGeom prst="rect">
            <a:avLst/>
          </a:prstGeom>
        </p:spPr>
        <p:txBody>
          <a:bodyPr wrap="square">
            <a:spAutoFit/>
          </a:bodyPr>
          <a:lstStyle/>
          <a:p>
            <a:pPr algn="ctr"/>
            <a:r>
              <a:rPr lang="en-US" sz="4000" b="1" u="sng" dirty="0"/>
              <a:t>Proverbs 10:27</a:t>
            </a:r>
            <a:endParaRPr lang="en-US" sz="4000" u="sng" dirty="0"/>
          </a:p>
          <a:p>
            <a:pPr algn="ctr"/>
            <a:r>
              <a:rPr lang="en-US" sz="4000" dirty="0"/>
              <a:t>“The fear of the Lord prolongs life”</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224709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88655"/>
            <a:ext cx="8915400" cy="2554545"/>
          </a:xfrm>
          <a:prstGeom prst="rect">
            <a:avLst/>
          </a:prstGeom>
        </p:spPr>
        <p:txBody>
          <a:bodyPr wrap="square">
            <a:spAutoFit/>
          </a:bodyPr>
          <a:lstStyle/>
          <a:p>
            <a:pPr algn="ctr"/>
            <a:r>
              <a:rPr lang="en-US" sz="4000" b="1" dirty="0"/>
              <a:t>1. How would you reconcile the fact that God is love, yet we are also commanded to fear Him? </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286087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52948"/>
            <a:ext cx="8915400" cy="3785652"/>
          </a:xfrm>
          <a:prstGeom prst="rect">
            <a:avLst/>
          </a:prstGeom>
        </p:spPr>
        <p:txBody>
          <a:bodyPr wrap="square">
            <a:spAutoFit/>
          </a:bodyPr>
          <a:lstStyle/>
          <a:p>
            <a:pPr algn="ctr"/>
            <a:r>
              <a:rPr lang="en-US" sz="4000" b="1" dirty="0"/>
              <a:t>2. How does the illustration of the parent/child relationship</a:t>
            </a:r>
            <a:endParaRPr lang="en-US" sz="4000" dirty="0"/>
          </a:p>
          <a:p>
            <a:pPr algn="ctr"/>
            <a:r>
              <a:rPr lang="en-US" sz="4000" b="1" dirty="0"/>
              <a:t>help you understand this divine concept?</a:t>
            </a:r>
            <a:endParaRPr lang="en-US" sz="4000" dirty="0"/>
          </a:p>
          <a:p>
            <a:pPr algn="ctr"/>
            <a:r>
              <a:rPr lang="en-US" sz="4000" b="1" dirty="0"/>
              <a:t> </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44806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229136"/>
            <a:ext cx="9144000" cy="6247864"/>
          </a:xfrm>
          <a:prstGeom prst="rect">
            <a:avLst/>
          </a:prstGeom>
        </p:spPr>
        <p:txBody>
          <a:bodyPr wrap="square">
            <a:spAutoFit/>
          </a:bodyPr>
          <a:lstStyle/>
          <a:p>
            <a:pPr algn="ctr"/>
            <a:r>
              <a:rPr lang="en-US" sz="4000" b="1" dirty="0"/>
              <a:t>3. As you examine your own life, what would the fear of the Lord look like in practical terms? In other words, could anyone tell by how you live and what you do whether you fear God or not?</a:t>
            </a:r>
            <a:endParaRPr lang="en-US" sz="4000" dirty="0"/>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95692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88655"/>
            <a:ext cx="8915400" cy="2554545"/>
          </a:xfrm>
          <a:prstGeom prst="rect">
            <a:avLst/>
          </a:prstGeom>
        </p:spPr>
        <p:txBody>
          <a:bodyPr wrap="square">
            <a:spAutoFit/>
          </a:bodyPr>
          <a:lstStyle/>
          <a:p>
            <a:pPr algn="ctr"/>
            <a:r>
              <a:rPr lang="en-US" sz="4000" b="1" dirty="0"/>
              <a:t>4. Do you tend to think that the fear of God is displayed more by what you avoid or what you do? </a:t>
            </a:r>
            <a:endParaRPr lang="en-US" sz="4000" dirty="0"/>
          </a:p>
          <a:p>
            <a:pPr algn="ctr">
              <a:defRPr/>
            </a:pPr>
            <a:endParaRPr lang="en-US" sz="4000" b="1" dirty="0">
              <a:solidFill>
                <a:srgbClr val="FFFFFF"/>
              </a:solidFill>
              <a:latin typeface="Arial"/>
              <a:cs typeface="Arial"/>
            </a:endParaRPr>
          </a:p>
        </p:txBody>
      </p:sp>
    </p:spTree>
    <p:extLst>
      <p:ext uri="{BB962C8B-B14F-4D97-AF65-F5344CB8AC3E}">
        <p14:creationId xmlns:p14="http://schemas.microsoft.com/office/powerpoint/2010/main" val="359101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70808"/>
            <a:ext cx="8915400" cy="1938992"/>
          </a:xfrm>
          <a:prstGeom prst="rect">
            <a:avLst/>
          </a:prstGeom>
        </p:spPr>
        <p:txBody>
          <a:bodyPr wrap="square">
            <a:spAutoFit/>
          </a:bodyPr>
          <a:lstStyle/>
          <a:p>
            <a:pPr algn="ctr"/>
            <a:r>
              <a:rPr lang="en-US" sz="4000" b="1" dirty="0"/>
              <a:t>What does Scripture say about fearing the Lord?</a:t>
            </a:r>
            <a:endParaRPr lang="en-US" sz="4000" dirty="0"/>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52948"/>
            <a:ext cx="8915400" cy="6247864"/>
          </a:xfrm>
          <a:prstGeom prst="rect">
            <a:avLst/>
          </a:prstGeom>
        </p:spPr>
        <p:txBody>
          <a:bodyPr wrap="square">
            <a:spAutoFit/>
          </a:bodyPr>
          <a:lstStyle/>
          <a:p>
            <a:pPr algn="ctr"/>
            <a:r>
              <a:rPr lang="en-US" sz="4000" b="1" dirty="0"/>
              <a:t> </a:t>
            </a:r>
            <a:r>
              <a:rPr lang="en-US" sz="4000" b="1" u="sng" dirty="0"/>
              <a:t>1 Thessalonians 4:13-18</a:t>
            </a:r>
            <a:endParaRPr lang="en-US" sz="4000" u="sng" dirty="0"/>
          </a:p>
          <a:p>
            <a:pPr algn="ctr"/>
            <a:r>
              <a:rPr lang="en-US" sz="4000" dirty="0"/>
              <a:t>13 But I do not want you to be ignorant, brethren, concerning those who have fallen asleep, lest you sorrow as others who have no hope. 14 For if we believe that Jesus died and rose again, even so God will bring with Him those who sleep in Jesus.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98277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52948"/>
            <a:ext cx="8915400" cy="6247864"/>
          </a:xfrm>
          <a:prstGeom prst="rect">
            <a:avLst/>
          </a:prstGeom>
        </p:spPr>
        <p:txBody>
          <a:bodyPr wrap="square">
            <a:spAutoFit/>
          </a:bodyPr>
          <a:lstStyle/>
          <a:p>
            <a:pPr algn="ctr"/>
            <a:r>
              <a:rPr lang="en-US" sz="4000" dirty="0"/>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236398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52948"/>
            <a:ext cx="8915400" cy="5016758"/>
          </a:xfrm>
          <a:prstGeom prst="rect">
            <a:avLst/>
          </a:prstGeom>
        </p:spPr>
        <p:txBody>
          <a:bodyPr wrap="square">
            <a:spAutoFit/>
          </a:bodyPr>
          <a:lstStyle/>
          <a:p>
            <a:pPr algn="ctr"/>
            <a:r>
              <a:rPr lang="en-US" sz="4000" dirty="0"/>
              <a:t> 17 Then we who are alive and remain shall be caught up together with them in the clouds to meet the Lord in the air. And thus we shall always be with the Lord. 18 Therefore comfort one another with these words.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428955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88655"/>
            <a:ext cx="8915400" cy="6247864"/>
          </a:xfrm>
          <a:prstGeom prst="rect">
            <a:avLst/>
          </a:prstGeom>
        </p:spPr>
        <p:txBody>
          <a:bodyPr wrap="square">
            <a:spAutoFit/>
          </a:bodyPr>
          <a:lstStyle/>
          <a:p>
            <a:pPr algn="ctr"/>
            <a:r>
              <a:rPr lang="en-US" sz="4000" b="1" u="sng" dirty="0"/>
              <a:t>Acts 2:38-39</a:t>
            </a:r>
            <a:endParaRPr lang="en-US" sz="4000" u="sng" dirty="0"/>
          </a:p>
          <a:p>
            <a:pPr algn="ctr"/>
            <a:r>
              <a:rPr lang="en-US" sz="4000" dirty="0"/>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17600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323195"/>
            <a:ext cx="8915400" cy="4401205"/>
          </a:xfrm>
          <a:prstGeom prst="rect">
            <a:avLst/>
          </a:prstGeom>
        </p:spPr>
        <p:txBody>
          <a:bodyPr wrap="square">
            <a:spAutoFit/>
          </a:bodyPr>
          <a:lstStyle/>
          <a:p>
            <a:pPr algn="ctr"/>
            <a:r>
              <a:rPr lang="en-US" sz="4000" b="1" u="sng" dirty="0"/>
              <a:t>Deuteronomy 13:4</a:t>
            </a:r>
            <a:endParaRPr lang="en-US" sz="4000" u="sng" dirty="0"/>
          </a:p>
          <a:p>
            <a:pPr algn="ctr"/>
            <a:r>
              <a:rPr lang="en-US" sz="4000" dirty="0"/>
              <a:t>“You shall walk after the LORD your God and fear Him, and keep His commandments and obey His voice, and you shall serve Him and hold fast to Him.”</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335101"/>
            <a:ext cx="8915400" cy="3170099"/>
          </a:xfrm>
          <a:prstGeom prst="rect">
            <a:avLst/>
          </a:prstGeom>
        </p:spPr>
        <p:txBody>
          <a:bodyPr wrap="square">
            <a:spAutoFit/>
          </a:bodyPr>
          <a:lstStyle/>
          <a:p>
            <a:pPr algn="ctr"/>
            <a:r>
              <a:rPr lang="en-US" sz="4000" u="sng" dirty="0"/>
              <a:t> </a:t>
            </a:r>
            <a:r>
              <a:rPr lang="en-US" sz="4000" b="1" u="sng" dirty="0"/>
              <a:t>Psalm 147:11</a:t>
            </a:r>
            <a:endParaRPr lang="en-US" sz="4000" u="sng" dirty="0"/>
          </a:p>
          <a:p>
            <a:pPr algn="ctr"/>
            <a:r>
              <a:rPr lang="en-US" sz="4000" dirty="0"/>
              <a:t>“The LORD takes pleasure in those who fear Him, In those who hope in His mercy.”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2456"/>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1600200" y="252948"/>
            <a:ext cx="8915400" cy="3785652"/>
          </a:xfrm>
          <a:prstGeom prst="rect">
            <a:avLst/>
          </a:prstGeom>
        </p:spPr>
        <p:txBody>
          <a:bodyPr wrap="square">
            <a:spAutoFit/>
          </a:bodyPr>
          <a:lstStyle/>
          <a:p>
            <a:pPr algn="ctr"/>
            <a:r>
              <a:rPr lang="en-US" sz="4000" b="1" u="sng" dirty="0"/>
              <a:t>Psalm 33:8</a:t>
            </a:r>
            <a:endParaRPr lang="en-US" sz="4000" u="sng" dirty="0"/>
          </a:p>
          <a:p>
            <a:pPr algn="ctr"/>
            <a:r>
              <a:rPr lang="en-US" sz="4000" dirty="0"/>
              <a:t>“Let all the earth fear the LORD; Let all the inhabitants of the world stand in awe of Him.” </a:t>
            </a:r>
          </a:p>
          <a:p>
            <a:pPr algn="ctr"/>
            <a:r>
              <a:rPr lang="en-US" sz="4000" dirty="0"/>
              <a:t> </a:t>
            </a:r>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5336"/>
            <a:ext cx="11506200" cy="5632311"/>
          </a:xfrm>
          <a:prstGeom prst="rect">
            <a:avLst/>
          </a:prstGeom>
        </p:spPr>
        <p:txBody>
          <a:bodyPr wrap="square">
            <a:spAutoFit/>
          </a:bodyPr>
          <a:lstStyle/>
          <a:p>
            <a:pPr algn="ctr"/>
            <a:r>
              <a:rPr lang="en-US" sz="4000" b="1" u="sng" dirty="0"/>
              <a:t>Romans 3:10-18</a:t>
            </a:r>
            <a:endParaRPr lang="en-US" sz="4000" u="sng" dirty="0"/>
          </a:p>
          <a:p>
            <a:pPr algn="ctr"/>
            <a:r>
              <a:rPr lang="en-US" sz="4000" dirty="0"/>
              <a:t>10 As it is written: "There is none righteous, no, not one;  11 There is none who understands; There is none who seeks after God. 12 They have all turned aside; They have together become unprofitable; There is none who does good, no, not one."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12492"/>
            <a:ext cx="11430000" cy="34563308"/>
          </a:xfrm>
          <a:prstGeom prst="rect">
            <a:avLst/>
          </a:prstGeom>
        </p:spPr>
        <p:txBody>
          <a:bodyPr wrap="square">
            <a:spAutoFit/>
          </a:bodyPr>
          <a:lstStyle/>
          <a:p>
            <a:pPr algn="ctr"/>
            <a:r>
              <a:rPr lang="en-US" sz="4000" u="sng" dirty="0">
                <a:solidFill>
                  <a:prstClr val="black"/>
                </a:solidFill>
                <a:latin typeface="Calibri"/>
              </a:rPr>
              <a:t> </a:t>
            </a:r>
            <a:r>
              <a:rPr lang="en-US" sz="4000" dirty="0"/>
              <a:t>13 "Their throat is an open tomb; With their tongues they have practiced deceit"; "The poison of asps is under their lips"; 14 "Whose mouth is full of cursing and bitterness." 15 "Their feet are swift to shed blood; 16 Destruction and misery are in their ways; 17 And the way of peace they have not known." 18 "There is no fear of God before their eyes."  </a:t>
            </a:r>
          </a:p>
          <a:p>
            <a:pPr algn="ctr"/>
            <a:endParaRPr lang="en-US" sz="4000"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r>
              <a:rPr lang="en-US" sz="4000" dirty="0"/>
              <a:t> </a:t>
            </a:r>
          </a:p>
          <a:p>
            <a:pPr algn="ctr">
              <a:defRPr/>
            </a:pPr>
            <a:endParaRPr lang="en-US" sz="4000" dirty="0">
              <a:solidFill>
                <a:prstClr val="black"/>
              </a:solidFill>
              <a:latin typeface="Calibri"/>
            </a:endParaRPr>
          </a:p>
          <a:p>
            <a:pPr algn="ctr">
              <a:defRPr/>
            </a:pPr>
            <a:endParaRPr lang="en-US" sz="4000" dirty="0">
              <a:solidFill>
                <a:prstClr val="black"/>
              </a:solidFill>
              <a:latin typeface="Calibri"/>
            </a:endParaRPr>
          </a:p>
          <a:p>
            <a:pPr algn="ctr">
              <a:defRPr/>
            </a:pPr>
            <a:endParaRPr lang="en-US" sz="4000" dirty="0">
              <a:solidFill>
                <a:prstClr val="black"/>
              </a:solidFill>
              <a:latin typeface="Calibri"/>
            </a:endParaRPr>
          </a:p>
          <a:p>
            <a:pPr algn="ctr">
              <a:defRPr/>
            </a:pPr>
            <a:endParaRPr lang="en-US" sz="4000" dirty="0">
              <a:solidFill>
                <a:prstClr val="black"/>
              </a:solidFill>
              <a:latin typeface="Calibri"/>
            </a:endParaRPr>
          </a:p>
          <a:p>
            <a:pPr algn="ctr">
              <a:defRPr/>
            </a:pPr>
            <a:endParaRPr lang="en-US" sz="4000" dirty="0">
              <a:solidFill>
                <a:prstClr val="black"/>
              </a:solidFill>
              <a:latin typeface="Calibri"/>
            </a:endParaRPr>
          </a:p>
          <a:p>
            <a:pPr algn="ctr">
              <a:defRPr/>
            </a:pPr>
            <a:endParaRPr lang="en-US" sz="4000" dirty="0">
              <a:solidFill>
                <a:prstClr val="black"/>
              </a:solidFill>
              <a:latin typeface="Calibri"/>
            </a:endParaRPr>
          </a:p>
          <a:p>
            <a:pPr algn="ctr">
              <a:defRPr/>
            </a:pPr>
            <a:endParaRPr lang="en-US" sz="4000" dirty="0">
              <a:solidFill>
                <a:prstClr val="black"/>
              </a:solidFill>
              <a:latin typeface="Calibri"/>
            </a:endParaRPr>
          </a:p>
          <a:p>
            <a:pPr algn="ctr">
              <a:defRPr/>
            </a:pPr>
            <a:r>
              <a:rPr lang="en-US" sz="4000" dirty="0">
                <a:solidFill>
                  <a:prstClr val="black"/>
                </a:solidFill>
                <a:latin typeface="Calibri"/>
              </a:rPr>
              <a:t> </a:t>
            </a:r>
          </a:p>
          <a:p>
            <a:pPr algn="ctr">
              <a:defRPr/>
            </a:pPr>
            <a:endParaRPr lang="en-US" sz="4000" dirty="0">
              <a:solidFill>
                <a:prstClr val="black"/>
              </a:solidFill>
              <a:latin typeface="Calibri"/>
            </a:endParaRPr>
          </a:p>
          <a:p>
            <a:pPr algn="ctr">
              <a:defRPr/>
            </a:pPr>
            <a:endParaRPr lang="en-US" sz="4000" dirty="0">
              <a:solidFill>
                <a:prstClr val="black"/>
              </a:solidFill>
              <a:latin typeface="Calibri"/>
            </a:endParaRPr>
          </a:p>
          <a:p>
            <a:pPr algn="ctr">
              <a:defRPr/>
            </a:pPr>
            <a:endParaRPr lang="en-US" sz="4000" dirty="0">
              <a:solidFill>
                <a:prstClr val="black"/>
              </a:solidFill>
              <a:latin typeface="Calibri"/>
            </a:endParaRPr>
          </a:p>
          <a:p>
            <a:pPr algn="ctr">
              <a:defRPr/>
            </a:pPr>
            <a:r>
              <a:rPr lang="en-US" sz="4000" dirty="0">
                <a:solidFill>
                  <a:prstClr val="black"/>
                </a:solidFill>
                <a:latin typeface="Calibri"/>
              </a:rPr>
              <a:t> </a:t>
            </a:r>
          </a:p>
          <a:p>
            <a:pPr algn="ctr">
              <a:defRPr/>
            </a:pPr>
            <a:endParaRPr lang="en-US" sz="4000" dirty="0">
              <a:solidFill>
                <a:prstClr val="black"/>
              </a:solidFill>
              <a:latin typeface="Calibri"/>
            </a:endParaRPr>
          </a:p>
          <a:p>
            <a:pPr algn="ctr">
              <a:defRPr/>
            </a:pPr>
            <a:endParaRPr lang="en-US" sz="4000" dirty="0">
              <a:solidFill>
                <a:prstClr val="black"/>
              </a:solidFill>
              <a:latin typeface="Calibri"/>
            </a:endParaRPr>
          </a:p>
          <a:p>
            <a:pPr algn="ctr">
              <a:defRPr/>
            </a:pPr>
            <a:r>
              <a:rPr lang="en-US" sz="4000" dirty="0">
                <a:solidFill>
                  <a:prstClr val="black"/>
                </a:solidFill>
                <a:latin typeface="Calibri"/>
              </a:rPr>
              <a:t> </a:t>
            </a:r>
          </a:p>
          <a:p>
            <a:pPr algn="ctr">
              <a:defRPr/>
            </a:pPr>
            <a:endParaRPr lang="en-US" sz="4000" dirty="0">
              <a:solidFill>
                <a:prstClr val="black"/>
              </a:solidFill>
              <a:latin typeface="Calibri"/>
            </a:endParaRPr>
          </a:p>
          <a:p>
            <a:pPr algn="ctr">
              <a:defRPr/>
            </a:pPr>
            <a:endParaRPr lang="en-US" sz="4000" dirty="0">
              <a:solidFill>
                <a:prstClr val="black"/>
              </a:solidFill>
              <a:latin typeface="Calibri"/>
            </a:endParaRPr>
          </a:p>
          <a:p>
            <a:pPr algn="ctr">
              <a:defRPr/>
            </a:pPr>
            <a:endParaRPr lang="en-US" sz="4000" dirty="0">
              <a:solidFill>
                <a:prstClr val="black"/>
              </a:solidFill>
              <a:latin typeface="Calibri"/>
            </a:endParaRPr>
          </a:p>
          <a:p>
            <a:pPr algn="ctr">
              <a:defRPr/>
            </a:pPr>
            <a:endParaRPr lang="en-US" sz="4000" dirty="0">
              <a:solidFill>
                <a:prstClr val="black"/>
              </a:solidFill>
              <a:latin typeface="Calibri"/>
            </a:endParaRPr>
          </a:p>
          <a:p>
            <a:pPr algn="ctr">
              <a:defRPr/>
            </a:pPr>
            <a:endParaRPr lang="en-US" sz="4000" dirty="0">
              <a:solidFill>
                <a:prstClr val="black"/>
              </a:solidFill>
              <a:latin typeface="Calibri"/>
            </a:endParaRPr>
          </a:p>
          <a:p>
            <a:pPr algn="ctr">
              <a:defRPr/>
            </a:pPr>
            <a:endParaRPr lang="en-US" sz="4000" dirty="0">
              <a:solidFill>
                <a:prstClr val="black"/>
              </a:solidFill>
              <a:latin typeface="Calibri"/>
            </a:endParaRPr>
          </a:p>
          <a:p>
            <a:pPr algn="ctr">
              <a:defRPr/>
            </a:pPr>
            <a:r>
              <a:rPr lang="en-US" sz="4000" dirty="0">
                <a:solidFill>
                  <a:prstClr val="black"/>
                </a:solidFill>
                <a:latin typeface="Calibri"/>
              </a:rPr>
              <a:t> </a:t>
            </a:r>
          </a:p>
          <a:p>
            <a:pPr algn="ctr">
              <a:defRPr/>
            </a:pPr>
            <a:endParaRPr lang="en-US" sz="4000" dirty="0">
              <a:solidFill>
                <a:prstClr val="black"/>
              </a:solidFill>
              <a:latin typeface="Calibri"/>
            </a:endParaRPr>
          </a:p>
          <a:p>
            <a:pPr algn="ctr">
              <a:defRPr/>
            </a:pPr>
            <a:endParaRPr lang="en-US" sz="4000" dirty="0">
              <a:solidFill>
                <a:prstClr val="black"/>
              </a:solidFill>
              <a:latin typeface="Calibri"/>
            </a:endParaRPr>
          </a:p>
          <a:p>
            <a:pPr algn="ctr">
              <a:defRPr/>
            </a:pPr>
            <a:endParaRPr lang="en-US" sz="4000" dirty="0">
              <a:solidFill>
                <a:prstClr val="black"/>
              </a:solidFill>
              <a:latin typeface="Calibri"/>
            </a:endParaRPr>
          </a:p>
        </p:txBody>
      </p:sp>
    </p:spTree>
    <p:extLst>
      <p:ext uri="{BB962C8B-B14F-4D97-AF65-F5344CB8AC3E}">
        <p14:creationId xmlns:p14="http://schemas.microsoft.com/office/powerpoint/2010/main" val="27150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19211</TotalTime>
  <Words>1294</Words>
  <Application>Microsoft Office PowerPoint</Application>
  <PresentationFormat>Widescreen</PresentationFormat>
  <Paragraphs>170</Paragraphs>
  <Slides>43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Verdana</vt:lpstr>
      <vt:lpstr>1_Mountain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1222</cp:revision>
  <dcterms:created xsi:type="dcterms:W3CDTF">2013-06-05T21:04:28Z</dcterms:created>
  <dcterms:modified xsi:type="dcterms:W3CDTF">2020-05-14T19:30:26Z</dcterms:modified>
</cp:coreProperties>
</file>