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50" r:id="rId2"/>
  </p:sldMasterIdLst>
  <p:notesMasterIdLst>
    <p:notesMasterId r:id="rId46"/>
  </p:notesMasterIdLst>
  <p:sldIdLst>
    <p:sldId id="258" r:id="rId3"/>
    <p:sldId id="767" r:id="rId4"/>
    <p:sldId id="259" r:id="rId5"/>
    <p:sldId id="617" r:id="rId6"/>
    <p:sldId id="615" r:id="rId7"/>
    <p:sldId id="616" r:id="rId8"/>
    <p:sldId id="260" r:id="rId9"/>
    <p:sldId id="518" r:id="rId10"/>
    <p:sldId id="704" r:id="rId11"/>
    <p:sldId id="706" r:id="rId12"/>
    <p:sldId id="707" r:id="rId13"/>
    <p:sldId id="709" r:id="rId14"/>
    <p:sldId id="708" r:id="rId15"/>
    <p:sldId id="520" r:id="rId16"/>
    <p:sldId id="522" r:id="rId17"/>
    <p:sldId id="523" r:id="rId18"/>
    <p:sldId id="524" r:id="rId19"/>
    <p:sldId id="614" r:id="rId20"/>
    <p:sldId id="717" r:id="rId21"/>
    <p:sldId id="666" r:id="rId22"/>
    <p:sldId id="712" r:id="rId23"/>
    <p:sldId id="713" r:id="rId24"/>
    <p:sldId id="718" r:id="rId25"/>
    <p:sldId id="719" r:id="rId26"/>
    <p:sldId id="720" r:id="rId27"/>
    <p:sldId id="721" r:id="rId28"/>
    <p:sldId id="722" r:id="rId29"/>
    <p:sldId id="724" r:id="rId30"/>
    <p:sldId id="725" r:id="rId31"/>
    <p:sldId id="768" r:id="rId32"/>
    <p:sldId id="779" r:id="rId33"/>
    <p:sldId id="769" r:id="rId34"/>
    <p:sldId id="780" r:id="rId35"/>
    <p:sldId id="770" r:id="rId36"/>
    <p:sldId id="771" r:id="rId37"/>
    <p:sldId id="772" r:id="rId38"/>
    <p:sldId id="781" r:id="rId39"/>
    <p:sldId id="773" r:id="rId40"/>
    <p:sldId id="774" r:id="rId41"/>
    <p:sldId id="775" r:id="rId42"/>
    <p:sldId id="776" r:id="rId43"/>
    <p:sldId id="777" r:id="rId44"/>
    <p:sldId id="77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660"/>
  </p:normalViewPr>
  <p:slideViewPr>
    <p:cSldViewPr>
      <p:cViewPr varScale="1">
        <p:scale>
          <a:sx n="108" d="100"/>
          <a:sy n="108" d="100"/>
        </p:scale>
        <p:origin x="660" y="10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7/20/2020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35</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18</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14059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33</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1503727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solidFill>
                <a:srgbClr val="FFFFFF"/>
              </a:solidFill>
            </a:endParaRPr>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solidFill>
                  <a:srgbClr val="FFFFFF"/>
                </a:solidFill>
              </a:rPr>
              <a:pPr>
                <a:defRPr/>
              </a:pPr>
              <a:t>‹#›</a:t>
            </a:fld>
            <a:endParaRPr lang="en-US" dirty="0">
              <a:solidFill>
                <a:srgbClr val="FFFFFF"/>
              </a:solidFill>
            </a:endParaRPr>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solidFill>
                <a:srgbClr val="FFFFFF"/>
              </a:solidFill>
            </a:endParaRPr>
          </a:p>
        </p:txBody>
      </p:sp>
    </p:spTree>
    <p:extLst>
      <p:ext uri="{BB962C8B-B14F-4D97-AF65-F5344CB8AC3E}">
        <p14:creationId xmlns:p14="http://schemas.microsoft.com/office/powerpoint/2010/main" val="107369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711816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63784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55207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253336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09161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77654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96753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794070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60622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68531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6797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fontAlgn="base">
                <a:spcBef>
                  <a:spcPct val="0"/>
                </a:spcBef>
                <a:spcAft>
                  <a:spcPct val="0"/>
                </a:spcAft>
                <a:defRPr/>
              </a:pPr>
              <a:endParaRPr lang="en-US" sz="1800" dirty="0">
                <a:solidFill>
                  <a:srgbClr val="FFFFFF"/>
                </a:solidFill>
                <a:latin typeface="Verdana" pitchFamily="34" charset="0"/>
              </a:endParaRPr>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fontAlgn="base">
              <a:spcBef>
                <a:spcPct val="0"/>
              </a:spcBef>
              <a:spcAft>
                <a:spcPct val="0"/>
              </a:spcAft>
              <a:defRPr/>
            </a:pPr>
            <a:endParaRPr lang="en-US" dirty="0">
              <a:solidFill>
                <a:srgbClr val="FFFFFF"/>
              </a:solidFill>
            </a:endParaRPr>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fontAlgn="base">
              <a:spcBef>
                <a:spcPct val="0"/>
              </a:spcBef>
              <a:spcAft>
                <a:spcPct val="0"/>
              </a:spcAft>
              <a:defRPr/>
            </a:pPr>
            <a:endParaRPr lang="en-US" dirty="0">
              <a:solidFill>
                <a:srgbClr val="FFFFFF"/>
              </a:solidFill>
            </a:endParaRPr>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fontAlgn="base">
              <a:spcBef>
                <a:spcPct val="0"/>
              </a:spcBef>
              <a:spcAft>
                <a:spcPct val="0"/>
              </a:spcAft>
              <a:defRPr/>
            </a:pPr>
            <a:fld id="{046C1E6C-7028-4BF1-8CA4-45E388D6F3FB}" type="slidenum">
              <a:rPr lang="en-US">
                <a:solidFill>
                  <a:srgbClr val="FFFFFF"/>
                </a:solidFill>
              </a:rPr>
              <a:pPr fontAlgn="base">
                <a:spcBef>
                  <a:spcPct val="0"/>
                </a:spcBef>
                <a:spcAft>
                  <a:spcPct val="0"/>
                </a:spcAft>
                <a:defRPr/>
              </a:pPr>
              <a:t>‹#›</a:t>
            </a:fld>
            <a:endParaRPr lang="en-US" dirty="0">
              <a:solidFill>
                <a:srgbClr val="FFFFFF"/>
              </a:solidFill>
            </a:endParaRPr>
          </a:p>
        </p:txBody>
      </p:sp>
    </p:spTree>
    <p:extLst>
      <p:ext uri="{BB962C8B-B14F-4D97-AF65-F5344CB8AC3E}">
        <p14:creationId xmlns:p14="http://schemas.microsoft.com/office/powerpoint/2010/main" val="4065356802"/>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1773382" y="-30480"/>
            <a:ext cx="8686800" cy="3046988"/>
          </a:xfrm>
          <a:prstGeom prst="rect">
            <a:avLst/>
          </a:prstGeom>
          <a:noFill/>
        </p:spPr>
        <p:txBody>
          <a:bodyPr wrap="square" rtlCol="0">
            <a:spAutoFit/>
          </a:bodyPr>
          <a:lstStyle/>
          <a:p>
            <a:pPr algn="ctr"/>
            <a:r>
              <a:rPr lang="en-US" sz="3200" b="1" dirty="0"/>
              <a:t>God Help Us Be a Jonah</a:t>
            </a:r>
            <a:endParaRPr lang="en-US" sz="3200" dirty="0"/>
          </a:p>
          <a:p>
            <a:pPr algn="ctr"/>
            <a:r>
              <a:rPr lang="en-US" sz="2800" b="1" dirty="0"/>
              <a:t>by Pastor Fee Soliven</a:t>
            </a:r>
            <a:endParaRPr lang="en-US" sz="2800" dirty="0"/>
          </a:p>
          <a:p>
            <a:pPr algn="ctr"/>
            <a:r>
              <a:rPr lang="en-US" sz="3200" b="1" dirty="0"/>
              <a:t>Nahum 3:1-5</a:t>
            </a:r>
            <a:endParaRPr lang="en-US" sz="3200" dirty="0"/>
          </a:p>
          <a:p>
            <a:pPr algn="ctr"/>
            <a:r>
              <a:rPr lang="en-US" sz="3200" b="1"/>
              <a:t>Sunday Evening</a:t>
            </a:r>
            <a:endParaRPr lang="en-US" sz="3200" dirty="0"/>
          </a:p>
          <a:p>
            <a:pPr algn="ctr"/>
            <a:r>
              <a:rPr lang="en-US" sz="3200" b="1" dirty="0"/>
              <a:t>July 19, 2020</a:t>
            </a:r>
            <a:endParaRPr lang="en-US" sz="3200" dirty="0"/>
          </a:p>
          <a:p>
            <a:pPr algn="ct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12192000" cy="457200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5981701"/>
            <a:ext cx="1371600" cy="10287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9136"/>
            <a:ext cx="11963400" cy="5016758"/>
          </a:xfrm>
          <a:prstGeom prst="rect">
            <a:avLst/>
          </a:prstGeom>
        </p:spPr>
        <p:txBody>
          <a:bodyPr wrap="square">
            <a:spAutoFit/>
          </a:bodyPr>
          <a:lstStyle/>
          <a:p>
            <a:pPr algn="ctr"/>
            <a:r>
              <a:rPr lang="en-US" sz="4000" dirty="0"/>
              <a:t>17 Your commanders are like swarming locusts, And your generals like great grasshoppers, Which camp in the hedges on a cold day; When the sun rises they flee away, And the place where they are is not known. 18 Your shepherds slumber, O king of Assyria; Your nobles rest in the dust. Your people are scattered on the mountains, And no one gathers them.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1295"/>
            <a:ext cx="12039600" cy="24098905"/>
          </a:xfrm>
          <a:prstGeom prst="rect">
            <a:avLst/>
          </a:prstGeom>
        </p:spPr>
        <p:txBody>
          <a:bodyPr wrap="square">
            <a:spAutoFit/>
          </a:bodyPr>
          <a:lstStyle/>
          <a:p>
            <a:pPr algn="ctr"/>
            <a:r>
              <a:rPr lang="en-US" sz="4000" dirty="0"/>
              <a:t>19 Your injury has no healing, Your wound is severe. All who hear news of you Will clap their hands over you, For upon whom has not your wickedness passed continually?</a:t>
            </a:r>
          </a:p>
          <a:p>
            <a:pPr algn="ctr"/>
            <a:r>
              <a:rPr lang="en-US" sz="4000" b="1" dirty="0"/>
              <a:t> </a:t>
            </a:r>
            <a:endParaRPr lang="en-US" sz="4000" dirty="0"/>
          </a:p>
          <a:p>
            <a:pPr algn="ctr"/>
            <a:endParaRPr lang="en-US" sz="4000" dirty="0"/>
          </a:p>
          <a:p>
            <a:pPr algn="ctr"/>
            <a:r>
              <a:rPr lang="en-US" sz="4000" dirty="0">
                <a:latin typeface="Verdana" panose="020B0604030504040204" pitchFamily="34" charset="0"/>
                <a:ea typeface="Verdana" panose="020B0604030504040204" pitchFamily="34" charset="0"/>
                <a:cs typeface="Verdana" panose="020B0604030504040204" pitchFamily="34" charset="0"/>
              </a:rPr>
              <a:t> </a:t>
            </a:r>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36709"/>
            <a:ext cx="12039600" cy="21913691"/>
          </a:xfrm>
          <a:prstGeom prst="rect">
            <a:avLst/>
          </a:prstGeom>
        </p:spPr>
        <p:txBody>
          <a:bodyPr wrap="square">
            <a:spAutoFit/>
          </a:bodyPr>
          <a:lstStyle/>
          <a:p>
            <a:pPr algn="ctr"/>
            <a:r>
              <a:rPr lang="en-US" sz="4000" b="1" u="sng" dirty="0"/>
              <a:t>Jonah 1:1-2</a:t>
            </a:r>
            <a:endParaRPr lang="en-US" sz="4000" u="sng" dirty="0"/>
          </a:p>
          <a:p>
            <a:pPr algn="ctr"/>
            <a:r>
              <a:rPr lang="en-US" sz="4000" dirty="0"/>
              <a:t>1 Now the word of the LORD came to Jonah the son of </a:t>
            </a:r>
            <a:r>
              <a:rPr lang="en-US" sz="4000" dirty="0" err="1"/>
              <a:t>Amittai</a:t>
            </a:r>
            <a:r>
              <a:rPr lang="en-US" sz="4000" dirty="0"/>
              <a:t>, saying, 2 "Arise, go to Nineveh, that great city, and cry out against it; for their wickedness has come up before Me."</a:t>
            </a:r>
          </a:p>
          <a:p>
            <a:pPr algn="ctr"/>
            <a:endParaRPr lang="en-US" sz="3800" dirty="0"/>
          </a:p>
          <a:p>
            <a:pPr algn="ctr"/>
            <a:endParaRPr lang="en-US" sz="3800" dirty="0"/>
          </a:p>
          <a:p>
            <a:pPr algn="ctr"/>
            <a:endParaRPr lang="en-US" sz="3800" dirty="0"/>
          </a:p>
          <a:p>
            <a:pPr algn="ctr"/>
            <a:r>
              <a:rPr lang="en-US" sz="3800" b="1" dirty="0"/>
              <a:t> </a:t>
            </a: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r>
              <a:rPr lang="en-US" sz="3800" b="1" dirty="0"/>
              <a:t> </a:t>
            </a: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endParaRPr lang="en-US" sz="3800" dirty="0"/>
          </a:p>
          <a:p>
            <a:pPr algn="ctr"/>
            <a:r>
              <a:rPr lang="en-US" sz="3800" b="1" dirty="0"/>
              <a:t> </a:t>
            </a:r>
            <a:endParaRPr lang="en-US" sz="3800" dirty="0"/>
          </a:p>
          <a:p>
            <a:pPr algn="ctr"/>
            <a:endParaRPr lang="en-US" sz="3800" dirty="0"/>
          </a:p>
          <a:p>
            <a:pPr algn="ctr"/>
            <a:endParaRPr lang="en-US" sz="3800"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164842"/>
            <a:ext cx="12039600" cy="6863417"/>
          </a:xfrm>
          <a:prstGeom prst="rect">
            <a:avLst/>
          </a:prstGeom>
        </p:spPr>
        <p:txBody>
          <a:bodyPr wrap="square">
            <a:spAutoFit/>
          </a:bodyPr>
          <a:lstStyle/>
          <a:p>
            <a:pPr algn="ctr"/>
            <a:r>
              <a:rPr lang="en-US" sz="4000" b="1" u="sng" dirty="0"/>
              <a:t>Jonah 3:1-4</a:t>
            </a:r>
            <a:endParaRPr lang="en-US" sz="4000" u="sng" dirty="0"/>
          </a:p>
          <a:p>
            <a:pPr algn="ctr"/>
            <a:r>
              <a:rPr lang="en-US" sz="4000" dirty="0"/>
              <a:t>1 Now the word of the LORD came to Jonah the second time, saying, 2 "Arise, go to Nineveh, that great city, and preach to it the message that I tell you." 3 So Jonah arose and went to Nineveh, according to the word of the LORD. Now Nineveh was an exceedingly great city, a three-day journey in extent.  4 And Jonah began to enter the city on the first day's walk. Then he cried out and said, "Yet forty days, and Nineveh shall be overthrown!"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05336"/>
            <a:ext cx="11963400" cy="5016758"/>
          </a:xfrm>
          <a:prstGeom prst="rect">
            <a:avLst/>
          </a:prstGeom>
        </p:spPr>
        <p:txBody>
          <a:bodyPr wrap="square">
            <a:spAutoFit/>
          </a:bodyPr>
          <a:lstStyle/>
          <a:p>
            <a:pPr algn="ctr"/>
            <a:r>
              <a:rPr lang="en-US" sz="4000" b="1" u="sng" dirty="0"/>
              <a:t>Jonah 3:5-10</a:t>
            </a:r>
            <a:endParaRPr lang="en-US" sz="4000" u="sng" dirty="0"/>
          </a:p>
          <a:p>
            <a:pPr algn="ctr"/>
            <a:r>
              <a:rPr lang="en-US" sz="4000" dirty="0"/>
              <a:t>5 So the people of Nineveh believed God, proclaimed a fast, and put on sackcloth, from the greatest to the least of them. 6 Then word came to the king of Nineveh; and he arose from his throne and laid aside his robe, covered himself with sackcloth and sat in ashes.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93430"/>
            <a:ext cx="12039600" cy="5632311"/>
          </a:xfrm>
          <a:prstGeom prst="rect">
            <a:avLst/>
          </a:prstGeom>
        </p:spPr>
        <p:txBody>
          <a:bodyPr wrap="square">
            <a:spAutoFit/>
          </a:bodyPr>
          <a:lstStyle/>
          <a:p>
            <a:pPr algn="ctr"/>
            <a:r>
              <a:rPr lang="en-US" sz="4000" dirty="0"/>
              <a:t>7 And he caused it to be proclaimed and published throughout Nineveh by the decree of the king and his nobles, saying, Let neither man nor beast, herd nor flock, taste anything; do not let them eat, or drink water. 8 But let man and beast be covered with sackcloth, and cry mightily to God; yes, let every one turn from his evil way and from the violence that is in his hands.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35089"/>
            <a:ext cx="12039600" cy="4401205"/>
          </a:xfrm>
          <a:prstGeom prst="rect">
            <a:avLst/>
          </a:prstGeom>
        </p:spPr>
        <p:txBody>
          <a:bodyPr wrap="square">
            <a:spAutoFit/>
          </a:bodyPr>
          <a:lstStyle/>
          <a:p>
            <a:pPr algn="ctr"/>
            <a:r>
              <a:rPr lang="en-US" sz="4000" dirty="0"/>
              <a:t> 9 Who can tell if God will turn and relent, and turn away from His fierce anger, so that we may not perish? 10 Then God saw their works, that they turned from their evil way; and God relented from the disaster that He had said He would bring upon them, and He did not do it.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9140"/>
            <a:ext cx="12115800" cy="830997"/>
          </a:xfrm>
          <a:prstGeom prst="rect">
            <a:avLst/>
          </a:prstGeom>
        </p:spPr>
        <p:txBody>
          <a:bodyPr wrap="square">
            <a:spAutoFit/>
          </a:bodyPr>
          <a:lstStyle/>
          <a:p>
            <a:pPr algn="ctr"/>
            <a:r>
              <a:rPr lang="en-US" sz="4800" b="1" dirty="0"/>
              <a:t>Is America the Modern City of Nineveh?</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58901"/>
            <a:ext cx="12039600" cy="3170099"/>
          </a:xfrm>
          <a:prstGeom prst="rect">
            <a:avLst/>
          </a:prstGeom>
        </p:spPr>
        <p:txBody>
          <a:bodyPr wrap="square">
            <a:spAutoFit/>
          </a:bodyPr>
          <a:lstStyle/>
          <a:p>
            <a:pPr algn="ctr"/>
            <a:r>
              <a:rPr lang="en-US" sz="4000" b="1" u="sng" dirty="0"/>
              <a:t>Jonah 1:2</a:t>
            </a:r>
            <a:endParaRPr lang="en-US" sz="4000" u="sng" dirty="0"/>
          </a:p>
          <a:p>
            <a:pPr algn="ctr"/>
            <a:r>
              <a:rPr lang="en-US" sz="4000" dirty="0"/>
              <a:t>"Arise, go to Nineveh, that great city, and cry out against it; for their wickedness has come up before Me."</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46995"/>
            <a:ext cx="12039600" cy="3785652"/>
          </a:xfrm>
          <a:prstGeom prst="rect">
            <a:avLst/>
          </a:prstGeom>
        </p:spPr>
        <p:txBody>
          <a:bodyPr wrap="square">
            <a:spAutoFit/>
          </a:bodyPr>
          <a:lstStyle/>
          <a:p>
            <a:pPr algn="ctr"/>
            <a:r>
              <a:rPr lang="en-US" sz="4000" b="1" dirty="0"/>
              <a:t>1.</a:t>
            </a:r>
            <a:r>
              <a:rPr lang="en-US" sz="4000" dirty="0"/>
              <a:t> Since Roe V. Wade in 1973 America has slaughtered, butchered and murdered 70,000,000  human babies through abortion!</a:t>
            </a:r>
          </a:p>
          <a:p>
            <a:pPr algn="ctr"/>
            <a:r>
              <a:rPr lang="en-US" sz="4000" dirty="0"/>
              <a:t> </a:t>
            </a:r>
          </a:p>
          <a:p>
            <a:pPr algn="ctr"/>
            <a:r>
              <a:rPr lang="en-US" sz="4000" b="1" dirty="0"/>
              <a:t>Exodus 20:13</a:t>
            </a:r>
            <a:endParaRPr lang="en-US" sz="4000" dirty="0"/>
          </a:p>
          <a:p>
            <a:pPr algn="ctr"/>
            <a:r>
              <a:rPr lang="en-US" sz="4000" dirty="0"/>
              <a:t>"You shall not murder”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1042"/>
            <a:ext cx="12115800" cy="5016758"/>
          </a:xfrm>
          <a:prstGeom prst="rect">
            <a:avLst/>
          </a:prstGeom>
        </p:spPr>
        <p:txBody>
          <a:bodyPr wrap="square">
            <a:spAutoFit/>
          </a:bodyPr>
          <a:lstStyle/>
          <a:p>
            <a:pPr algn="ctr"/>
            <a:r>
              <a:rPr lang="en-US" sz="4000" b="1" dirty="0"/>
              <a:t>1 Woe to the bloody city! It is all full of lies and robbery. Its victim never departs. 2 The noise of a whip And the noise of rattling wheels, Of galloping horses, Of clattering chariots! 3 Horsemen charge with bright sword and glittering spear. There is a multitude of slain, A great number of bodies, Countless corpses--They stumble over the corpses--</a:t>
            </a:r>
            <a:endParaRPr lang="en-US" sz="4000" dirty="0"/>
          </a:p>
        </p:txBody>
      </p:sp>
    </p:spTree>
    <p:extLst>
      <p:ext uri="{BB962C8B-B14F-4D97-AF65-F5344CB8AC3E}">
        <p14:creationId xmlns:p14="http://schemas.microsoft.com/office/powerpoint/2010/main" val="158864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23195"/>
            <a:ext cx="11887200" cy="3170099"/>
          </a:xfrm>
          <a:prstGeom prst="rect">
            <a:avLst/>
          </a:prstGeom>
        </p:spPr>
        <p:txBody>
          <a:bodyPr wrap="square">
            <a:spAutoFit/>
          </a:bodyPr>
          <a:lstStyle/>
          <a:p>
            <a:pPr algn="ctr"/>
            <a:r>
              <a:rPr lang="en-US" sz="4000" b="1" dirty="0"/>
              <a:t>2.</a:t>
            </a:r>
            <a:r>
              <a:rPr lang="en-US" sz="4000" dirty="0"/>
              <a:t> On June 26, 2015 Obama spearheaded the movement of the homosexual agenda and the Supreme Court ruled 5-4 in favor of all 50 states in our nation to allow same sex marriage. This ruling over ruled the people’s right to vote on this matter!</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429000"/>
            <a:ext cx="12192000" cy="35179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52948"/>
            <a:ext cx="12039600" cy="3170099"/>
          </a:xfrm>
          <a:prstGeom prst="rect">
            <a:avLst/>
          </a:prstGeom>
        </p:spPr>
        <p:txBody>
          <a:bodyPr wrap="square">
            <a:spAutoFit/>
          </a:bodyPr>
          <a:lstStyle/>
          <a:p>
            <a:pPr algn="ctr"/>
            <a:r>
              <a:rPr lang="en-US" sz="4000" b="1" u="sng" dirty="0"/>
              <a:t>Leviticus 20:13</a:t>
            </a:r>
            <a:endParaRPr lang="en-US" sz="4000" u="sng" dirty="0"/>
          </a:p>
          <a:p>
            <a:pPr algn="ctr"/>
            <a:r>
              <a:rPr lang="en-US" sz="4000" dirty="0"/>
              <a:t>“If a man lies with a male as he lies with a woman, both of them have committed an abomination. They shall surely be put to death. Their blood shall be upon them.”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3183"/>
            <a:ext cx="11887200" cy="5632311"/>
          </a:xfrm>
          <a:prstGeom prst="rect">
            <a:avLst/>
          </a:prstGeom>
        </p:spPr>
        <p:txBody>
          <a:bodyPr wrap="square">
            <a:spAutoFit/>
          </a:bodyPr>
          <a:lstStyle/>
          <a:p>
            <a:pPr algn="ctr"/>
            <a:r>
              <a:rPr lang="en-US" sz="4000" b="1" u="sng" dirty="0"/>
              <a:t>Romans 1:26-27</a:t>
            </a:r>
            <a:endParaRPr lang="en-US" sz="4000" u="sng" dirty="0"/>
          </a:p>
          <a:p>
            <a:pPr algn="ctr"/>
            <a:r>
              <a:rPr lang="en-US" sz="4000" dirty="0"/>
              <a:t>26 For this reason God gave them up to vile passions. For even their women exchanged the natural use for what is against nature. 27 Likewise also the men, leaving the natural use of the woman, burned in their lust for one another, men with men committing what is shameful, and receiving in themselves the penalty of their error which was due.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35101"/>
            <a:ext cx="12039600" cy="2554545"/>
          </a:xfrm>
          <a:prstGeom prst="rect">
            <a:avLst/>
          </a:prstGeom>
        </p:spPr>
        <p:txBody>
          <a:bodyPr wrap="square">
            <a:spAutoFit/>
          </a:bodyPr>
          <a:lstStyle/>
          <a:p>
            <a:pPr algn="ctr"/>
            <a:r>
              <a:rPr lang="en-US" sz="4000" dirty="0"/>
              <a:t>  </a:t>
            </a:r>
            <a:r>
              <a:rPr lang="en-US" sz="4000" b="1" dirty="0"/>
              <a:t>3.</a:t>
            </a:r>
            <a:r>
              <a:rPr lang="en-US" sz="4000" dirty="0"/>
              <a:t> Lawlessness and Civil Unrest</a:t>
            </a:r>
          </a:p>
          <a:p>
            <a:pPr algn="ctr"/>
            <a:r>
              <a:rPr lang="en-US" sz="4000" dirty="0"/>
              <a:t>Throughout our land there is now terrorist attacks, cities being a blazed with fire, killing of Peace Officers, racial tension and political corruption!</a:t>
            </a:r>
          </a:p>
        </p:txBody>
      </p:sp>
    </p:spTree>
    <p:extLst>
      <p:ext uri="{BB962C8B-B14F-4D97-AF65-F5344CB8AC3E}">
        <p14:creationId xmlns:p14="http://schemas.microsoft.com/office/powerpoint/2010/main" val="212033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56937"/>
            <a:ext cx="12039600" cy="5632311"/>
          </a:xfrm>
          <a:prstGeom prst="rect">
            <a:avLst/>
          </a:prstGeom>
        </p:spPr>
        <p:txBody>
          <a:bodyPr wrap="square">
            <a:spAutoFit/>
          </a:bodyPr>
          <a:lstStyle/>
          <a:p>
            <a:pPr algn="ctr"/>
            <a:r>
              <a:rPr lang="en-US" sz="4000" b="1" u="sng" dirty="0"/>
              <a:t>1 Timothy 1:9-11</a:t>
            </a:r>
            <a:endParaRPr lang="en-US" sz="4000" u="sng" dirty="0"/>
          </a:p>
          <a:p>
            <a:pPr algn="ctr"/>
            <a:r>
              <a:rPr lang="en-US" sz="4000" dirty="0"/>
              <a:t>9 knowing this: that the law is not made for a righteous person, but for the lawless and insubordinate, for the ungodly and for sinners, for the unholy and profane, for murderers of fathers and murderers of mothers, for manslayers, 10 for fornicators, for sodomites, for kidnappers, for liars, for perjurers, and if there is any other thing that is contrary to sound doctrine, </a:t>
            </a:r>
          </a:p>
        </p:txBody>
      </p:sp>
    </p:spTree>
    <p:extLst>
      <p:ext uri="{BB962C8B-B14F-4D97-AF65-F5344CB8AC3E}">
        <p14:creationId xmlns:p14="http://schemas.microsoft.com/office/powerpoint/2010/main" val="379908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52961"/>
            <a:ext cx="11963400" cy="1323439"/>
          </a:xfrm>
          <a:prstGeom prst="rect">
            <a:avLst/>
          </a:prstGeom>
        </p:spPr>
        <p:txBody>
          <a:bodyPr wrap="square">
            <a:spAutoFit/>
          </a:bodyPr>
          <a:lstStyle/>
          <a:p>
            <a:pPr algn="ctr"/>
            <a:r>
              <a:rPr lang="en-US" sz="4000" dirty="0"/>
              <a:t>11 according to the glorious gospel of the blessed God which was committed to my trust.</a:t>
            </a:r>
          </a:p>
        </p:txBody>
      </p:sp>
    </p:spTree>
    <p:extLst>
      <p:ext uri="{BB962C8B-B14F-4D97-AF65-F5344CB8AC3E}">
        <p14:creationId xmlns:p14="http://schemas.microsoft.com/office/powerpoint/2010/main" val="220365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1200" y="0"/>
            <a:ext cx="2133600" cy="2133600"/>
          </a:xfrm>
          <a:prstGeom prst="rect">
            <a:avLst/>
          </a:prstGeom>
        </p:spPr>
      </p:pic>
      <p:pic>
        <p:nvPicPr>
          <p:cNvPr id="3" name="Picture 2"/>
          <p:cNvPicPr preferRelativeResize="0">
            <a:picLocks noChangeAspect="1"/>
          </p:cNvPicPr>
          <p:nvPr/>
        </p:nvPicPr>
        <p:blipFill>
          <a:blip r:embed="rId3">
            <a:extLst>
              <a:ext uri="{28A0092B-C50C-407E-A947-70E740481C1C}">
                <a14:useLocalDpi xmlns:a14="http://schemas.microsoft.com/office/drawing/2010/main" val="0"/>
              </a:ext>
            </a:extLst>
          </a:blip>
          <a:stretch/>
        </p:blipFill>
        <p:spPr>
          <a:xfrm>
            <a:off x="5478823" y="8"/>
            <a:ext cx="2130552" cy="225550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1001" y="74054"/>
            <a:ext cx="2133045" cy="218145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10105" y="4724400"/>
            <a:ext cx="2123941" cy="2133600"/>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01108" y="4725474"/>
            <a:ext cx="2123941" cy="2132527"/>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41086" y="4724400"/>
            <a:ext cx="2097514" cy="2153992"/>
          </a:xfrm>
          <a:prstGeom prst="rect">
            <a:avLst/>
          </a:prstGeom>
        </p:spPr>
      </p:pic>
      <p:sp>
        <p:nvSpPr>
          <p:cNvPr id="9" name="TextBox 8"/>
          <p:cNvSpPr txBox="1"/>
          <p:nvPr/>
        </p:nvSpPr>
        <p:spPr>
          <a:xfrm>
            <a:off x="1524000" y="2362200"/>
            <a:ext cx="9144000" cy="369332"/>
          </a:xfrm>
          <a:prstGeom prst="rect">
            <a:avLst/>
          </a:prstGeom>
          <a:noFill/>
        </p:spPr>
        <p:txBody>
          <a:bodyPr wrap="square" rtlCol="0">
            <a:spAutoFit/>
          </a:bodyPr>
          <a:lstStyle/>
          <a:p>
            <a:r>
              <a:rPr lang="en-US" dirty="0"/>
              <a:t>           Perry Stone                                 Dave Wilkerson                 John Kilpatrick                                       </a:t>
            </a:r>
          </a:p>
        </p:txBody>
      </p:sp>
      <p:sp>
        <p:nvSpPr>
          <p:cNvPr id="10" name="TextBox 9"/>
          <p:cNvSpPr txBox="1"/>
          <p:nvPr/>
        </p:nvSpPr>
        <p:spPr>
          <a:xfrm>
            <a:off x="1524000" y="4126468"/>
            <a:ext cx="9144000" cy="369332"/>
          </a:xfrm>
          <a:prstGeom prst="rect">
            <a:avLst/>
          </a:prstGeom>
          <a:noFill/>
        </p:spPr>
        <p:txBody>
          <a:bodyPr wrap="square" rtlCol="0">
            <a:spAutoFit/>
          </a:bodyPr>
          <a:lstStyle/>
          <a:p>
            <a:r>
              <a:rPr lang="en-US" dirty="0"/>
              <a:t>       </a:t>
            </a:r>
            <a:r>
              <a:rPr lang="en-US" dirty="0" err="1"/>
              <a:t>Dimitru</a:t>
            </a:r>
            <a:r>
              <a:rPr lang="en-US" dirty="0"/>
              <a:t> </a:t>
            </a:r>
            <a:r>
              <a:rPr lang="en-US" dirty="0" err="1"/>
              <a:t>Dudeman</a:t>
            </a:r>
            <a:r>
              <a:rPr lang="en-US" dirty="0"/>
              <a:t>                         Jonathan Cahn                   Mena Lee Grebin                                                                </a:t>
            </a:r>
          </a:p>
        </p:txBody>
      </p:sp>
      <p:sp>
        <p:nvSpPr>
          <p:cNvPr id="11" name="TextBox 10"/>
          <p:cNvSpPr txBox="1"/>
          <p:nvPr/>
        </p:nvSpPr>
        <p:spPr>
          <a:xfrm>
            <a:off x="1447800" y="3048000"/>
            <a:ext cx="9144000" cy="707886"/>
          </a:xfrm>
          <a:prstGeom prst="rect">
            <a:avLst/>
          </a:prstGeom>
          <a:noFill/>
        </p:spPr>
        <p:txBody>
          <a:bodyPr wrap="square" rtlCol="0">
            <a:spAutoFit/>
          </a:bodyPr>
          <a:lstStyle/>
          <a:p>
            <a:pPr algn="ctr"/>
            <a:r>
              <a:rPr lang="en-US" sz="4000" dirty="0"/>
              <a:t>Our Modern Day Prophets                                                              </a:t>
            </a:r>
          </a:p>
        </p:txBody>
      </p:sp>
    </p:spTree>
    <p:extLst>
      <p:ext uri="{BB962C8B-B14F-4D97-AF65-F5344CB8AC3E}">
        <p14:creationId xmlns:p14="http://schemas.microsoft.com/office/powerpoint/2010/main" val="3701420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35089"/>
            <a:ext cx="12039600" cy="4401205"/>
          </a:xfrm>
          <a:prstGeom prst="rect">
            <a:avLst/>
          </a:prstGeom>
        </p:spPr>
        <p:txBody>
          <a:bodyPr wrap="square">
            <a:spAutoFit/>
          </a:bodyPr>
          <a:lstStyle/>
          <a:p>
            <a:pPr algn="ctr"/>
            <a:r>
              <a:rPr lang="en-US" sz="4000" b="1" u="sng" dirty="0"/>
              <a:t>Psalm 124</a:t>
            </a:r>
            <a:endParaRPr lang="en-US" sz="4000" u="sng" dirty="0"/>
          </a:p>
          <a:p>
            <a:pPr algn="ctr"/>
            <a:r>
              <a:rPr lang="en-US" sz="4000" dirty="0"/>
              <a:t>1 "If it had not been the LORD who was on our side," Let Israel now say--2 "If it had not been the LORD who was on our side, When men rose up against us, 3 Then they would have swallowed us alive, When their wrath was kindled against us; </a:t>
            </a:r>
          </a:p>
          <a:p>
            <a:pPr algn="ctr"/>
            <a:r>
              <a:rPr lang="en-US" sz="4000" dirty="0"/>
              <a:t> </a:t>
            </a:r>
          </a:p>
        </p:txBody>
      </p:sp>
    </p:spTree>
    <p:extLst>
      <p:ext uri="{BB962C8B-B14F-4D97-AF65-F5344CB8AC3E}">
        <p14:creationId xmlns:p14="http://schemas.microsoft.com/office/powerpoint/2010/main" val="344737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17230"/>
            <a:ext cx="12039600" cy="5016758"/>
          </a:xfrm>
          <a:prstGeom prst="rect">
            <a:avLst/>
          </a:prstGeom>
        </p:spPr>
        <p:txBody>
          <a:bodyPr wrap="square">
            <a:spAutoFit/>
          </a:bodyPr>
          <a:lstStyle/>
          <a:p>
            <a:pPr algn="ctr"/>
            <a:r>
              <a:rPr lang="en-US" sz="4000" dirty="0"/>
              <a:t>4 Then the waters would have overwhelmed us, The stream would have gone over our soul; 5 Then the swollen waters Would have gone over our soul." 6 Blessed be the LORD, Who has not given us as prey to their teeth. 7 Our soul has escaped as a bird from the snare of the fowlers; The snare is broken, and we have escaped. 8 Our help is in the name of the LORD, Who made heaven and earth. </a:t>
            </a:r>
          </a:p>
        </p:txBody>
      </p:sp>
    </p:spTree>
    <p:extLst>
      <p:ext uri="{BB962C8B-B14F-4D97-AF65-F5344CB8AC3E}">
        <p14:creationId xmlns:p14="http://schemas.microsoft.com/office/powerpoint/2010/main" val="344430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3785652"/>
          </a:xfrm>
          <a:prstGeom prst="rect">
            <a:avLst/>
          </a:prstGeom>
        </p:spPr>
        <p:txBody>
          <a:bodyPr wrap="square">
            <a:spAutoFit/>
          </a:bodyPr>
          <a:lstStyle/>
          <a:p>
            <a:pPr algn="ctr"/>
            <a:r>
              <a:rPr lang="en-US" sz="4000" b="1" dirty="0"/>
              <a:t>1. A Nation Forgets God</a:t>
            </a:r>
            <a:endParaRPr lang="en-US" sz="4000" dirty="0"/>
          </a:p>
          <a:p>
            <a:pPr algn="ctr"/>
            <a:endParaRPr lang="en-US" sz="4000" b="1" dirty="0"/>
          </a:p>
          <a:p>
            <a:pPr algn="ctr"/>
            <a:r>
              <a:rPr lang="en-US" sz="4000" b="1" u="sng" dirty="0"/>
              <a:t>Psalm 9:17</a:t>
            </a:r>
            <a:endParaRPr lang="en-US" sz="4000" u="sng" dirty="0"/>
          </a:p>
          <a:p>
            <a:pPr algn="ctr"/>
            <a:r>
              <a:rPr lang="en-US" sz="4000" dirty="0"/>
              <a:t>“The wicked shall be turned into hell, And all the nations that forget God”</a:t>
            </a:r>
          </a:p>
          <a:p>
            <a:pPr algn="ctr"/>
            <a:endParaRPr lang="en-US" sz="4000" dirty="0"/>
          </a:p>
        </p:txBody>
      </p:sp>
    </p:spTree>
    <p:extLst>
      <p:ext uri="{BB962C8B-B14F-4D97-AF65-F5344CB8AC3E}">
        <p14:creationId xmlns:p14="http://schemas.microsoft.com/office/powerpoint/2010/main" val="90975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95811"/>
            <a:ext cx="11811000" cy="30869989"/>
          </a:xfrm>
          <a:prstGeom prst="rect">
            <a:avLst/>
          </a:prstGeom>
        </p:spPr>
        <p:txBody>
          <a:bodyPr wrap="square">
            <a:spAutoFit/>
          </a:bodyPr>
          <a:lstStyle/>
          <a:p>
            <a:pPr algn="ctr"/>
            <a:r>
              <a:rPr lang="en-US" sz="4000" b="1" dirty="0"/>
              <a:t>   4 Because of the multitude of harlotries of the seductive harlot, The mistress of sorceries, Who sells nations through her harlotries, And families through her sorceries. 5 "Behold, I am against you," says the LORD of hosts…</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solidFill>
                <a:prstClr val="black"/>
              </a:solidFill>
            </a:endParaRPr>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endParaRPr lang="en-US" sz="4000" dirty="0"/>
          </a:p>
          <a:p>
            <a:pPr algn="ctr"/>
            <a:r>
              <a:rPr lang="en-US" sz="4000" b="1" dirty="0"/>
              <a:t> </a:t>
            </a:r>
            <a:endParaRPr lang="en-US" sz="4000" dirty="0"/>
          </a:p>
          <a:p>
            <a:pPr algn="ctr"/>
            <a:endParaRPr lang="en-US" sz="4000" dirty="0"/>
          </a:p>
          <a:p>
            <a:pPr algn="ctr"/>
            <a:endParaRPr lang="en-US" sz="4000" dirty="0"/>
          </a:p>
          <a:p>
            <a:pPr algn="ctr"/>
            <a:endParaRPr lang="en-US" sz="4000" dirty="0"/>
          </a:p>
          <a:p>
            <a:pPr algn="ctr"/>
            <a:endParaRPr lang="en-US" sz="4000"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76200" y="77212"/>
            <a:ext cx="12039600" cy="6863417"/>
          </a:xfrm>
          <a:prstGeom prst="rect">
            <a:avLst/>
          </a:prstGeom>
        </p:spPr>
        <p:txBody>
          <a:bodyPr wrap="square">
            <a:spAutoFit/>
          </a:bodyPr>
          <a:lstStyle/>
          <a:p>
            <a:pPr algn="ctr"/>
            <a:r>
              <a:rPr lang="en-US" sz="4000" dirty="0"/>
              <a:t> </a:t>
            </a:r>
            <a:r>
              <a:rPr lang="en-US" sz="4000" b="1" dirty="0"/>
              <a:t>2. An Enemy is Raised Up</a:t>
            </a:r>
            <a:endParaRPr lang="en-US" sz="4000" dirty="0"/>
          </a:p>
          <a:p>
            <a:pPr algn="ctr"/>
            <a:endParaRPr lang="en-US" sz="4000" b="1" dirty="0"/>
          </a:p>
          <a:p>
            <a:pPr algn="ctr"/>
            <a:r>
              <a:rPr lang="en-US" sz="4000" b="1" u="sng" dirty="0"/>
              <a:t>Deuteronomy 28:47-51</a:t>
            </a:r>
            <a:endParaRPr lang="en-US" sz="4000" u="sng" dirty="0"/>
          </a:p>
          <a:p>
            <a:pPr algn="ctr"/>
            <a:r>
              <a:rPr lang="en-US" sz="4000" dirty="0"/>
              <a:t>47 "Because you did not serve the LORD your God with joy and gladness of heart, for the abundance of everything, 48 therefore you shall serve your enemies, whom the LORD will send against you, in hunger, in thirst, in nakedness, and in need of everything; and He will put a yoke of iron on your neck until He has destroyed you. </a:t>
            </a:r>
          </a:p>
          <a:p>
            <a:pPr algn="ctr"/>
            <a:endParaRPr lang="en-US" sz="4000" dirty="0"/>
          </a:p>
        </p:txBody>
      </p:sp>
    </p:spTree>
    <p:extLst>
      <p:ext uri="{BB962C8B-B14F-4D97-AF65-F5344CB8AC3E}">
        <p14:creationId xmlns:p14="http://schemas.microsoft.com/office/powerpoint/2010/main" val="312449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5632311"/>
          </a:xfrm>
          <a:prstGeom prst="rect">
            <a:avLst/>
          </a:prstGeom>
        </p:spPr>
        <p:txBody>
          <a:bodyPr wrap="square">
            <a:spAutoFit/>
          </a:bodyPr>
          <a:lstStyle/>
          <a:p>
            <a:pPr algn="ctr"/>
            <a:r>
              <a:rPr lang="en-US" sz="4000" dirty="0"/>
              <a:t> </a:t>
            </a:r>
          </a:p>
          <a:p>
            <a:pPr algn="ctr"/>
            <a:r>
              <a:rPr lang="en-US" sz="4000" dirty="0"/>
              <a:t>49 The LORD will bring a nation against you from afar, from the end of the earth, as swift as the eagle flies, a nation whose language you will not understand, 50 a nation of fierce countenance, which does not respect the elderly nor show favor to the young. </a:t>
            </a:r>
          </a:p>
          <a:p>
            <a:pPr algn="ctr"/>
            <a:r>
              <a:rPr lang="en-US" sz="4000" dirty="0"/>
              <a:t> </a:t>
            </a:r>
          </a:p>
          <a:p>
            <a:pPr algn="ctr"/>
            <a:endParaRPr lang="en-US" sz="4000" dirty="0"/>
          </a:p>
        </p:txBody>
      </p:sp>
    </p:spTree>
    <p:extLst>
      <p:ext uri="{BB962C8B-B14F-4D97-AF65-F5344CB8AC3E}">
        <p14:creationId xmlns:p14="http://schemas.microsoft.com/office/powerpoint/2010/main" val="331815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4401205"/>
          </a:xfrm>
          <a:prstGeom prst="rect">
            <a:avLst/>
          </a:prstGeom>
        </p:spPr>
        <p:txBody>
          <a:bodyPr wrap="square">
            <a:spAutoFit/>
          </a:bodyPr>
          <a:lstStyle/>
          <a:p>
            <a:pPr algn="ctr"/>
            <a:endParaRPr lang="en-US" sz="4000" dirty="0"/>
          </a:p>
          <a:p>
            <a:pPr algn="ctr"/>
            <a:r>
              <a:rPr lang="en-US" sz="4000" b="1" dirty="0"/>
              <a:t>3. A Trap is Set</a:t>
            </a:r>
            <a:endParaRPr lang="en-US" sz="4000" dirty="0"/>
          </a:p>
          <a:p>
            <a:pPr algn="ctr"/>
            <a:endParaRPr lang="en-US" sz="4000" b="1" dirty="0"/>
          </a:p>
          <a:p>
            <a:pPr algn="ctr"/>
            <a:r>
              <a:rPr lang="en-US" sz="4000" b="1" u="sng" dirty="0"/>
              <a:t>Psalm 91:3</a:t>
            </a:r>
            <a:endParaRPr lang="en-US" sz="4000" u="sng" dirty="0"/>
          </a:p>
          <a:p>
            <a:pPr algn="ctr"/>
            <a:r>
              <a:rPr lang="en-US" sz="4000" dirty="0"/>
              <a:t>“For it is He who delivers you from the snare of the trapper And from the deadly pestilence”</a:t>
            </a:r>
          </a:p>
          <a:p>
            <a:pPr algn="ctr"/>
            <a:endParaRPr lang="en-US" sz="4000" dirty="0"/>
          </a:p>
        </p:txBody>
      </p:sp>
    </p:spTree>
    <p:extLst>
      <p:ext uri="{BB962C8B-B14F-4D97-AF65-F5344CB8AC3E}">
        <p14:creationId xmlns:p14="http://schemas.microsoft.com/office/powerpoint/2010/main" val="169187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6247864"/>
          </a:xfrm>
          <a:prstGeom prst="rect">
            <a:avLst/>
          </a:prstGeom>
        </p:spPr>
        <p:txBody>
          <a:bodyPr wrap="square">
            <a:spAutoFit/>
          </a:bodyPr>
          <a:lstStyle/>
          <a:p>
            <a:pPr algn="ctr"/>
            <a:endParaRPr lang="en-US" sz="4000" dirty="0"/>
          </a:p>
          <a:p>
            <a:pPr algn="ctr"/>
            <a:r>
              <a:rPr lang="en-US" sz="4000" b="1" dirty="0"/>
              <a:t>4. The nation who has forgotten God flies blindly into the trap and is ensnared. </a:t>
            </a:r>
          </a:p>
          <a:p>
            <a:pPr algn="ctr"/>
            <a:r>
              <a:rPr lang="en-US" sz="4000" b="1" dirty="0"/>
              <a:t>There is no escape.</a:t>
            </a:r>
            <a:endParaRPr lang="en-US" sz="4000" dirty="0"/>
          </a:p>
          <a:p>
            <a:pPr algn="ctr"/>
            <a:endParaRPr lang="en-US" sz="4000" b="1" dirty="0"/>
          </a:p>
          <a:p>
            <a:pPr algn="ctr"/>
            <a:r>
              <a:rPr lang="en-US" sz="4000" b="1" u="sng" dirty="0"/>
              <a:t>Proverbs 12:13</a:t>
            </a:r>
            <a:endParaRPr lang="en-US" sz="4000" u="sng" dirty="0"/>
          </a:p>
          <a:p>
            <a:pPr algn="ctr"/>
            <a:r>
              <a:rPr lang="en-US" sz="4000" dirty="0"/>
              <a:t>“The wicked is ensnared by the transgression of his lips, But the righteous will come through trouble”</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19304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5632311"/>
          </a:xfrm>
          <a:prstGeom prst="rect">
            <a:avLst/>
          </a:prstGeom>
        </p:spPr>
        <p:txBody>
          <a:bodyPr wrap="square">
            <a:spAutoFit/>
          </a:bodyPr>
          <a:lstStyle/>
          <a:p>
            <a:pPr algn="ctr"/>
            <a:r>
              <a:rPr lang="en-US" sz="4000" b="1" dirty="0"/>
              <a:t>5. The fowler (the enemy) comes at some point in the future…not necessarily on the day the trap is laid…and seizes their prey…and completely devours that nation.</a:t>
            </a:r>
            <a:endParaRPr lang="en-US" sz="4000" dirty="0"/>
          </a:p>
          <a:p>
            <a:pPr algn="ctr"/>
            <a:endParaRPr lang="en-US" sz="4000" b="1" dirty="0"/>
          </a:p>
          <a:p>
            <a:pPr algn="ctr"/>
            <a:r>
              <a:rPr lang="en-US" sz="4000" b="1" u="sng" dirty="0"/>
              <a:t>Jeremiah 12:17</a:t>
            </a:r>
            <a:endParaRPr lang="en-US" sz="4000" u="sng" dirty="0"/>
          </a:p>
          <a:p>
            <a:pPr algn="ctr"/>
            <a:r>
              <a:rPr lang="en-US" sz="4000" dirty="0"/>
              <a:t>"But if they will not listen, then I will uproot that nation, uproot and destroy it," declares the LORD.</a:t>
            </a:r>
          </a:p>
          <a:p>
            <a:pPr algn="ctr"/>
            <a:r>
              <a:rPr lang="en-US" sz="4000" dirty="0"/>
              <a:t> </a:t>
            </a:r>
          </a:p>
        </p:txBody>
      </p:sp>
    </p:spTree>
    <p:extLst>
      <p:ext uri="{BB962C8B-B14F-4D97-AF65-F5344CB8AC3E}">
        <p14:creationId xmlns:p14="http://schemas.microsoft.com/office/powerpoint/2010/main" val="334575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6863417"/>
          </a:xfrm>
          <a:prstGeom prst="rect">
            <a:avLst/>
          </a:prstGeom>
        </p:spPr>
        <p:txBody>
          <a:bodyPr wrap="square">
            <a:spAutoFit/>
          </a:bodyPr>
          <a:lstStyle/>
          <a:p>
            <a:pPr algn="ctr"/>
            <a:r>
              <a:rPr lang="en-US" sz="4000" b="1" dirty="0"/>
              <a:t>6. That Nation is swept away by the flood of God’s judgment. It is swallowed alive and whole.</a:t>
            </a:r>
            <a:endParaRPr lang="en-US" sz="4000" dirty="0"/>
          </a:p>
          <a:p>
            <a:pPr algn="ctr"/>
            <a:endParaRPr lang="en-US" sz="4000" b="1" dirty="0"/>
          </a:p>
          <a:p>
            <a:pPr algn="ctr"/>
            <a:r>
              <a:rPr lang="en-US" sz="4000" b="1" u="sng" dirty="0"/>
              <a:t>Romans 1:18-19</a:t>
            </a:r>
            <a:endParaRPr lang="en-US" sz="4000" u="sng" dirty="0"/>
          </a:p>
          <a:p>
            <a:pPr algn="ctr"/>
            <a:r>
              <a:rPr lang="en-US" sz="4000" dirty="0"/>
              <a:t>18 For the wrath of God is revealed from heaven against all ungodliness and unrighteousness of men, who suppress the truth in unrighteousness, 19 because what may be known of God is manifest in them, for God has shown it to them.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58925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6247864"/>
          </a:xfrm>
          <a:prstGeom prst="rect">
            <a:avLst/>
          </a:prstGeom>
        </p:spPr>
        <p:txBody>
          <a:bodyPr wrap="square">
            <a:spAutoFit/>
          </a:bodyPr>
          <a:lstStyle/>
          <a:p>
            <a:pPr algn="ctr"/>
            <a:r>
              <a:rPr lang="en-US" sz="4000" b="1" dirty="0"/>
              <a:t>7. It’s Destruction is Certain.</a:t>
            </a:r>
            <a:endParaRPr lang="en-US" sz="4000" dirty="0"/>
          </a:p>
          <a:p>
            <a:pPr algn="ctr"/>
            <a:endParaRPr lang="en-US" sz="4000" b="1" dirty="0"/>
          </a:p>
          <a:p>
            <a:pPr algn="ctr"/>
            <a:r>
              <a:rPr lang="en-US" sz="4000" b="1" u="sng" dirty="0"/>
              <a:t>Job 12:21-25</a:t>
            </a:r>
            <a:endParaRPr lang="en-US" sz="4000" u="sng" dirty="0"/>
          </a:p>
          <a:p>
            <a:pPr algn="ctr"/>
            <a:r>
              <a:rPr lang="en-US" sz="4000" dirty="0"/>
              <a:t>21 He pours contempt on princes, And disarms the mighty. 22 He uncovers deep things out of darkness, And brings the shadow of death to light. 23 He makes nations great, and destroys them; He enlarges nations, and guides them. </a:t>
            </a:r>
          </a:p>
          <a:p>
            <a:pPr algn="ctr"/>
            <a:r>
              <a:rPr lang="en-US" sz="4000" dirty="0"/>
              <a:t> </a:t>
            </a:r>
          </a:p>
          <a:p>
            <a:pPr algn="ctr"/>
            <a:endParaRPr lang="en-US" sz="4000" dirty="0"/>
          </a:p>
        </p:txBody>
      </p:sp>
    </p:spTree>
    <p:extLst>
      <p:ext uri="{BB962C8B-B14F-4D97-AF65-F5344CB8AC3E}">
        <p14:creationId xmlns:p14="http://schemas.microsoft.com/office/powerpoint/2010/main" val="408420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12039600" cy="4401205"/>
          </a:xfrm>
          <a:prstGeom prst="rect">
            <a:avLst/>
          </a:prstGeom>
        </p:spPr>
        <p:txBody>
          <a:bodyPr wrap="square">
            <a:spAutoFit/>
          </a:bodyPr>
          <a:lstStyle/>
          <a:p>
            <a:pPr algn="ctr"/>
            <a:endParaRPr lang="en-US" sz="4000" dirty="0"/>
          </a:p>
          <a:p>
            <a:pPr algn="ctr"/>
            <a:r>
              <a:rPr lang="en-US" sz="4000" dirty="0"/>
              <a:t>24 He takes away the understanding of the chiefs of the people of the earth, And makes them wander in a pathless wilderness. 25 They grope in the dark without light, And He makes them stagger like a drunken man. </a:t>
            </a:r>
          </a:p>
          <a:p>
            <a:pPr algn="ctr"/>
            <a:endParaRPr lang="en-US" sz="4000" dirty="0"/>
          </a:p>
        </p:txBody>
      </p:sp>
    </p:spTree>
    <p:extLst>
      <p:ext uri="{BB962C8B-B14F-4D97-AF65-F5344CB8AC3E}">
        <p14:creationId xmlns:p14="http://schemas.microsoft.com/office/powerpoint/2010/main" val="47243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 y="0"/>
            <a:ext cx="11887200" cy="5029200"/>
          </a:xfrm>
          <a:prstGeom prst="rect">
            <a:avLst/>
          </a:prstGeom>
        </p:spPr>
        <p:txBody>
          <a:bodyPr/>
          <a:lstStyle/>
          <a:p>
            <a:pPr algn="ctr"/>
            <a:r>
              <a:rPr lang="en-US" sz="4000" b="1" u="sng" dirty="0"/>
              <a:t>1 Thessalonians 4:13-18</a:t>
            </a:r>
            <a:endParaRPr lang="en-US" sz="4000" u="sng" dirty="0"/>
          </a:p>
          <a:p>
            <a:pPr algn="ctr"/>
            <a:r>
              <a:rPr lang="en-US" sz="4000" dirty="0"/>
              <a:t>13 But I do not want you to be ignorant, brethren, concerning those who have fallen asleep, lest you sorrow as others who have no hope. 14 For if we believe that Jesus died and rose again, even so God will bring with Him those who sleep in Jesus. </a:t>
            </a:r>
          </a:p>
          <a:p>
            <a:pPr algn="ctr"/>
            <a:r>
              <a:rPr lang="en-US" sz="4000" dirty="0"/>
              <a:t> </a:t>
            </a:r>
          </a:p>
        </p:txBody>
      </p:sp>
    </p:spTree>
    <p:extLst>
      <p:ext uri="{BB962C8B-B14F-4D97-AF65-F5344CB8AC3E}">
        <p14:creationId xmlns:p14="http://schemas.microsoft.com/office/powerpoint/2010/main" val="2688328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algn="ctr"/>
            <a:r>
              <a:rPr lang="en-US" sz="4000" dirty="0"/>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p>
          <a:p>
            <a:pPr algn="ctr"/>
            <a:r>
              <a:rPr lang="en-US" sz="4000" dirty="0"/>
              <a:t> </a:t>
            </a:r>
          </a:p>
        </p:txBody>
      </p:sp>
    </p:spTree>
    <p:extLst>
      <p:ext uri="{BB962C8B-B14F-4D97-AF65-F5344CB8AC3E}">
        <p14:creationId xmlns:p14="http://schemas.microsoft.com/office/powerpoint/2010/main" val="144939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4608"/>
            <a:ext cx="11963400" cy="1938992"/>
          </a:xfrm>
          <a:prstGeom prst="rect">
            <a:avLst/>
          </a:prstGeom>
        </p:spPr>
        <p:txBody>
          <a:bodyPr wrap="square">
            <a:spAutoFit/>
          </a:bodyPr>
          <a:lstStyle/>
          <a:p>
            <a:pPr algn="ctr"/>
            <a:r>
              <a:rPr lang="en-US" sz="4000" b="1" u="sng" dirty="0"/>
              <a:t> Nahum 3:1</a:t>
            </a:r>
            <a:endParaRPr lang="en-US" sz="4000" u="sng" dirty="0"/>
          </a:p>
          <a:p>
            <a:pPr algn="ctr"/>
            <a:r>
              <a:rPr lang="en-US" sz="4000" b="1" dirty="0"/>
              <a:t>“Woe to the city of blood, full of lies, full of plunder, never without victims!”</a:t>
            </a: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algn="ctr"/>
            <a:r>
              <a:rPr lang="en-US" sz="4000" dirty="0"/>
              <a:t>17 Then we who are alive and remain shall be caught up together with them in the clouds to meet the Lord in the air. And thus we shall always be with the Lord. 18 Therefore comfort one another with these words. </a:t>
            </a:r>
          </a:p>
          <a:p>
            <a:pPr algn="ctr"/>
            <a:r>
              <a:rPr lang="en-US" sz="4000" dirty="0"/>
              <a:t> </a:t>
            </a:r>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2433490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0"/>
            <a:ext cx="12039600" cy="5029200"/>
          </a:xfrm>
          <a:prstGeom prst="rect">
            <a:avLst/>
          </a:prstGeom>
        </p:spPr>
        <p:txBody>
          <a:bodyPr/>
          <a:lstStyle/>
          <a:p>
            <a:pPr algn="ctr"/>
            <a:r>
              <a:rPr lang="en-US" sz="4000" b="1" u="sng" dirty="0"/>
              <a:t> 1 Corinthians 15:50-54</a:t>
            </a:r>
            <a:endParaRPr lang="en-US" sz="4000" u="sng" dirty="0"/>
          </a:p>
          <a:p>
            <a:pPr algn="ctr"/>
            <a:r>
              <a:rPr lang="en-US" sz="4000" dirty="0"/>
              <a:t>50 Now this I say, brethren, that flesh and blood cannot inherit the kingdom of God; nor does corruption inherit incorruption. 51 Behold, I tell you a mystery: We shall not all sleep, but we shall all be changed-- 52 in a moment, in the twinkling of an eye, at the last trumpet. For the trumpet will sound, and the dead will be raised incorruptible, and we shall be changed. </a:t>
            </a:r>
          </a:p>
          <a:p>
            <a:pPr algn="ctr"/>
            <a:endParaRPr lang="en-US" sz="4000" dirty="0"/>
          </a:p>
        </p:txBody>
      </p:sp>
    </p:spTree>
    <p:extLst>
      <p:ext uri="{BB962C8B-B14F-4D97-AF65-F5344CB8AC3E}">
        <p14:creationId xmlns:p14="http://schemas.microsoft.com/office/powerpoint/2010/main" val="4866927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0"/>
            <a:ext cx="12039600" cy="5029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rPr>
              <a:t> 53 For this corruptible must put on incorruption, and this mortal must put on immortality. 54 So when this corruptible has put on incorruption, and this mortal has put on immortality, then shall be brought to pass the saying that is written: "Death is swallowed up in victory."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rPr>
              <a:t> </a:t>
            </a:r>
          </a:p>
        </p:txBody>
      </p:sp>
    </p:spTree>
    <p:extLst>
      <p:ext uri="{BB962C8B-B14F-4D97-AF65-F5344CB8AC3E}">
        <p14:creationId xmlns:p14="http://schemas.microsoft.com/office/powerpoint/2010/main" val="13474491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lvl="0" algn="ctr">
              <a:defRPr/>
            </a:pPr>
            <a:r>
              <a:rPr kumimoji="0" lang="en-US" sz="4000" b="1" i="0" u="sng" strike="noStrike" kern="1200" cap="none" spc="0" normalizeH="0" baseline="0" noProof="0" dirty="0">
                <a:ln>
                  <a:noFill/>
                </a:ln>
                <a:solidFill>
                  <a:srgbClr val="FFFFFF"/>
                </a:solidFill>
                <a:effectLst/>
                <a:uLnTx/>
                <a:uFillTx/>
                <a:latin typeface="Verdana" pitchFamily="34" charset="0"/>
                <a:ea typeface="+mn-ea"/>
                <a:cs typeface="Arial" charset="0"/>
              </a:rPr>
              <a:t> </a:t>
            </a:r>
            <a:r>
              <a:rPr lang="en-US" sz="4000" b="1" u="sng" dirty="0">
                <a:solidFill>
                  <a:srgbClr val="FFFFFF"/>
                </a:solidFill>
              </a:rPr>
              <a:t>Acts 2:38-39</a:t>
            </a:r>
            <a:endParaRPr lang="en-US" sz="4000" u="sng" dirty="0">
              <a:solidFill>
                <a:srgbClr val="FFFFFF"/>
              </a:solidFill>
            </a:endParaRPr>
          </a:p>
          <a:p>
            <a:pPr lvl="0" algn="ctr">
              <a:defRPr/>
            </a:pPr>
            <a:r>
              <a:rPr lang="en-US" sz="4000" dirty="0">
                <a:solidFill>
                  <a:srgbClr val="FFFFFF"/>
                </a:solidFill>
              </a:rPr>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48458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52961"/>
            <a:ext cx="11963400" cy="1323439"/>
          </a:xfrm>
          <a:prstGeom prst="rect">
            <a:avLst/>
          </a:prstGeom>
        </p:spPr>
        <p:txBody>
          <a:bodyPr wrap="square">
            <a:spAutoFit/>
          </a:bodyPr>
          <a:lstStyle/>
          <a:p>
            <a:pPr algn="ctr"/>
            <a:r>
              <a:rPr lang="en-US" sz="4000" b="1" u="sng" dirty="0"/>
              <a:t>Nahum 3:19</a:t>
            </a:r>
            <a:endParaRPr lang="en-US" sz="4000" u="sng" dirty="0"/>
          </a:p>
          <a:p>
            <a:pPr algn="ctr"/>
            <a:r>
              <a:rPr lang="en-US" sz="4000" dirty="0"/>
              <a:t>“Who has not felt your endless cruelty?”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12456"/>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246995"/>
            <a:ext cx="11963400" cy="3170099"/>
          </a:xfrm>
          <a:prstGeom prst="rect">
            <a:avLst/>
          </a:prstGeom>
        </p:spPr>
        <p:txBody>
          <a:bodyPr wrap="square">
            <a:spAutoFit/>
          </a:bodyPr>
          <a:lstStyle/>
          <a:p>
            <a:pPr algn="ctr"/>
            <a:r>
              <a:rPr lang="en-US" sz="4000" b="1" u="sng" dirty="0"/>
              <a:t>Nahum 3:8</a:t>
            </a:r>
            <a:endParaRPr lang="en-US" sz="4000" u="sng" dirty="0"/>
          </a:p>
          <a:p>
            <a:pPr algn="ctr"/>
            <a:r>
              <a:rPr lang="en-US" sz="4000" dirty="0"/>
              <a:t>“Do you think you’re superior to Egyptian Thebes,  proudly invincible on the River Nile, Protected by the great River, walled in by the River, secure?”</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70808"/>
            <a:ext cx="12039600" cy="1323439"/>
          </a:xfrm>
          <a:prstGeom prst="rect">
            <a:avLst/>
          </a:prstGeom>
        </p:spPr>
        <p:txBody>
          <a:bodyPr wrap="square">
            <a:spAutoFit/>
          </a:bodyPr>
          <a:lstStyle/>
          <a:p>
            <a:pPr algn="ctr"/>
            <a:r>
              <a:rPr lang="en-US" sz="4000" b="1" u="sng" dirty="0"/>
              <a:t>Matthew 26:52</a:t>
            </a:r>
            <a:endParaRPr lang="en-US" sz="4000" u="sng" dirty="0"/>
          </a:p>
          <a:p>
            <a:pPr algn="ctr"/>
            <a:r>
              <a:rPr lang="en-US" sz="4000" dirty="0">
                <a:solidFill>
                  <a:srgbClr val="FF0000"/>
                </a:solidFill>
              </a:rPr>
              <a:t>“For all who take the sword will perish by the sword”</a:t>
            </a: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70795"/>
            <a:ext cx="11963400" cy="3785652"/>
          </a:xfrm>
          <a:prstGeom prst="rect">
            <a:avLst/>
          </a:prstGeom>
        </p:spPr>
        <p:txBody>
          <a:bodyPr wrap="square">
            <a:spAutoFit/>
          </a:bodyPr>
          <a:lstStyle/>
          <a:p>
            <a:pPr algn="ctr"/>
            <a:r>
              <a:rPr lang="en-US" sz="4000" b="1" u="sng" dirty="0"/>
              <a:t>Nahum 1:15</a:t>
            </a:r>
            <a:endParaRPr lang="en-US" sz="4000" u="sng" dirty="0"/>
          </a:p>
          <a:p>
            <a:pPr algn="ctr"/>
            <a:r>
              <a:rPr lang="en-US" sz="4000" dirty="0"/>
              <a:t>15 Behold, on the mountains The feet of him who brings good tidings, Who proclaims peace! O Judah, keep your appointed feasts, Perform your vows. For the wicked one shall no more pass through you; He is utterly cut off.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9136"/>
            <a:ext cx="11887200" cy="5016758"/>
          </a:xfrm>
          <a:prstGeom prst="rect">
            <a:avLst/>
          </a:prstGeom>
        </p:spPr>
        <p:txBody>
          <a:bodyPr wrap="square">
            <a:spAutoFit/>
          </a:bodyPr>
          <a:lstStyle/>
          <a:p>
            <a:pPr algn="ctr"/>
            <a:r>
              <a:rPr lang="en-US" sz="4000" b="1" u="sng" dirty="0"/>
              <a:t> Nahum 3:15-19</a:t>
            </a:r>
            <a:endParaRPr lang="en-US" sz="4000" u="sng" dirty="0"/>
          </a:p>
          <a:p>
            <a:pPr algn="ctr"/>
            <a:r>
              <a:rPr lang="en-US" sz="4000" dirty="0"/>
              <a:t>15 There the fire will devour you, The sword will cut you off; It will eat you up like a locust. Make yourself many--like the locust! Make yourself many--like the swarming locusts! 16 You have multiplied your merchants more than the stars of heaven. The locust plunders and flies away.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18548</TotalTime>
  <Words>2237</Words>
  <Application>Microsoft Office PowerPoint</Application>
  <PresentationFormat>Widescreen</PresentationFormat>
  <Paragraphs>232</Paragraphs>
  <Slides>43</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43</vt:i4>
      </vt:variant>
    </vt:vector>
  </HeadingPairs>
  <TitlesOfParts>
    <vt:vector size="48" baseType="lpstr">
      <vt:lpstr>Arial</vt:lpstr>
      <vt:lpstr>Calibri</vt:lpstr>
      <vt:lpstr>Verdana</vt:lpstr>
      <vt:lpstr>1_Mountain Top</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1149</cp:revision>
  <dcterms:created xsi:type="dcterms:W3CDTF">2013-06-05T21:04:28Z</dcterms:created>
  <dcterms:modified xsi:type="dcterms:W3CDTF">2020-07-20T20:33:12Z</dcterms:modified>
</cp:coreProperties>
</file>