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53"/>
  </p:notesMasterIdLst>
  <p:handoutMasterIdLst>
    <p:handoutMasterId r:id="rId54"/>
  </p:handoutMasterIdLst>
  <p:sldIdLst>
    <p:sldId id="600" r:id="rId3"/>
    <p:sldId id="460" r:id="rId4"/>
    <p:sldId id="826" r:id="rId5"/>
    <p:sldId id="464" r:id="rId6"/>
    <p:sldId id="833" r:id="rId7"/>
    <p:sldId id="465" r:id="rId8"/>
    <p:sldId id="373" r:id="rId9"/>
    <p:sldId id="374" r:id="rId10"/>
    <p:sldId id="375" r:id="rId11"/>
    <p:sldId id="376" r:id="rId12"/>
    <p:sldId id="377" r:id="rId13"/>
    <p:sldId id="378" r:id="rId14"/>
    <p:sldId id="379" r:id="rId15"/>
    <p:sldId id="380" r:id="rId16"/>
    <p:sldId id="386" r:id="rId17"/>
    <p:sldId id="834" r:id="rId18"/>
    <p:sldId id="392" r:id="rId19"/>
    <p:sldId id="393" r:id="rId20"/>
    <p:sldId id="394" r:id="rId21"/>
    <p:sldId id="395" r:id="rId22"/>
    <p:sldId id="558" r:id="rId23"/>
    <p:sldId id="396" r:id="rId24"/>
    <p:sldId id="397" r:id="rId25"/>
    <p:sldId id="510" r:id="rId26"/>
    <p:sldId id="500" r:id="rId27"/>
    <p:sldId id="501" r:id="rId28"/>
    <p:sldId id="498" r:id="rId29"/>
    <p:sldId id="849" r:id="rId30"/>
    <p:sldId id="499" r:id="rId31"/>
    <p:sldId id="799" r:id="rId32"/>
    <p:sldId id="800" r:id="rId33"/>
    <p:sldId id="801" r:id="rId34"/>
    <p:sldId id="802" r:id="rId35"/>
    <p:sldId id="803" r:id="rId36"/>
    <p:sldId id="804" r:id="rId37"/>
    <p:sldId id="850" r:id="rId38"/>
    <p:sldId id="851" r:id="rId39"/>
    <p:sldId id="852" r:id="rId40"/>
    <p:sldId id="857" r:id="rId41"/>
    <p:sldId id="855" r:id="rId42"/>
    <p:sldId id="854" r:id="rId43"/>
    <p:sldId id="853" r:id="rId44"/>
    <p:sldId id="858" r:id="rId45"/>
    <p:sldId id="502" r:id="rId46"/>
    <p:sldId id="503" r:id="rId47"/>
    <p:sldId id="795" r:id="rId48"/>
    <p:sldId id="828" r:id="rId49"/>
    <p:sldId id="796" r:id="rId50"/>
    <p:sldId id="797" r:id="rId51"/>
    <p:sldId id="859" r:id="rId52"/>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1422" autoAdjust="0"/>
  </p:normalViewPr>
  <p:slideViewPr>
    <p:cSldViewPr>
      <p:cViewPr varScale="1">
        <p:scale>
          <a:sx n="104" d="100"/>
          <a:sy n="104" d="100"/>
        </p:scale>
        <p:origin x="708"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1/17/2021</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3558899579"/>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948737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1/17/2021</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32151417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499514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51424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776669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47604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685353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37418444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729474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1/17/2021</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46787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1/17/2021</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172823137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134432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Have you ever sensed you were hearing from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3:1-6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Now Moses was tending the flock of Jethro his father-in-law, the priest of Midian. And he led the flock to the back of the desert, and came to Horeb, the mountain of God. 2 And the Angel of the LORD appeared to him in a flame of fire from the midst of a bush. So he looked, and behold, the bush was burning with fire, but the bush was not consumed.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3 Then Moses said, "I will now turn aside and see this great sight, why the bush does not burn." 4 So when the LORD saw that he turned aside to look, God called to him from the midst of the bush and said, "Moses, Moses!" And he said, "Here I am." 5 Then He said, "Do not draw near this place. Take your sandals off your feet, for the place where you stand is holy ground."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algn="ctr"/>
            <a:endParaRPr lang="en-US" sz="4000" dirty="0"/>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6 Moreover He said, "I am the God of your father--the God of Abraham, the God of Isaac, and the God of Jacob." And Moses hid his face, for he was afraid to look upon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It will be Unexpected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4:12-13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Beloved do not think it strange concerning the fiery trial, which is to try you, as though some strange thing happened to you; 13 but rejoice to the extent that you partake of Christ's sufferings, that when His glory is revealed, you may also be glad about exceeding joy.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It will be unique to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3792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64:8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Yet you, LORD, are our Father. We are the clay, you are the potter; we are all the work of your hand.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It will challenge us to trust and obey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1 John 2:17</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“And the world is passing away, and the lust of it; but he who does the will of God abides forever”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7620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It will prompt an emotional Response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900" u="sng" dirty="0">
                <a:effectLst/>
                <a:latin typeface="Verdana" panose="020B0604030504040204" pitchFamily="34" charset="0"/>
                <a:ea typeface="Calibri" panose="020F0502020204030204" pitchFamily="34" charset="0"/>
                <a:cs typeface="Times New Roman" panose="02020603050405020304" pitchFamily="18" charset="0"/>
              </a:rPr>
              <a:t> </a:t>
            </a: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Isaiah 41:9-10</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9 You whom I have taken from the ends of the earth, And called from its farthest regions, And said to you, 'You are My servant, I have chosen you and have not cast you away: 10 Fear not, for I am with you; Be not dismayed, for I am your God. I will strengthen you, Yes, I will help you, I will uphold you with My righteous right hand.'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It will have a Powerful and Lasting Effect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 “burning bush” experience might be preceded by:</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Circumstances not Working Out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Crisis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Discomfort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3:5-6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“Trust in the Lord with all your heart, and lean not on your own understanding; 6 In all your ways acknowledge Him, and He shall direct your paths”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53266"/>
            <a:ext cx="11887200" cy="5082466"/>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How do we acknowledge God in all our ways?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451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10:22-23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22 let us draw near with a true heart in full assurance of faith, having our hearts sprinkled from an evil conscience and our bodies washed with pure water. 23 Let us hold fast the confession of our hope without wavering, for He who promised is faithful.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Expect the Unexpected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4:12-17</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January 17, 2021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text, nature&#10;&#10;Description automatically generated">
            <a:extLst>
              <a:ext uri="{FF2B5EF4-FFF2-40B4-BE49-F238E27FC236}">
                <a16:creationId xmlns:a16="http://schemas.microsoft.com/office/drawing/2014/main" id="{E4DC1BB6-7DD4-458E-976F-4CF9E4BC03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1246035" y="6184037"/>
            <a:ext cx="945965" cy="70947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We carry His Spirit within us and have access to His guidance, if we’re willing to listen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906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Stay close to Him</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687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Ask</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3172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Be Patient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271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Practice Surrender and Trust to God</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5830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Pay attention to your spirit!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946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Expect an answer from God</a:t>
            </a:r>
            <a:r>
              <a:rPr lang="en-US" sz="4000" dirty="0">
                <a:effectLst/>
                <a:latin typeface="Verdana" panose="020B0604030504040204" pitchFamily="34" charset="0"/>
                <a:ea typeface="Calibri" panose="020F0502020204030204" pitchFamily="34" charset="0"/>
                <a:cs typeface="Times New Roman" panose="02020603050405020304" pitchFamily="18"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51099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If you’ve made a mistake in following God’s will, ask Him for help!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4757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Why should we seek God’s will for the life-path decisions we make?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2729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He’s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850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76200"/>
            <a:ext cx="12039600" cy="6019800"/>
          </a:xfrm>
          <a:prstGeom prst="rect">
            <a:avLst/>
          </a:prstGeom>
        </p:spPr>
        <p:txBody>
          <a:bodyPr/>
          <a:lstStyle/>
          <a:p>
            <a:pPr marL="0" marR="0" algn="ctr">
              <a:lnSpc>
                <a:spcPct val="115000"/>
              </a:lnSpc>
              <a:spcBef>
                <a:spcPts val="0"/>
              </a:spcBef>
              <a:spcAft>
                <a:spcPts val="0"/>
              </a:spcAft>
            </a:pPr>
            <a:r>
              <a:rPr lang="en-US" sz="3500" b="1" u="sng" dirty="0">
                <a:effectLst/>
                <a:latin typeface="Verdana" panose="020B0604030504040204" pitchFamily="34" charset="0"/>
                <a:ea typeface="Calibri" panose="020F0502020204030204" pitchFamily="34" charset="0"/>
                <a:cs typeface="Times New Roman" panose="02020603050405020304" pitchFamily="18" charset="0"/>
              </a:rPr>
              <a:t>1 Peter 4:12-17</a:t>
            </a:r>
            <a:endParaRPr lang="en-US" sz="35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12 Beloved do not think it strange concerning the fiery trial, which is to try you, as though some strange thing happened to you; 13 but rejoice to the extent that you partake of Christ's sufferings, that when His glory is revealed, you may also be glad about exceeding joy. 14 If you are reproached for the name of Christ, blessed are you, for the Spirit of glory and of God rests upon you. On their part He is blasphemed, but on your part, He is glorified.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He’s Omnipotent!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63676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He loves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608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It glorifies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7329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It becomes a witness for others</a:t>
            </a:r>
            <a:r>
              <a:rPr lang="en-US" sz="3600" dirty="0">
                <a:effectLst/>
                <a:latin typeface="Verdana" panose="020B0604030504040204" pitchFamily="34"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64922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Has God ever spoken to you through a “burning bush” experience?</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If so, what changed in your life as a result?</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3. Why do you think God involves Himself in our lives at a personal level?</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3:20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“Now to Him who is able to do exceedingly abundantly above all that we ask or think, according to the power that works in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19965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Romans 11:36</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“For of Him and through Him and to Him are all things, to whom be glory forever. Amen”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2:38-39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15 But let none of you suffer as a murderer, a thief, an evildoer, or as a busybody in other people's matters. 16 Yet if anyone suffers as a Christian, let him not be ashamed, but let him glorify God in this matter. 17 For the time has come for judgment to begin at the house of God; and if it begins with us first, what will be the end of those who do not obey the gospel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Psalm 25:8</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“Good and upright is the LORD; Therefore He teaches sinners in the way”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Verdana Pro" panose="020B060403050404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3:16-17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All Scripture is given by inspiration of God, and is profitable for doctrine, for reproof, for correction, for instruction in righteousness, 17 that the man of God may be complete, thoroughly equipped for every good work.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24:35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“Heaven and earth will pass away, but My words will by no means pass away”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2:10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we are His workmanship, created in Christ Jesus for good works, which God prepared beforehand so that we would walk in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10125</TotalTime>
  <Words>1244</Words>
  <Application>Microsoft Office PowerPoint</Application>
  <PresentationFormat>Widescreen</PresentationFormat>
  <Paragraphs>114</Paragraphs>
  <Slides>50</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50</vt:i4>
      </vt:variant>
    </vt:vector>
  </HeadingPairs>
  <TitlesOfParts>
    <vt:vector size="58" baseType="lpstr">
      <vt:lpstr>Arial</vt:lpstr>
      <vt:lpstr>Calibri</vt:lpstr>
      <vt:lpstr>Constantia</vt:lpstr>
      <vt:lpstr>Verdana</vt:lpstr>
      <vt:lpstr>Verdana Pro</vt:lpstr>
      <vt:lpstr>Wingdings 2</vt:lpstr>
      <vt:lpstr>1_Mountain Top</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692</cp:revision>
  <dcterms:created xsi:type="dcterms:W3CDTF">2009-08-18T08:19:59Z</dcterms:created>
  <dcterms:modified xsi:type="dcterms:W3CDTF">2021-01-18T02:09:25Z</dcterms:modified>
</cp:coreProperties>
</file>