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0" r:id="rId4"/>
  </p:sldMasterIdLst>
  <p:notesMasterIdLst>
    <p:notesMasterId r:id="rId142"/>
  </p:notesMasterIdLst>
  <p:handoutMasterIdLst>
    <p:handoutMasterId r:id="rId143"/>
  </p:handoutMasterIdLst>
  <p:sldIdLst>
    <p:sldId id="333" r:id="rId5"/>
    <p:sldId id="336" r:id="rId6"/>
    <p:sldId id="338" r:id="rId7"/>
    <p:sldId id="299" r:id="rId8"/>
    <p:sldId id="301" r:id="rId9"/>
    <p:sldId id="302" r:id="rId10"/>
    <p:sldId id="303" r:id="rId11"/>
    <p:sldId id="304" r:id="rId12"/>
    <p:sldId id="305" r:id="rId13"/>
    <p:sldId id="357" r:id="rId14"/>
    <p:sldId id="339" r:id="rId15"/>
    <p:sldId id="306" r:id="rId16"/>
    <p:sldId id="307" r:id="rId17"/>
    <p:sldId id="308" r:id="rId18"/>
    <p:sldId id="309" r:id="rId19"/>
    <p:sldId id="310" r:id="rId20"/>
    <p:sldId id="311" r:id="rId21"/>
    <p:sldId id="358" r:id="rId22"/>
    <p:sldId id="313" r:id="rId23"/>
    <p:sldId id="314" r:id="rId24"/>
    <p:sldId id="315" r:id="rId25"/>
    <p:sldId id="316" r:id="rId26"/>
    <p:sldId id="317" r:id="rId27"/>
    <p:sldId id="318" r:id="rId28"/>
    <p:sldId id="319" r:id="rId29"/>
    <p:sldId id="32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9" r:id="rId47"/>
    <p:sldId id="364" r:id="rId48"/>
    <p:sldId id="365" r:id="rId49"/>
    <p:sldId id="366" r:id="rId50"/>
    <p:sldId id="862" r:id="rId51"/>
    <p:sldId id="863" r:id="rId52"/>
    <p:sldId id="864" r:id="rId53"/>
    <p:sldId id="370" r:id="rId54"/>
    <p:sldId id="371" r:id="rId55"/>
    <p:sldId id="372" r:id="rId56"/>
    <p:sldId id="865" r:id="rId57"/>
    <p:sldId id="866" r:id="rId58"/>
    <p:sldId id="867" r:id="rId59"/>
    <p:sldId id="361" r:id="rId60"/>
    <p:sldId id="868" r:id="rId61"/>
    <p:sldId id="869" r:id="rId62"/>
    <p:sldId id="870" r:id="rId63"/>
    <p:sldId id="871" r:id="rId64"/>
    <p:sldId id="362" r:id="rId65"/>
    <p:sldId id="363" r:id="rId66"/>
    <p:sldId id="872" r:id="rId67"/>
    <p:sldId id="873" r:id="rId68"/>
    <p:sldId id="874" r:id="rId69"/>
    <p:sldId id="875" r:id="rId70"/>
    <p:sldId id="876" r:id="rId71"/>
    <p:sldId id="877" r:id="rId72"/>
    <p:sldId id="878" r:id="rId73"/>
    <p:sldId id="387" r:id="rId74"/>
    <p:sldId id="879" r:id="rId75"/>
    <p:sldId id="389" r:id="rId76"/>
    <p:sldId id="390" r:id="rId77"/>
    <p:sldId id="391" r:id="rId78"/>
    <p:sldId id="392" r:id="rId79"/>
    <p:sldId id="860" r:id="rId80"/>
    <p:sldId id="906" r:id="rId81"/>
    <p:sldId id="460" r:id="rId82"/>
    <p:sldId id="367" r:id="rId83"/>
    <p:sldId id="464" r:id="rId84"/>
    <p:sldId id="465" r:id="rId85"/>
    <p:sldId id="431" r:id="rId86"/>
    <p:sldId id="461" r:id="rId87"/>
    <p:sldId id="519" r:id="rId88"/>
    <p:sldId id="369" r:id="rId89"/>
    <p:sldId id="520" r:id="rId90"/>
    <p:sldId id="373" r:id="rId91"/>
    <p:sldId id="374" r:id="rId92"/>
    <p:sldId id="375" r:id="rId93"/>
    <p:sldId id="376" r:id="rId94"/>
    <p:sldId id="368" r:id="rId95"/>
    <p:sldId id="377" r:id="rId96"/>
    <p:sldId id="378" r:id="rId97"/>
    <p:sldId id="379" r:id="rId98"/>
    <p:sldId id="380" r:id="rId99"/>
    <p:sldId id="381" r:id="rId100"/>
    <p:sldId id="382" r:id="rId101"/>
    <p:sldId id="383" r:id="rId102"/>
    <p:sldId id="384" r:id="rId103"/>
    <p:sldId id="385" r:id="rId104"/>
    <p:sldId id="386" r:id="rId105"/>
    <p:sldId id="388" r:id="rId106"/>
    <p:sldId id="528" r:id="rId107"/>
    <p:sldId id="527" r:id="rId108"/>
    <p:sldId id="882" r:id="rId109"/>
    <p:sldId id="881" r:id="rId110"/>
    <p:sldId id="880" r:id="rId111"/>
    <p:sldId id="904" r:id="rId112"/>
    <p:sldId id="905" r:id="rId113"/>
    <p:sldId id="903" r:id="rId114"/>
    <p:sldId id="902" r:id="rId115"/>
    <p:sldId id="901" r:id="rId116"/>
    <p:sldId id="900" r:id="rId117"/>
    <p:sldId id="899" r:id="rId118"/>
    <p:sldId id="898" r:id="rId119"/>
    <p:sldId id="897" r:id="rId120"/>
    <p:sldId id="896" r:id="rId121"/>
    <p:sldId id="895" r:id="rId122"/>
    <p:sldId id="894" r:id="rId123"/>
    <p:sldId id="893" r:id="rId124"/>
    <p:sldId id="892" r:id="rId125"/>
    <p:sldId id="891" r:id="rId126"/>
    <p:sldId id="890" r:id="rId127"/>
    <p:sldId id="889" r:id="rId128"/>
    <p:sldId id="888" r:id="rId129"/>
    <p:sldId id="887" r:id="rId130"/>
    <p:sldId id="886" r:id="rId131"/>
    <p:sldId id="885" r:id="rId132"/>
    <p:sldId id="884" r:id="rId133"/>
    <p:sldId id="502" r:id="rId134"/>
    <p:sldId id="503" r:id="rId135"/>
    <p:sldId id="795" r:id="rId136"/>
    <p:sldId id="796" r:id="rId137"/>
    <p:sldId id="797" r:id="rId138"/>
    <p:sldId id="794" r:id="rId139"/>
    <p:sldId id="571" r:id="rId140"/>
    <p:sldId id="859" r:id="rId1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7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76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1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635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57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8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28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404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29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27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6/4/2021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6/4/2021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5681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6/4/2021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Grace/Who you Are to me”</a:t>
            </a:r>
          </a:p>
          <a:p>
            <a:pPr marL="0" indent="0" algn="ctr">
              <a:buNone/>
            </a:pPr>
            <a:r>
              <a:rPr lang="en-US" sz="4400" b="1" dirty="0">
                <a:solidFill>
                  <a:schemeClr val="bg1"/>
                </a:solidFill>
                <a:latin typeface="Arial"/>
                <a:ea typeface="+mn-lt"/>
                <a:cs typeface="+mn-lt"/>
              </a:rPr>
              <a:t>(Phil Wickham/Chris Tomlin)</a:t>
            </a:r>
          </a:p>
        </p:txBody>
      </p:sp>
    </p:spTree>
    <p:extLst>
      <p:ext uri="{BB962C8B-B14F-4D97-AF65-F5344CB8AC3E}">
        <p14:creationId xmlns:p14="http://schemas.microsoft.com/office/powerpoint/2010/main" val="901890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Nations with truth and justice. Shines like the sun in</a:t>
            </a:r>
          </a:p>
          <a:p>
            <a:pPr marL="0" indent="0" algn="ctr">
              <a:buNone/>
            </a:pPr>
            <a:r>
              <a:rPr lang="en-US" sz="4000" dirty="0">
                <a:solidFill>
                  <a:schemeClr val="bg1"/>
                </a:solidFill>
                <a:latin typeface="Arial"/>
                <a:ea typeface="+mn-lt"/>
                <a:cs typeface="+mn-lt"/>
              </a:rPr>
              <a:t>All of it’s brilliance. The King of Glory, the King </a:t>
            </a:r>
          </a:p>
        </p:txBody>
      </p:sp>
    </p:spTree>
    <p:extLst>
      <p:ext uri="{BB962C8B-B14F-4D97-AF65-F5344CB8AC3E}">
        <p14:creationId xmlns:p14="http://schemas.microsoft.com/office/powerpoint/2010/main" val="39318759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algn="ctr"/>
            <a:r>
              <a:rPr lang="en-US" sz="4000" b="1" u="sng" dirty="0"/>
              <a:t>Acts 16:16-34</a:t>
            </a:r>
            <a:endParaRPr lang="en-US" sz="4000" u="sng" dirty="0"/>
          </a:p>
          <a:p>
            <a:pPr algn="ctr"/>
            <a:r>
              <a:rPr lang="en-US" sz="4000" dirty="0"/>
              <a:t>16 Now it happened, as we went to prayer, that a certain slave girl possessed with a spirit of divination met us, who brought her masters much profit by fortune-telling. 17 This girl followed Paul and us, and cried out, saying, "These men are the servants of the Most High God, who proclaim to us the way of salvation." </a:t>
            </a:r>
          </a:p>
          <a:p>
            <a:pPr algn="ctr"/>
            <a:r>
              <a:rPr lang="en-US" sz="4000" dirty="0"/>
              <a:t>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dirty="0"/>
              <a:t>18 And this she did for many days. But Paul, greatly annoyed, turned and said to the spirit, "I command you in the name of Jesus Christ to come out of her." And he came out that very hour. 19 But when her masters saw that their hope of profit was gone, they seized Paul and Silas and dragged them into the marketplace to the authorities.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6172200"/>
          </a:xfrm>
          <a:prstGeom prst="rect">
            <a:avLst/>
          </a:prstGeom>
        </p:spPr>
        <p:txBody>
          <a:bodyPr/>
          <a:lstStyle/>
          <a:p>
            <a:pPr algn="ctr"/>
            <a:r>
              <a:rPr lang="en-US" sz="4000" dirty="0"/>
              <a:t>20 And they brought them to the magistrates, and said, "These men, being Jews, exceedingly trouble our city; 21 and they teach customs which are not lawful for us, being Romans, to receive or observe." 22 Then the multitude rose up together against them; and the magistrates tore off their clothes and commanded them to be beaten with rods. </a:t>
            </a:r>
          </a:p>
          <a:p>
            <a:pPr algn="ctr"/>
            <a:r>
              <a:rPr lang="en-US" sz="4000" dirty="0"/>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dirty="0"/>
              <a:t>23 And when they had laid many stripes on them, they threw them into prison, commanding the jailer to keep them securely. 24 Having received such a charge, he put them into the inner prison and fastened their feet in the stocks.25 But at midnight Paul and Silas were praying and singing hymns to God, and the prisoners were listening to them.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dirty="0"/>
              <a:t>26 Suddenly there was a great earthquake, so that the foundations of the prison were shaken; and immediately all the doors were opened and everyone's chains were loosed. 27 And the keeper of the prison, awaking from sleep and seeing the prison doors open, supposing the prisoners had fled, drew his sword and was about to kill himself.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dirty="0"/>
              <a:t>28 But Paul called with a loud voice, saying, "Do yourself no harm, for we are all here." 29 Then he called for a light, ran in, and fell down trembling before Paul and Silas. 30 And he brought them out and said, "Sirs, what must I do to be saved?"31 So they said, "Believe on the Lord Jesus Christ, and you will be saved, you and your household."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dirty="0"/>
              <a:t>32 Then they spoke the word of the Lord to him and to all who were in his house. 33 And he took them the same hour of the night and washed their stripes. And immediately he and all his family were baptized. 34 Now when he had brought them into his house, he set food before them; and he rejoiced, having believed in God.</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Sense of Purpose</a:t>
            </a:r>
            <a:endParaRPr lang="en-US" sz="4000" dirty="0"/>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Faith in God</a:t>
            </a:r>
            <a:endParaRPr lang="en-US" sz="4000" dirty="0"/>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rgbClr val="FFFFFF"/>
                </a:solidFill>
              </a:rPr>
              <a:t>Courage</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Above all Kings. This Is Amazing Grace. This is unfailing Love. That you would take my place. </a:t>
            </a:r>
          </a:p>
        </p:txBody>
      </p:sp>
    </p:spTree>
    <p:extLst>
      <p:ext uri="{BB962C8B-B14F-4D97-AF65-F5344CB8AC3E}">
        <p14:creationId xmlns:p14="http://schemas.microsoft.com/office/powerpoint/2010/main" val="5805515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Big Picture Thinking</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Unusual Strength</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Ephesians 4:30</a:t>
            </a:r>
            <a:endParaRPr lang="en-US" sz="4000" u="sng" dirty="0"/>
          </a:p>
          <a:p>
            <a:pPr algn="ctr"/>
            <a:r>
              <a:rPr lang="en-US" sz="4000" dirty="0"/>
              <a:t>“And do not grieve the Holy Spirit of God, by whom you were sealed for the day of redemption”</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John 14:26</a:t>
            </a:r>
            <a:endParaRPr lang="en-US" sz="4000" u="sng" dirty="0"/>
          </a:p>
          <a:p>
            <a:pPr algn="ctr"/>
            <a:r>
              <a:rPr lang="en-US" sz="4000" dirty="0">
                <a:solidFill>
                  <a:srgbClr val="FF0000"/>
                </a:solidFill>
              </a:rPr>
              <a:t>But the Helper, the Holy Spirit, whom the Father will send in My name, He will teach you all things, and bring to your remembrance all things that I said to you</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Foresight</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Philippians 1:9–10</a:t>
            </a:r>
            <a:endParaRPr lang="en-US" sz="4000" u="sng" dirty="0"/>
          </a:p>
          <a:p>
            <a:pPr algn="ctr"/>
            <a:r>
              <a:rPr lang="en-US" sz="4000" dirty="0"/>
              <a:t>9 And it is my prayer that your love may abound more and more, with knowledge and all discernment, 10 so that you may approve what is excellent, and so be pure and blameless for the day of Christ.</a:t>
            </a:r>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Causes of Compromise of Our Convictions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What motivates us to do wrong even when we know what’s right? </a:t>
            </a:r>
            <a:endParaRPr lang="en-US" sz="4000" dirty="0"/>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Fear of Criticism</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27877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Romans 1:16-17</a:t>
            </a:r>
            <a:endParaRPr lang="en-US" sz="4000" u="sng" dirty="0"/>
          </a:p>
          <a:p>
            <a:pPr algn="ctr"/>
            <a:r>
              <a:rPr lang="en-US" sz="4000"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9969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you would bear my Cross. You laid down your life. That I would be set free. Jesus I sing for all that</a:t>
            </a:r>
          </a:p>
        </p:txBody>
      </p:sp>
    </p:spTree>
    <p:extLst>
      <p:ext uri="{BB962C8B-B14F-4D97-AF65-F5344CB8AC3E}">
        <p14:creationId xmlns:p14="http://schemas.microsoft.com/office/powerpoint/2010/main" val="223512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Fear of Rejection</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3286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76200"/>
            <a:ext cx="11430000" cy="5029200"/>
          </a:xfrm>
          <a:prstGeom prst="rect">
            <a:avLst/>
          </a:prstGeom>
        </p:spPr>
        <p:txBody>
          <a:bodyPr/>
          <a:lstStyle/>
          <a:p>
            <a:pPr algn="ctr"/>
            <a:r>
              <a:rPr lang="en-US" sz="3700" b="1" u="sng" dirty="0"/>
              <a:t>1 Peter 3:15-17</a:t>
            </a:r>
            <a:endParaRPr lang="en-US" sz="3700" u="sng" dirty="0"/>
          </a:p>
          <a:p>
            <a:pPr algn="ctr"/>
            <a:r>
              <a:rPr lang="en-US" sz="3700" dirty="0"/>
              <a:t>15 But sanctify the Lord God in your hearts, and always be ready to give a defense to everyone who asks you a reason for the hope that is in you, with meekness and fear; 16 having a good conscience, that when they defame you as evildoers, those who revile your good conduct in Christ may be ashamed. 17 For it is better, if it is the will of God, to suffer for doing good than for doing evil.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769025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76200"/>
            <a:ext cx="11430000" cy="5029200"/>
          </a:xfrm>
          <a:prstGeom prst="rect">
            <a:avLst/>
          </a:prstGeom>
        </p:spPr>
        <p:txBody>
          <a:bodyPr/>
          <a:lstStyle/>
          <a:p>
            <a:pPr algn="ctr"/>
            <a:r>
              <a:rPr lang="en-US" sz="4000" b="1" dirty="0"/>
              <a:t>Fear of Loss</a:t>
            </a:r>
            <a:endParaRPr lang="en-US" sz="4000" dirty="0"/>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193442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Philippians 3:7-11</a:t>
            </a:r>
            <a:endParaRPr lang="en-US" sz="4000" u="sng" dirty="0"/>
          </a:p>
          <a:p>
            <a:pPr algn="ctr"/>
            <a:r>
              <a:rPr lang="en-US" sz="4000" dirty="0"/>
              <a:t>7 But what things were gain to me, these I have counted loss for Christ. 8 Yet indeed I also count all things loss for the excellence of the knowledge of Christ Jesus my Lord, for whom I have suffered the loss of all things, and count them as rubbish, that I may gain Christ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663291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dirty="0"/>
              <a:t>9 and be found in Him, not having my own righteousness, which is from the law, but that which is through faith in Christ, the righteousness which is from God by faith; 10 that I may know Him and the power of His resurrection, and the fellowship of His sufferings, being conformed to His death, 11 if, by any means, I may attain to the resurrection from the dead. </a:t>
            </a:r>
          </a:p>
          <a:p>
            <a:pPr algn="ctr"/>
            <a:r>
              <a:rPr lang="en-US" sz="4000" b="1" dirty="0"/>
              <a:t> </a:t>
            </a:r>
            <a:endParaRPr lang="en-US" sz="4000" dirty="0"/>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852139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1. What unwavering convictions do you have that govern your life? </a:t>
            </a:r>
            <a:endParaRPr lang="en-US" sz="4000" dirty="0"/>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22273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2. What conditions or situations might tempt you to compromise your standards? </a:t>
            </a:r>
            <a:endParaRPr lang="en-US" sz="4000" dirty="0"/>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93872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3. How would a long-term perspective help you courageously stand firm in your convictions? </a:t>
            </a:r>
            <a:endParaRPr lang="en-US" sz="4000" dirty="0"/>
          </a:p>
          <a:p>
            <a:pPr algn="ctr"/>
            <a:r>
              <a:rPr lang="en-US" sz="4000" b="1" dirty="0"/>
              <a:t> </a:t>
            </a:r>
            <a:endParaRPr lang="en-US" sz="4000" dirty="0"/>
          </a:p>
          <a:p>
            <a:pPr algn="ctr"/>
            <a:r>
              <a:rPr lang="en-US" sz="4000" b="1" dirty="0"/>
              <a:t>4</a:t>
            </a: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424000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What negative consequences might result from your compromise? </a:t>
            </a:r>
            <a:endParaRPr lang="en-US" sz="4000" dirty="0"/>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774857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dirty="0"/>
              <a:t>5. What are the long-term benefits of staying true to Christ and His Word?</a:t>
            </a:r>
            <a:endParaRPr lang="en-US" sz="4000" dirty="0"/>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5414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done for me. Worthy is the Lamb who was slain. Worthy is the King who Conquered the Grave. </a:t>
            </a:r>
          </a:p>
        </p:txBody>
      </p:sp>
    </p:spTree>
    <p:extLst>
      <p:ext uri="{BB962C8B-B14F-4D97-AF65-F5344CB8AC3E}">
        <p14:creationId xmlns:p14="http://schemas.microsoft.com/office/powerpoint/2010/main" val="41294047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Who was slain. Worthy is the King who conquers the Grave. Worthy is the Lamb </a:t>
            </a:r>
          </a:p>
        </p:txBody>
      </p:sp>
    </p:spTree>
    <p:extLst>
      <p:ext uri="{BB962C8B-B14F-4D97-AF65-F5344CB8AC3E}">
        <p14:creationId xmlns:p14="http://schemas.microsoft.com/office/powerpoint/2010/main" val="218034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was slain. And Worthy is the King who conquers the grave. Worthy is the Lamb who slain. Worthy  </a:t>
            </a:r>
          </a:p>
        </p:txBody>
      </p:sp>
    </p:spTree>
    <p:extLst>
      <p:ext uri="{BB962C8B-B14F-4D97-AF65-F5344CB8AC3E}">
        <p14:creationId xmlns:p14="http://schemas.microsoft.com/office/powerpoint/2010/main" val="346208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Worthy. This Is amazing Grace. This is unfailing love that you would take me place that you </a:t>
            </a:r>
          </a:p>
        </p:txBody>
      </p:sp>
    </p:spTree>
    <p:extLst>
      <p:ext uri="{BB962C8B-B14F-4D97-AF65-F5344CB8AC3E}">
        <p14:creationId xmlns:p14="http://schemas.microsoft.com/office/powerpoint/2010/main" val="187650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would bear my cross. You laid down your life. That I would be set free. Jesus I sing for all that all that </a:t>
            </a:r>
          </a:p>
        </p:txBody>
      </p:sp>
    </p:spTree>
    <p:extLst>
      <p:ext uri="{BB962C8B-B14F-4D97-AF65-F5344CB8AC3E}">
        <p14:creationId xmlns:p14="http://schemas.microsoft.com/office/powerpoint/2010/main" val="1278021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done for me. Your Amazing, Faithful, Loves open door. When I’m empty you fill me with hunger </a:t>
            </a:r>
          </a:p>
        </p:txBody>
      </p:sp>
    </p:spTree>
    <p:extLst>
      <p:ext uri="{BB962C8B-B14F-4D97-AF65-F5344CB8AC3E}">
        <p14:creationId xmlns:p14="http://schemas.microsoft.com/office/powerpoint/2010/main" val="276813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more. Of your Mercy, Your Goodness. Lord you’re the air that I breathe It’s who you are. You’re </a:t>
            </a:r>
          </a:p>
        </p:txBody>
      </p:sp>
    </p:spTree>
    <p:extLst>
      <p:ext uri="{BB962C8B-B14F-4D97-AF65-F5344CB8AC3E}">
        <p14:creationId xmlns:p14="http://schemas.microsoft.com/office/powerpoint/2010/main" val="391356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Amazing, Faithful, Loves open door. When I’m empty you fill me with hunger for more. Of your</a:t>
            </a:r>
          </a:p>
        </p:txBody>
      </p:sp>
    </p:spTree>
    <p:extLst>
      <p:ext uri="{BB962C8B-B14F-4D97-AF65-F5344CB8AC3E}">
        <p14:creationId xmlns:p14="http://schemas.microsoft.com/office/powerpoint/2010/main" val="125627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Amazing,Faithful</a:t>
            </a:r>
            <a:r>
              <a:rPr lang="en-US" sz="4000" dirty="0">
                <a:solidFill>
                  <a:schemeClr val="bg1"/>
                </a:solidFill>
                <a:latin typeface="Arial"/>
                <a:ea typeface="+mn-lt"/>
                <a:cs typeface="+mn-lt"/>
              </a:rPr>
              <a:t>, Loves open door. When I’m empty you fill me. With hunger for more. Of your Mercy your </a:t>
            </a:r>
          </a:p>
        </p:txBody>
      </p:sp>
    </p:spTree>
    <p:extLst>
      <p:ext uri="{BB962C8B-B14F-4D97-AF65-F5344CB8AC3E}">
        <p14:creationId xmlns:p14="http://schemas.microsoft.com/office/powerpoint/2010/main" val="19254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Lord You’re the air that I breathe it’s who you are to me. This is amazing Grace. This is </a:t>
            </a:r>
          </a:p>
        </p:txBody>
      </p:sp>
    </p:spTree>
    <p:extLst>
      <p:ext uri="{BB962C8B-B14F-4D97-AF65-F5344CB8AC3E}">
        <p14:creationId xmlns:p14="http://schemas.microsoft.com/office/powerpoint/2010/main" val="2863608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Unfailing </a:t>
            </a:r>
            <a:r>
              <a:rPr lang="en-US" sz="4000" dirty="0" err="1">
                <a:solidFill>
                  <a:schemeClr val="bg1"/>
                </a:solidFill>
                <a:latin typeface="Arial"/>
                <a:ea typeface="+mn-lt"/>
                <a:cs typeface="+mn-lt"/>
              </a:rPr>
              <a:t>Love.That</a:t>
            </a:r>
            <a:r>
              <a:rPr lang="en-US" sz="4000" dirty="0">
                <a:solidFill>
                  <a:schemeClr val="bg1"/>
                </a:solidFill>
                <a:latin typeface="Arial"/>
                <a:ea typeface="+mn-lt"/>
                <a:cs typeface="+mn-lt"/>
              </a:rPr>
              <a:t> You would take my place. That you would bear my cross. You laid down your life.  </a:t>
            </a:r>
          </a:p>
        </p:txBody>
      </p:sp>
    </p:spTree>
    <p:extLst>
      <p:ext uri="{BB962C8B-B14F-4D97-AF65-F5344CB8AC3E}">
        <p14:creationId xmlns:p14="http://schemas.microsoft.com/office/powerpoint/2010/main" val="427766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 would be </a:t>
            </a:r>
            <a:r>
              <a:rPr lang="en-US" sz="4000" dirty="0" err="1">
                <a:solidFill>
                  <a:schemeClr val="bg1"/>
                </a:solidFill>
                <a:latin typeface="Arial"/>
                <a:ea typeface="+mn-lt"/>
                <a:cs typeface="+mn-lt"/>
              </a:rPr>
              <a:t>setFree</a:t>
            </a:r>
            <a:r>
              <a:rPr lang="en-US" sz="4000" dirty="0">
                <a:solidFill>
                  <a:schemeClr val="bg1"/>
                </a:solidFill>
                <a:latin typeface="Arial"/>
                <a:ea typeface="+mn-lt"/>
                <a:cs typeface="+mn-lt"/>
              </a:rPr>
              <a:t>. Jesus I sing for all that you’ve done for me.</a:t>
            </a:r>
          </a:p>
          <a:p>
            <a:pPr marL="0" indent="0" algn="ctr">
              <a:buNone/>
            </a:pP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785253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Free. Jesus I sing for all that you’ve done for me.</a:t>
            </a:r>
          </a:p>
        </p:txBody>
      </p:sp>
    </p:spTree>
    <p:extLst>
      <p:ext uri="{BB962C8B-B14F-4D97-AF65-F5344CB8AC3E}">
        <p14:creationId xmlns:p14="http://schemas.microsoft.com/office/powerpoint/2010/main" val="4097788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410210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027068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3487706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657063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265672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Your Goodness. Lord you’re the air that I breathe It’s who you are to me. </a:t>
            </a:r>
          </a:p>
        </p:txBody>
      </p:sp>
    </p:spTree>
    <p:extLst>
      <p:ext uri="{BB962C8B-B14F-4D97-AF65-F5344CB8AC3E}">
        <p14:creationId xmlns:p14="http://schemas.microsoft.com/office/powerpoint/2010/main" val="1437903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470595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1253803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2095538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1173668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013208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4103338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3315463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3192498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519853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77882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  </a:t>
            </a:r>
          </a:p>
        </p:txBody>
      </p:sp>
    </p:spTree>
    <p:extLst>
      <p:ext uri="{BB962C8B-B14F-4D97-AF65-F5344CB8AC3E}">
        <p14:creationId xmlns:p14="http://schemas.microsoft.com/office/powerpoint/2010/main" val="923264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4011093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3534948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3027675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"Something has to break”</a:t>
            </a:r>
          </a:p>
          <a:p>
            <a:pPr marL="0" indent="0" algn="ctr">
              <a:buNone/>
            </a:pPr>
            <a:r>
              <a:rPr lang="en-US" sz="4400" b="1" dirty="0">
                <a:solidFill>
                  <a:schemeClr val="bg1"/>
                </a:solidFill>
                <a:latin typeface="Arial"/>
                <a:ea typeface="+mn-lt"/>
                <a:cs typeface="+mn-lt"/>
              </a:rPr>
              <a:t>(Essential Worship and Red Rocks Worship)</a:t>
            </a:r>
          </a:p>
        </p:txBody>
      </p:sp>
    </p:spTree>
    <p:extLst>
      <p:ext uri="{BB962C8B-B14F-4D97-AF65-F5344CB8AC3E}">
        <p14:creationId xmlns:p14="http://schemas.microsoft.com/office/powerpoint/2010/main" val="2935689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feel it in this room. Holy spirit move. Cause when you have your way. Something has to break. Tear </a:t>
            </a:r>
          </a:p>
        </p:txBody>
      </p:sp>
    </p:spTree>
    <p:extLst>
      <p:ext uri="{BB962C8B-B14F-4D97-AF65-F5344CB8AC3E}">
        <p14:creationId xmlns:p14="http://schemas.microsoft.com/office/powerpoint/2010/main" val="2789117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every lie. Set the wrong thing right. Cause when you have your way. Something has to break.</a:t>
            </a:r>
          </a:p>
        </p:txBody>
      </p:sp>
    </p:spTree>
    <p:extLst>
      <p:ext uri="{BB962C8B-B14F-4D97-AF65-F5344CB8AC3E}">
        <p14:creationId xmlns:p14="http://schemas.microsoft.com/office/powerpoint/2010/main" val="4131908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I feel it in this room. Holy spirit move. Cause when you have your way</a:t>
            </a:r>
          </a:p>
        </p:txBody>
      </p:sp>
    </p:spTree>
    <p:extLst>
      <p:ext uri="{BB962C8B-B14F-4D97-AF65-F5344CB8AC3E}">
        <p14:creationId xmlns:p14="http://schemas.microsoft.com/office/powerpoint/2010/main" val="1466214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Tear down every lie. Set the wrong thing right. Cause when you have your way</a:t>
            </a:r>
          </a:p>
        </p:txBody>
      </p:sp>
    </p:spTree>
    <p:extLst>
      <p:ext uri="{BB962C8B-B14F-4D97-AF65-F5344CB8AC3E}">
        <p14:creationId xmlns:p14="http://schemas.microsoft.com/office/powerpoint/2010/main" val="1722211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Something has to break. </a:t>
            </a:r>
          </a:p>
          <a:p>
            <a:pPr marL="0" indent="0" algn="ctr">
              <a:buNone/>
            </a:pPr>
            <a:r>
              <a:rPr lang="en-US" sz="4000" dirty="0">
                <a:solidFill>
                  <a:schemeClr val="bg1"/>
                </a:solidFill>
                <a:latin typeface="Arial"/>
                <a:ea typeface="+mn-lt"/>
                <a:cs typeface="+mn-lt"/>
              </a:rPr>
              <a:t>Right now in you name. Something has to break.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1334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Something has to break.</a:t>
            </a:r>
          </a:p>
          <a:p>
            <a:pPr marL="0" indent="0" algn="ctr">
              <a:buNone/>
            </a:pPr>
            <a:r>
              <a:rPr lang="en-US" sz="4000" dirty="0">
                <a:solidFill>
                  <a:schemeClr val="bg1"/>
                </a:solidFill>
                <a:latin typeface="Arial"/>
                <a:ea typeface="+mn-lt"/>
                <a:cs typeface="+mn-lt"/>
              </a:rPr>
              <a:t>Right now in your name. Something has to break. </a:t>
            </a:r>
          </a:p>
          <a:p>
            <a:pPr marL="0" indent="0" algn="ctr">
              <a:buNone/>
            </a:pP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2118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the king above all Kings. Who shakes the whole earth with holy thunder? Who leaves us   </a:t>
            </a:r>
          </a:p>
        </p:txBody>
      </p:sp>
    </p:spTree>
    <p:extLst>
      <p:ext uri="{BB962C8B-B14F-4D97-AF65-F5344CB8AC3E}">
        <p14:creationId xmlns:p14="http://schemas.microsoft.com/office/powerpoint/2010/main" val="3511486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believe you’ll get me to it. I believe you’ll get me through it. I believe that you will do it right now.</a:t>
            </a:r>
          </a:p>
        </p:txBody>
      </p:sp>
    </p:spTree>
    <p:extLst>
      <p:ext uri="{BB962C8B-B14F-4D97-AF65-F5344CB8AC3E}">
        <p14:creationId xmlns:p14="http://schemas.microsoft.com/office/powerpoint/2010/main" val="1070944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Something has to break. I believe you’ll get me to it. I believe you’ll get me through it. I believe that you will</a:t>
            </a:r>
          </a:p>
        </p:txBody>
      </p:sp>
    </p:spTree>
    <p:extLst>
      <p:ext uri="{BB962C8B-B14F-4D97-AF65-F5344CB8AC3E}">
        <p14:creationId xmlns:p14="http://schemas.microsoft.com/office/powerpoint/2010/main" val="2696566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it right now. Something has to break. I believe you’ll get me to it. I believe you’ll get me through it. I</a:t>
            </a:r>
          </a:p>
        </p:txBody>
      </p:sp>
    </p:spTree>
    <p:extLst>
      <p:ext uri="{BB962C8B-B14F-4D97-AF65-F5344CB8AC3E}">
        <p14:creationId xmlns:p14="http://schemas.microsoft.com/office/powerpoint/2010/main" val="1647693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believe that you will do it right now. Something has to break. Something has to break.  Right now in your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09201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Something has to break. Something has to break. Something has to break. Right now in your </a:t>
            </a:r>
          </a:p>
        </p:txBody>
      </p:sp>
    </p:spTree>
    <p:extLst>
      <p:ext uri="{BB962C8B-B14F-4D97-AF65-F5344CB8AC3E}">
        <p14:creationId xmlns:p14="http://schemas.microsoft.com/office/powerpoint/2010/main" val="3025981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Something has to break. </a:t>
            </a:r>
          </a:p>
        </p:txBody>
      </p:sp>
    </p:spTree>
    <p:extLst>
      <p:ext uri="{BB962C8B-B14F-4D97-AF65-F5344CB8AC3E}">
        <p14:creationId xmlns:p14="http://schemas.microsoft.com/office/powerpoint/2010/main" val="4008031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“Because of who you Are”</a:t>
            </a:r>
          </a:p>
          <a:p>
            <a:pPr marL="0" indent="0" algn="ctr">
              <a:buNone/>
            </a:pPr>
            <a:r>
              <a:rPr lang="en-US" sz="4400" b="1" dirty="0">
                <a:solidFill>
                  <a:schemeClr val="bg1"/>
                </a:solidFill>
                <a:latin typeface="Arial"/>
                <a:ea typeface="+mn-lt"/>
                <a:cs typeface="+mn-lt"/>
              </a:rPr>
              <a:t>(Martha </a:t>
            </a:r>
            <a:r>
              <a:rPr lang="en-US" sz="4400" b="1" dirty="0" err="1">
                <a:solidFill>
                  <a:schemeClr val="bg1"/>
                </a:solidFill>
                <a:latin typeface="Arial"/>
                <a:ea typeface="+mn-lt"/>
                <a:cs typeface="+mn-lt"/>
              </a:rPr>
              <a:t>Munizzi</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2023701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Because of who you are, I give you glory. Because of who you are, I give you praise. Because of who you</a:t>
            </a:r>
          </a:p>
        </p:txBody>
      </p:sp>
    </p:spTree>
    <p:extLst>
      <p:ext uri="{BB962C8B-B14F-4D97-AF65-F5344CB8AC3E}">
        <p14:creationId xmlns:p14="http://schemas.microsoft.com/office/powerpoint/2010/main" val="3376743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 I will lift my voice and say. Lord, I worship you because of who you are. Lord, I worship you  </a:t>
            </a:r>
          </a:p>
        </p:txBody>
      </p:sp>
    </p:spTree>
    <p:extLst>
      <p:ext uri="{BB962C8B-B14F-4D97-AF65-F5344CB8AC3E}">
        <p14:creationId xmlns:p14="http://schemas.microsoft.com/office/powerpoint/2010/main" val="428533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Because of who you are. Jehovah Jireh, my provider. Jehovah </a:t>
            </a:r>
            <a:r>
              <a:rPr lang="en-US" sz="4000" dirty="0" err="1">
                <a:solidFill>
                  <a:schemeClr val="bg1"/>
                </a:solidFill>
                <a:latin typeface="Arial"/>
                <a:ea typeface="+mn-lt"/>
                <a:cs typeface="+mn-lt"/>
              </a:rPr>
              <a:t>Nissi</a:t>
            </a:r>
            <a:r>
              <a:rPr lang="en-US" sz="4000" dirty="0">
                <a:solidFill>
                  <a:schemeClr val="bg1"/>
                </a:solidFill>
                <a:latin typeface="Arial"/>
                <a:ea typeface="+mn-lt"/>
                <a:cs typeface="+mn-lt"/>
              </a:rPr>
              <a:t>, Lord you Reign in Victory. Jehovah</a:t>
            </a:r>
          </a:p>
        </p:txBody>
      </p:sp>
    </p:spTree>
    <p:extLst>
      <p:ext uri="{BB962C8B-B14F-4D97-AF65-F5344CB8AC3E}">
        <p14:creationId xmlns:p14="http://schemas.microsoft.com/office/powerpoint/2010/main" val="150092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Breathless in awe and wonder? The King of Glory the King above all Kings. This is amazing Grace. </a:t>
            </a:r>
          </a:p>
        </p:txBody>
      </p:sp>
    </p:spTree>
    <p:extLst>
      <p:ext uri="{BB962C8B-B14F-4D97-AF65-F5344CB8AC3E}">
        <p14:creationId xmlns:p14="http://schemas.microsoft.com/office/powerpoint/2010/main" val="3144802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Shalom, my Prince of Peace. And I worship you because of who you are. Because of who you are, I</a:t>
            </a:r>
          </a:p>
        </p:txBody>
      </p:sp>
    </p:spTree>
    <p:extLst>
      <p:ext uri="{BB962C8B-B14F-4D97-AF65-F5344CB8AC3E}">
        <p14:creationId xmlns:p14="http://schemas.microsoft.com/office/powerpoint/2010/main" val="1774715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you glory. Because of who you are, I give you praise. Because of who you Are , I will lift my voice</a:t>
            </a:r>
          </a:p>
          <a:p>
            <a:pPr marL="0" indent="0" algn="ctr">
              <a:buNone/>
            </a:pP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03215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say. Lord, I worship you because of who you are. Lord, I worship you because of who you are. </a:t>
            </a:r>
          </a:p>
        </p:txBody>
      </p:sp>
    </p:spTree>
    <p:extLst>
      <p:ext uri="{BB962C8B-B14F-4D97-AF65-F5344CB8AC3E}">
        <p14:creationId xmlns:p14="http://schemas.microsoft.com/office/powerpoint/2010/main" val="3843101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Jehovah Jireh, my provider. Jehovah </a:t>
            </a:r>
            <a:r>
              <a:rPr lang="en-US" sz="4000" dirty="0" err="1">
                <a:solidFill>
                  <a:schemeClr val="bg1"/>
                </a:solidFill>
                <a:latin typeface="Arial"/>
                <a:ea typeface="+mn-lt"/>
                <a:cs typeface="+mn-lt"/>
              </a:rPr>
              <a:t>Nissi</a:t>
            </a:r>
            <a:r>
              <a:rPr lang="en-US" sz="4000" dirty="0">
                <a:solidFill>
                  <a:schemeClr val="bg1"/>
                </a:solidFill>
                <a:latin typeface="Arial"/>
                <a:ea typeface="+mn-lt"/>
                <a:cs typeface="+mn-lt"/>
              </a:rPr>
              <a:t>, Lord you Reign in Victory. Jehovah Shalom, my Prince of</a:t>
            </a:r>
          </a:p>
        </p:txBody>
      </p:sp>
    </p:spTree>
    <p:extLst>
      <p:ext uri="{BB962C8B-B14F-4D97-AF65-F5344CB8AC3E}">
        <p14:creationId xmlns:p14="http://schemas.microsoft.com/office/powerpoint/2010/main" val="3770682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Peace. And I worship you because of who you are. Because of who you are, I worship you because of</a:t>
            </a:r>
          </a:p>
        </p:txBody>
      </p:sp>
    </p:spTree>
    <p:extLst>
      <p:ext uri="{BB962C8B-B14F-4D97-AF65-F5344CB8AC3E}">
        <p14:creationId xmlns:p14="http://schemas.microsoft.com/office/powerpoint/2010/main" val="18128951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a:t>
            </a:r>
          </a:p>
        </p:txBody>
      </p:sp>
    </p:spTree>
    <p:extLst>
      <p:ext uri="{BB962C8B-B14F-4D97-AF65-F5344CB8AC3E}">
        <p14:creationId xmlns:p14="http://schemas.microsoft.com/office/powerpoint/2010/main" val="62683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“Open the eyes of my heart”</a:t>
            </a:r>
          </a:p>
        </p:txBody>
      </p:sp>
    </p:spTree>
    <p:extLst>
      <p:ext uri="{BB962C8B-B14F-4D97-AF65-F5344CB8AC3E}">
        <p14:creationId xmlns:p14="http://schemas.microsoft.com/office/powerpoint/2010/main" val="10818989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Open the eyes of my heart Lord. Open the eyes of my heart. I want to see you. I want to see you.</a:t>
            </a:r>
          </a:p>
        </p:txBody>
      </p:sp>
    </p:spTree>
    <p:extLst>
      <p:ext uri="{BB962C8B-B14F-4D97-AF65-F5344CB8AC3E}">
        <p14:creationId xmlns:p14="http://schemas.microsoft.com/office/powerpoint/2010/main" val="4000181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Open the eyes of my heart Lord. Open the eyes of my heart. I want to see you. I want to see you.</a:t>
            </a:r>
          </a:p>
        </p:txBody>
      </p:sp>
    </p:spTree>
    <p:extLst>
      <p:ext uri="{BB962C8B-B14F-4D97-AF65-F5344CB8AC3E}">
        <p14:creationId xmlns:p14="http://schemas.microsoft.com/office/powerpoint/2010/main" val="27451934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see you high and lifted up shining in the light of your glory. Pour out your pour and Love. As we sing</a:t>
            </a:r>
          </a:p>
        </p:txBody>
      </p:sp>
    </p:spTree>
    <p:extLst>
      <p:ext uri="{BB962C8B-B14F-4D97-AF65-F5344CB8AC3E}">
        <p14:creationId xmlns:p14="http://schemas.microsoft.com/office/powerpoint/2010/main" val="305511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is unfailing love. That you would take my place. That you would bear my cross. You lay down your</a:t>
            </a:r>
          </a:p>
        </p:txBody>
      </p:sp>
    </p:spTree>
    <p:extLst>
      <p:ext uri="{BB962C8B-B14F-4D97-AF65-F5344CB8AC3E}">
        <p14:creationId xmlns:p14="http://schemas.microsoft.com/office/powerpoint/2010/main" val="2904435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Holy holy holy. I want to see you . Open the eyes of my heart Lord. Open the eyes of my heart. I want to</a:t>
            </a:r>
          </a:p>
        </p:txBody>
      </p:sp>
    </p:spTree>
    <p:extLst>
      <p:ext uri="{BB962C8B-B14F-4D97-AF65-F5344CB8AC3E}">
        <p14:creationId xmlns:p14="http://schemas.microsoft.com/office/powerpoint/2010/main" val="2093181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 you. I want to see you . Open the eyes of my heart Lord open the eyes of my heart I want to see </a:t>
            </a:r>
          </a:p>
        </p:txBody>
      </p:sp>
    </p:spTree>
    <p:extLst>
      <p:ext uri="{BB962C8B-B14F-4D97-AF65-F5344CB8AC3E}">
        <p14:creationId xmlns:p14="http://schemas.microsoft.com/office/powerpoint/2010/main" val="9752486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 want to see you. To see you high </a:t>
            </a:r>
            <a:r>
              <a:rPr lang="en-US" sz="4000" dirty="0" err="1">
                <a:solidFill>
                  <a:schemeClr val="bg1"/>
                </a:solidFill>
                <a:latin typeface="Arial"/>
                <a:ea typeface="+mn-lt"/>
                <a:cs typeface="+mn-lt"/>
              </a:rPr>
              <a:t>nd</a:t>
            </a:r>
            <a:r>
              <a:rPr lang="en-US" sz="4000" dirty="0">
                <a:solidFill>
                  <a:schemeClr val="bg1"/>
                </a:solidFill>
                <a:latin typeface="Arial"/>
                <a:ea typeface="+mn-lt"/>
                <a:cs typeface="+mn-lt"/>
              </a:rPr>
              <a:t> lifted up. Shining in the light of your glory. Pour out your power </a:t>
            </a:r>
          </a:p>
        </p:txBody>
      </p:sp>
    </p:spTree>
    <p:extLst>
      <p:ext uri="{BB962C8B-B14F-4D97-AF65-F5344CB8AC3E}">
        <p14:creationId xmlns:p14="http://schemas.microsoft.com/office/powerpoint/2010/main" val="38958164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love as we sing holy holy holy. To see you high and lifted up. Shining in the light of your glory. Pour </a:t>
            </a:r>
          </a:p>
        </p:txBody>
      </p:sp>
    </p:spTree>
    <p:extLst>
      <p:ext uri="{BB962C8B-B14F-4D97-AF65-F5344CB8AC3E}">
        <p14:creationId xmlns:p14="http://schemas.microsoft.com/office/powerpoint/2010/main" val="39885663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Out your power and love as we sing holy holy holy. We sing holy holy. Holy holy holy. Holy holy holy. I </a:t>
            </a:r>
          </a:p>
        </p:txBody>
      </p:sp>
    </p:spTree>
    <p:extLst>
      <p:ext uri="{BB962C8B-B14F-4D97-AF65-F5344CB8AC3E}">
        <p14:creationId xmlns:p14="http://schemas.microsoft.com/office/powerpoint/2010/main" val="17159373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see you. I want to see you.</a:t>
            </a:r>
          </a:p>
        </p:txBody>
      </p:sp>
    </p:spTree>
    <p:extLst>
      <p:ext uri="{BB962C8B-B14F-4D97-AF65-F5344CB8AC3E}">
        <p14:creationId xmlns:p14="http://schemas.microsoft.com/office/powerpoint/2010/main" val="36915099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"Three times you shall keep a feast to Me in the year: 15 You shall keep the Feast of Unleavened Bread (you shall eat unleavened bread seven days, as I commanded you, at the time appointed in the month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Abib</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for in it you came out of Egypt; none shall appear before Me empty); </a:t>
            </a:r>
          </a:p>
        </p:txBody>
      </p:sp>
      <p:pic>
        <p:nvPicPr>
          <p:cNvPr id="4" name="Picture 3" descr="Graphical user interface&#10;&#10;Description automatically generated">
            <a:extLst>
              <a:ext uri="{FF2B5EF4-FFF2-40B4-BE49-F238E27FC236}">
                <a16:creationId xmlns:a16="http://schemas.microsoft.com/office/drawing/2014/main" id="{67B1321D-1121-4222-8D1B-675024832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03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"Three times you shall keep a feast to Me in the year: 15 You shall keep the Feast of Unleavened Bread (you shall eat unleavened bread seven days, as I commanded you, at the time appointed in the month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Abib</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for in it you came out of Egypt; none shall appear before Me empty); </a:t>
            </a:r>
          </a:p>
        </p:txBody>
      </p:sp>
      <p:pic>
        <p:nvPicPr>
          <p:cNvPr id="4" name="Picture 3" descr="Graphical user interface&#10;&#10;Description automatically generated">
            <a:extLst>
              <a:ext uri="{FF2B5EF4-FFF2-40B4-BE49-F238E27FC236}">
                <a16:creationId xmlns:a16="http://schemas.microsoft.com/office/drawing/2014/main" id="{67B1321D-1121-4222-8D1B-675024832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4C12F497-B91C-4D44-9277-EB1A510F4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69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057400" y="0"/>
            <a:ext cx="80772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Believe God and Live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Acts 4:1-4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6,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A picture containing text, sunset&#10;&#10;Description automatically generated">
            <a:extLst>
              <a:ext uri="{FF2B5EF4-FFF2-40B4-BE49-F238E27FC236}">
                <a16:creationId xmlns:a16="http://schemas.microsoft.com/office/drawing/2014/main" id="{F7616377-368A-493C-A1B3-173B41392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 y="2743200"/>
            <a:ext cx="12184729" cy="41148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0" y="5867400"/>
            <a:ext cx="1320800" cy="990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Life that I would be set free. Jesus I sing for all that you’ve done for me. Who brings our Chaos back into</a:t>
            </a:r>
          </a:p>
        </p:txBody>
      </p:sp>
    </p:spTree>
    <p:extLst>
      <p:ext uri="{BB962C8B-B14F-4D97-AF65-F5344CB8AC3E}">
        <p14:creationId xmlns:p14="http://schemas.microsoft.com/office/powerpoint/2010/main" val="23227611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algn="ctr"/>
            <a:r>
              <a:rPr lang="en-US" sz="3700" b="1" u="sng" dirty="0"/>
              <a:t>Acts 4:1-4</a:t>
            </a:r>
            <a:endParaRPr lang="en-US" sz="3700" u="sng" dirty="0"/>
          </a:p>
          <a:p>
            <a:pPr algn="ctr"/>
            <a:r>
              <a:rPr lang="en-US" sz="3700" dirty="0"/>
              <a:t>1 Now as they spoke to the people, the priests, the captain of the temple, and the Sadducees came upon them, 2 being greatly disturbed that they taught the people and preached in Jesus the resurrection from the dead. 3 And they laid hands on them, and put them in custody until the next day, for it was already evening. 4 However, many of those who heard the word believed; and the number of the men came to be about five thousand.</a:t>
            </a:r>
          </a:p>
          <a:p>
            <a:pPr algn="ctr"/>
            <a:r>
              <a:rPr lang="en-US" sz="4000" b="1" dirty="0"/>
              <a:t> </a:t>
            </a:r>
            <a:endParaRPr lang="en-US" sz="4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algn="ctr"/>
            <a:r>
              <a:rPr lang="en-US" sz="4000" b="1" dirty="0"/>
              <a:t>As Christians we should have some Godly Convictions that define who we are and determine our lifestyle and choices </a:t>
            </a:r>
            <a:endParaRPr lang="en-US" sz="4000" dirty="0"/>
          </a:p>
          <a:p>
            <a:pPr algn="ctr"/>
            <a:r>
              <a:rPr lang="en-US" sz="4000" dirty="0"/>
              <a:t> </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algn="ctr"/>
            <a:r>
              <a:rPr lang="en-US" sz="4000" b="1" u="sng" dirty="0"/>
              <a:t>John 16:8</a:t>
            </a:r>
            <a:endParaRPr lang="en-US" sz="4000" u="sng" dirty="0"/>
          </a:p>
          <a:p>
            <a:pPr algn="ctr"/>
            <a:r>
              <a:rPr lang="en-US" sz="4000" dirty="0">
                <a:solidFill>
                  <a:srgbClr val="FF0000"/>
                </a:solidFill>
              </a:rPr>
              <a:t>And He, when He comes, will convict the world concerning sin and righteousness and judgment;</a:t>
            </a:r>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algn="ctr"/>
            <a:r>
              <a:rPr lang="en-US" sz="4000" b="1" u="sng" dirty="0"/>
              <a:t>1 Thessalonians 1:5</a:t>
            </a:r>
            <a:endParaRPr lang="en-US" sz="4000" u="sng" dirty="0"/>
          </a:p>
          <a:p>
            <a:pPr algn="ctr"/>
            <a:r>
              <a:rPr lang="en-US" sz="4000" dirty="0"/>
              <a:t>“for our gospel did not come to you in word only, but also in power and in the Holy Spirit and with full conviction; just as you know what kind of men we proved to be among you for your sake”</a:t>
            </a:r>
          </a:p>
          <a:p>
            <a:pPr lvl="0" algn="ctr">
              <a:defRPr/>
            </a:pPr>
            <a:r>
              <a:rPr lang="en-US" sz="4000" dirty="0">
                <a:solidFill>
                  <a:srgbClr val="FFFFFF"/>
                </a:solidFill>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algn="ctr"/>
            <a:r>
              <a:rPr lang="en-US" sz="4000" b="1" u="sng" dirty="0"/>
              <a:t>Romans 14:22</a:t>
            </a:r>
            <a:endParaRPr lang="en-US" sz="4000" u="sng" dirty="0"/>
          </a:p>
          <a:p>
            <a:pPr algn="ctr"/>
            <a:r>
              <a:rPr lang="en-US" sz="4000" dirty="0"/>
              <a:t>“The faith which you have, have as your own conviction before God. Happy is he who does not condemn himself in what he approves”</a:t>
            </a:r>
          </a:p>
          <a:p>
            <a:pPr algn="ctr"/>
            <a:r>
              <a:rPr lang="en-US" sz="4000" dirty="0"/>
              <a:t> </a:t>
            </a:r>
          </a:p>
        </p:txBody>
      </p:sp>
    </p:spTree>
    <p:extLst>
      <p:ext uri="{BB962C8B-B14F-4D97-AF65-F5344CB8AC3E}">
        <p14:creationId xmlns:p14="http://schemas.microsoft.com/office/powerpoint/2010/main" val="23581664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algn="ctr"/>
            <a:r>
              <a:rPr lang="en-US" sz="4000" b="1" u="sng" dirty="0"/>
              <a:t>Hebrews 11:1</a:t>
            </a:r>
            <a:endParaRPr lang="en-US" sz="4000" u="sng" dirty="0"/>
          </a:p>
          <a:p>
            <a:pPr algn="ctr"/>
            <a:r>
              <a:rPr lang="en-US" sz="4000" dirty="0"/>
              <a:t>“Now faith is the assurance of things hoped for, the conviction of things not seen”</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u="sng" dirty="0"/>
              <a:t>Acts 4:19-22</a:t>
            </a:r>
            <a:endParaRPr lang="en-US" sz="4000" u="sng" dirty="0"/>
          </a:p>
          <a:p>
            <a:pPr algn="ctr"/>
            <a:r>
              <a:rPr lang="en-US" sz="4000" dirty="0"/>
              <a:t>19 But Peter and John answered and said to them, "Whether it is right in the sight of God to listen to you more than to God, you judge. 20 For we cannot but speak the things which we have seen and heard." </a:t>
            </a:r>
          </a:p>
          <a:p>
            <a:pPr algn="ctr"/>
            <a:r>
              <a:rPr lang="en-US" sz="4000" dirty="0"/>
              <a:t> </a:t>
            </a:r>
          </a:p>
        </p:txBody>
      </p:sp>
    </p:spTree>
    <p:extLst>
      <p:ext uri="{BB962C8B-B14F-4D97-AF65-F5344CB8AC3E}">
        <p14:creationId xmlns:p14="http://schemas.microsoft.com/office/powerpoint/2010/main" val="36295744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algn="ctr"/>
            <a:r>
              <a:rPr lang="en-US" sz="4000" dirty="0"/>
              <a:t>21 So when they had further threatened them, they let them go, finding no way of punishing them, because of the people, since they all glorified God for what had been done. 22 For the man was over forty years old on whom this miracle of healing had been performed.</a:t>
            </a:r>
          </a:p>
          <a:p>
            <a:pPr lvl="0" algn="ctr">
              <a:defRPr/>
            </a:pPr>
            <a:r>
              <a:rPr lang="en-US" sz="4000" dirty="0">
                <a:solidFill>
                  <a:srgbClr val="FFFFFF"/>
                </a:solidFill>
              </a:rPr>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algn="ctr"/>
            <a:r>
              <a:rPr lang="en-US" sz="4000" b="1" dirty="0"/>
              <a:t>1. A guilty verdict handed down in court—as in a conviction for a crime. </a:t>
            </a:r>
            <a:endParaRPr lang="en-US" sz="4000" dirty="0"/>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304800"/>
            <a:ext cx="11887200" cy="5029200"/>
          </a:xfrm>
          <a:prstGeom prst="rect">
            <a:avLst/>
          </a:prstGeom>
        </p:spPr>
        <p:txBody>
          <a:bodyPr/>
          <a:lstStyle/>
          <a:p>
            <a:pPr algn="ctr"/>
            <a:r>
              <a:rPr lang="en-US" sz="4000" b="1" dirty="0"/>
              <a:t>2. A firmly held belief—as in the certainty that our Lord Jesus Christ is the resurrected Son of God and the only way to heaven. </a:t>
            </a:r>
            <a:endParaRPr lang="en-US" sz="4000" dirty="0"/>
          </a:p>
          <a:p>
            <a:pPr algn="ctr"/>
            <a:r>
              <a:rPr lang="en-US" sz="4000" b="1" dirty="0"/>
              <a:t> </a:t>
            </a:r>
            <a:endParaRPr lang="en-US" sz="4000" dirty="0"/>
          </a:p>
          <a:p>
            <a:pPr algn="ct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Order? Who makes an Orphan a son and daughter?</a:t>
            </a:r>
          </a:p>
          <a:p>
            <a:pPr marL="0" indent="0" algn="ctr">
              <a:buNone/>
            </a:pPr>
            <a:r>
              <a:rPr lang="en-US" sz="4000" dirty="0">
                <a:solidFill>
                  <a:schemeClr val="bg1"/>
                </a:solidFill>
                <a:latin typeface="Arial"/>
                <a:ea typeface="+mn-lt"/>
                <a:cs typeface="+mn-lt"/>
              </a:rPr>
              <a:t>The King of Glory, The King of Glory. Who rules the</a:t>
            </a:r>
          </a:p>
        </p:txBody>
      </p:sp>
    </p:spTree>
    <p:extLst>
      <p:ext uri="{BB962C8B-B14F-4D97-AF65-F5344CB8AC3E}">
        <p14:creationId xmlns:p14="http://schemas.microsoft.com/office/powerpoint/2010/main" val="11256465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algn="ctr"/>
            <a:r>
              <a:rPr lang="en-US" sz="4000" b="1" dirty="0"/>
              <a:t>3. A feeling of guilt given by the Holy Spirit—He convicts the world of sin, righteousness, and judgment </a:t>
            </a:r>
            <a:endParaRPr lang="en-US" sz="4000" dirty="0"/>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algn="ctr"/>
            <a:r>
              <a:rPr lang="en-US" sz="4000" b="1" u="sng" dirty="0"/>
              <a:t>John 16:8</a:t>
            </a:r>
            <a:endParaRPr lang="en-US" sz="4000" u="sng" dirty="0"/>
          </a:p>
          <a:p>
            <a:pPr algn="ctr"/>
            <a:r>
              <a:rPr lang="en-US" sz="4000" dirty="0">
                <a:solidFill>
                  <a:srgbClr val="FF0000"/>
                </a:solidFill>
              </a:rPr>
              <a:t>And He, when He comes, will convict the world concerning sin and righteousness and judgment;</a:t>
            </a:r>
          </a:p>
          <a:p>
            <a:pPr algn="ctr"/>
            <a:r>
              <a:rPr lang="en-US" sz="40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430000" cy="5029200"/>
          </a:xfrm>
          <a:prstGeom prst="rect">
            <a:avLst/>
          </a:prstGeom>
        </p:spPr>
        <p:txBody>
          <a:bodyPr/>
          <a:lstStyle/>
          <a:p>
            <a:pPr algn="ctr"/>
            <a:r>
              <a:rPr lang="en-US" sz="4000" b="1" dirty="0"/>
              <a:t>The Difference Between Convictions and Preferences</a:t>
            </a:r>
            <a:endParaRPr lang="en-US" sz="4000" dirty="0"/>
          </a:p>
          <a:p>
            <a:pPr algn="ctr"/>
            <a:r>
              <a:rPr lang="en-US" sz="4000" b="1" dirty="0"/>
              <a:t> </a:t>
            </a:r>
            <a:endParaRPr lang="en-US" sz="40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410200"/>
          </a:xfrm>
          <a:prstGeom prst="rect">
            <a:avLst/>
          </a:prstGeom>
        </p:spPr>
        <p:txBody>
          <a:bodyPr/>
          <a:lstStyle/>
          <a:p>
            <a:pPr algn="ctr"/>
            <a:r>
              <a:rPr lang="en-US" sz="4000" dirty="0"/>
              <a:t> </a:t>
            </a:r>
            <a:r>
              <a:rPr lang="en-US" sz="4000" b="1" dirty="0"/>
              <a:t>Preferences</a:t>
            </a:r>
            <a:endParaRPr lang="en-US" sz="4000" dirty="0">
              <a:solidFill>
                <a:srgbClr val="FFFFFF"/>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algn="ctr"/>
            <a:r>
              <a:rPr lang="en-US" sz="4000" b="1" u="sng" dirty="0"/>
              <a:t>Ephesians 4:14-15</a:t>
            </a:r>
            <a:endParaRPr lang="en-US" sz="4000" u="sng" dirty="0"/>
          </a:p>
          <a:p>
            <a:pPr algn="ctr"/>
            <a:r>
              <a:rPr lang="en-US" sz="4000" dirty="0"/>
              <a:t>14 that we should no longer be children, tossed to and </a:t>
            </a:r>
            <a:r>
              <a:rPr lang="en-US" sz="4000" dirty="0" err="1"/>
              <a:t>fro</a:t>
            </a:r>
            <a:r>
              <a:rPr lang="en-US" sz="4000" dirty="0"/>
              <a:t> and carried about with every wind of doctrine, by the trickery of men, in the cunning craftiness of deceitful plotting, 15 but, speaking the truth in love, may grow up in all things into Him who is the head—Christ… </a:t>
            </a:r>
          </a:p>
          <a:p>
            <a:pPr algn="ctr"/>
            <a:r>
              <a:rPr lang="en-US" sz="4000" dirty="0"/>
              <a:t> </a:t>
            </a:r>
            <a:endParaRPr lang="en-US" sz="4000" u="sng"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algn="ctr"/>
            <a:r>
              <a:rPr lang="en-US" sz="4000" b="1" u="sng" dirty="0"/>
              <a:t>James 1:6-8</a:t>
            </a:r>
            <a:endParaRPr lang="en-US" sz="4000" u="sng" dirty="0"/>
          </a:p>
          <a:p>
            <a:pPr algn="ctr"/>
            <a:r>
              <a:rPr lang="en-US" sz="4000" dirty="0"/>
              <a:t>6 But let him ask in faith, with no doubting, for he who doubts is like a wave of the sea driven and tossed by the wind. 7 For let not that man suppose that he will receive anything from the Lord; 8 he is a double-minded man, unstable in all his ways.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algn="ctr"/>
            <a:r>
              <a:rPr lang="en-US" sz="4000" b="1" u="sng" dirty="0"/>
              <a:t>Conviction</a:t>
            </a:r>
            <a:endParaRPr lang="en-US" sz="4000" u="sng" dirty="0"/>
          </a:p>
          <a:p>
            <a:pPr algn="ctr"/>
            <a:r>
              <a:rPr lang="en-US" sz="4000" dirty="0"/>
              <a:t>A conviction is a solid, immovable belief based on confidence in God’s Word, being so thoroughly convinced of its absolute truth that we are willing to take a stand regardless of the consequences. </a:t>
            </a:r>
          </a:p>
          <a:p>
            <a:pPr algn="ctr"/>
            <a:r>
              <a:rPr lang="en-US" sz="4000" dirty="0"/>
              <a:t> </a:t>
            </a:r>
            <a:endParaRPr lang="en-US" sz="4000" u="sng"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1 Corinthians 15:58</a:t>
            </a:r>
            <a:endParaRPr lang="en-US" sz="4000" u="sng" dirty="0"/>
          </a:p>
          <a:p>
            <a:pPr algn="ctr"/>
            <a:r>
              <a:rPr lang="en-US" sz="4000" dirty="0"/>
              <a:t>Therefore, my beloved brethren, be steadfast, immovable, always abounding in the work of the Lord, knowing that your labor is not in vain in the Lord.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algn="ctr"/>
            <a:r>
              <a:rPr lang="en-US" sz="4000" b="1" u="sng" dirty="0"/>
              <a:t>Hebrews 11:6</a:t>
            </a:r>
            <a:endParaRPr lang="en-US" sz="4000" u="sng" dirty="0"/>
          </a:p>
          <a:p>
            <a:pPr algn="ctr"/>
            <a:r>
              <a:rPr lang="en-US" sz="4000" dirty="0"/>
              <a:t>“But without faith it is impossible to please Him, for he who comes to God must believe that He is, and that He is a rewarder of those who diligently seek Him.”</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algn="ctr"/>
            <a:r>
              <a:rPr lang="en-US" sz="4000" b="1" dirty="0"/>
              <a:t>Characteristics of a Person with Convictions </a:t>
            </a:r>
            <a:endParaRPr lang="en-US" sz="4000" dirty="0"/>
          </a:p>
          <a:p>
            <a:pPr algn="ctr"/>
            <a:r>
              <a:rPr lang="en-US" sz="4000" dirty="0"/>
              <a:t> </a:t>
            </a:r>
          </a:p>
          <a:p>
            <a:pPr algn="ctr"/>
            <a:r>
              <a:rPr lang="en-US" sz="4000" dirty="0"/>
              <a:t> </a:t>
            </a: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11792</TotalTime>
  <Words>3976</Words>
  <Application>Microsoft Office PowerPoint</Application>
  <PresentationFormat>Widescreen</PresentationFormat>
  <Paragraphs>243</Paragraphs>
  <Slides>137</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137</vt:i4>
      </vt:variant>
    </vt:vector>
  </HeadingPairs>
  <TitlesOfParts>
    <vt:vector size="148" baseType="lpstr">
      <vt:lpstr>Arial</vt:lpstr>
      <vt:lpstr>Calibri</vt:lpstr>
      <vt:lpstr>Calibri Light</vt:lpstr>
      <vt:lpstr>Constantia</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756</cp:revision>
  <dcterms:created xsi:type="dcterms:W3CDTF">2009-08-18T08:19:59Z</dcterms:created>
  <dcterms:modified xsi:type="dcterms:W3CDTF">2021-06-05T00:42:45Z</dcterms:modified>
</cp:coreProperties>
</file>