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9"/>
  </p:notesMasterIdLst>
  <p:handoutMasterIdLst>
    <p:handoutMasterId r:id="rId50"/>
  </p:handoutMasterIdLst>
  <p:sldIdLst>
    <p:sldId id="915" r:id="rId3"/>
    <p:sldId id="826" r:id="rId4"/>
    <p:sldId id="920" r:id="rId5"/>
    <p:sldId id="921" r:id="rId6"/>
    <p:sldId id="922" r:id="rId7"/>
    <p:sldId id="923" r:id="rId8"/>
    <p:sldId id="924" r:id="rId9"/>
    <p:sldId id="464" r:id="rId10"/>
    <p:sldId id="865" r:id="rId11"/>
    <p:sldId id="888" r:id="rId12"/>
    <p:sldId id="889" r:id="rId13"/>
    <p:sldId id="890" r:id="rId14"/>
    <p:sldId id="891" r:id="rId15"/>
    <p:sldId id="892" r:id="rId16"/>
    <p:sldId id="893" r:id="rId17"/>
    <p:sldId id="894" r:id="rId18"/>
    <p:sldId id="895" r:id="rId19"/>
    <p:sldId id="896" r:id="rId20"/>
    <p:sldId id="897" r:id="rId21"/>
    <p:sldId id="898" r:id="rId22"/>
    <p:sldId id="899" r:id="rId23"/>
    <p:sldId id="900" r:id="rId24"/>
    <p:sldId id="901" r:id="rId25"/>
    <p:sldId id="902" r:id="rId26"/>
    <p:sldId id="903" r:id="rId27"/>
    <p:sldId id="904" r:id="rId28"/>
    <p:sldId id="905" r:id="rId29"/>
    <p:sldId id="906" r:id="rId30"/>
    <p:sldId id="907" r:id="rId31"/>
    <p:sldId id="908" r:id="rId32"/>
    <p:sldId id="909" r:id="rId33"/>
    <p:sldId id="910" r:id="rId34"/>
    <p:sldId id="867" r:id="rId35"/>
    <p:sldId id="868" r:id="rId36"/>
    <p:sldId id="919" r:id="rId37"/>
    <p:sldId id="918" r:id="rId38"/>
    <p:sldId id="917" r:id="rId39"/>
    <p:sldId id="916" r:id="rId40"/>
    <p:sldId id="502" r:id="rId41"/>
    <p:sldId id="503" r:id="rId42"/>
    <p:sldId id="795" r:id="rId43"/>
    <p:sldId id="796" r:id="rId44"/>
    <p:sldId id="797" r:id="rId45"/>
    <p:sldId id="794" r:id="rId46"/>
    <p:sldId id="571" r:id="rId47"/>
    <p:sldId id="859"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03036E5-C2FA-4BAB-9CC5-48DC7194CD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77CD97A1-85B2-4AD7-BC5C-4CE705C0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If then you were raised with Christ, seek those things which are above, where Christ is, sitting at the right hand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again, he cannot see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4 Nicodemus said to Him, "How can a man be born when he is old? Can he enter a second time into his mother's womb and be born?"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5 Jesus answered,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of water and the Spirit, he cannot enter the kingdom of God.</a:t>
            </a:r>
            <a:r>
              <a:rPr lang="en-US" sz="3600" dirty="0">
                <a:effectLst/>
                <a:latin typeface="Verdana" panose="020B0604030504040204" pitchFamily="34" charset="0"/>
                <a:ea typeface="Calibri" panose="020F0502020204030204" pitchFamily="34" charset="0"/>
                <a:cs typeface="Times New Roman" panose="02020603050405020304" pitchFamily="18" charset="0"/>
              </a:rPr>
              <a:t> 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which is born of the flesh is flesh, and that which is born of the Spirit is spirit.</a:t>
            </a:r>
            <a:r>
              <a:rPr lang="en-US" sz="3600" dirty="0">
                <a:effectLst/>
                <a:latin typeface="Verdana" panose="020B0604030504040204" pitchFamily="34" charset="0"/>
                <a:ea typeface="Calibri" panose="020F0502020204030204" pitchFamily="34" charset="0"/>
                <a:cs typeface="Times New Roman" panose="02020603050405020304" pitchFamily="18" charset="0"/>
              </a:rPr>
              <a:t> 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that I said to you, 'You must be born again.'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Set your mind on things above, not on things on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4:8-9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Finally, brethren, whatever things are true, whatever things are noble, whatever things are just, whatever things are pure, whatever things are lovely, whatever things are of good report, if there is any virtue and if there is anything praiseworthy--meditate on these things. 9 The things which you learned and received and heard and saw in me, these do, and the God of peace will be with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 13 bearing with one another, and forgiving one another, if anyone has a complaint against another; even as Christ forgave you, so you also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you died, and your life is hidden with Christ in God. 4 When Christ who is our life appears, then you also will appear with Him in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Beloved, now we are children of God; and it has not yet been revealed what we shall be, but we know that when He is revealed, we shall be like Him, for we shall see Him as He is. 3 And everyone who has this hope in Him purifies himself, just as He is pure.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Beloved, now we are children of God; and it has not yet been revealed what we shall be, but we know that when He is revealed, we shall be like Him, for we shall see Him as He is. 3 And everyone who has this hope in Him purifies himself, just as He is pure.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 saw a new heaven and a new earth, for the first heaven and the first earth had passed away. Also there was no more sea. 2 Then I, John, saw the holy city, New Jerusalem, coming down out of heaven from God, prepared as a bride adorned for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Set Your Mind on Things Above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Colossians 3:1-8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12,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sky, nature, outdoor, cloud&#10;&#10;Description automatically generated">
            <a:extLst>
              <a:ext uri="{FF2B5EF4-FFF2-40B4-BE49-F238E27FC236}">
                <a16:creationId xmlns:a16="http://schemas.microsoft.com/office/drawing/2014/main" id="{5C56AA18-FF21-4E1F-A3A9-A82304FF5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26346"/>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5 Then He who sat on the throne said, "Behold, I make all things new." And He said to me, "Write, for these words are true and faithful." 6 And He said to me, "It is done! I am the Alpha and the Omega, the Beginning and the End. I will give of the fountain of the water of life freely to him who thirsts.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He who overcomes shall inherit all things, and I will be his God and he shall be My son. 8 But the cowardly, unbelieving, abominable, murderers, sexually immoral, sorcerers, idolaters, and all liars shall have their part in the lake which burns with fire and brimstone, which is the second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Therefore put to death your members which are on the earth: fornication, uncleanness, passion, evil desire, and covetousness, which is idolatry.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Beloved, now we are children of God; and it has not yet been revealed what we shall be, but we know that when He is revealed, we shall be like Him, for we shall see Him as He is. 3 And everyone who has this hope in Him purifies himself, just as He is pure.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Sexual Sin</a:t>
            </a:r>
          </a:p>
          <a:p>
            <a:pPr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Any form of illicit sexual relationship. The term serves to spotlight forbidden sexual behavior between people or indirect participation as an audience. We derive our term “pornography” from this Greek word. In contrast to the loose morals of the ancient Greek world, believers ought to show self-discipline and obedience to God in this area.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Impurity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Moral uncleanness. Perhaps no sexual act has taken place, but the person exhibits a crudeness or insensitivity in sexual matters.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3. Lust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Evil sexual passion that leads to excessive sexual immorality and perversion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1:26-27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4. Shameful Desires</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Wanting something that is sinister and vile in order to satisfy one’s desires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238B1AB0-13CD-4E8C-B26E-4EDA7332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416" y="0"/>
            <a:ext cx="7731167" cy="6858000"/>
          </a:xfrm>
          <a:prstGeom prst="rect">
            <a:avLst/>
          </a:prstGeom>
        </p:spPr>
      </p:pic>
    </p:spTree>
    <p:extLst>
      <p:ext uri="{BB962C8B-B14F-4D97-AF65-F5344CB8AC3E}">
        <p14:creationId xmlns:p14="http://schemas.microsoft.com/office/powerpoint/2010/main" val="3946464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say then: Walk in the Spirit, and you shall not fulfill the lust of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Greed for the good things of this life, for that is Idolatry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Relentless urge to get more for oneself. In this context, Paul may have been focusing on greed for satisfying evil desires and for sexual immorality. The greed is described as idolatry because its focus is on filling desires rather than on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Because of these things the wrath of God is coming upon the sons of disobedience,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in which you yourselves once walked when you lived in them. 8 But now you yourselves are to put off all these: anger, wrath, malice, blasphemy, filthy language out of your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Anger</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continuous attitude of hatred that remains bottled up within. This could refer to what is under the surface, while “rage” (below) refers to what bursts out. Anger would destroy the harmony and unity Paul called for among the believers.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Rage</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Outbursts of anger or quick temper for selfish reasons. This could mean continual and uncontrolled behavior.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3. Malicious Behavior</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Doing evil despite the good that has been received. This word is a general term referring to an evil force that destroys relationships. It can mean anything from trouble to wickedness. It is a deliberate attempt to harm another person.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4. Slander</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Destroying another person’s good reputation by lies, gossip, spreading rumors, etc. Malice often manifests itself through slander.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5. Dirty Language</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Crude talk, abrasive language, expletives. </a:t>
            </a:r>
            <a:r>
              <a:rPr lang="en-US" sz="4000">
                <a:effectLst/>
                <a:latin typeface="Verdana" panose="020B0604030504040204" pitchFamily="34" charset="0"/>
                <a:ea typeface="Calibri" panose="020F0502020204030204" pitchFamily="34" charset="0"/>
                <a:cs typeface="Times New Roman" panose="02020603050405020304" pitchFamily="18" charset="0"/>
              </a:rPr>
              <a:t>Paul admonished the believers that such language must be caught and stopped before it escapes their mouths.</a:t>
            </a:r>
            <a:r>
              <a:rPr lang="en-US" sz="4000">
                <a:effectLst/>
              </a:rPr>
              <a:t> </a:t>
            </a:r>
            <a:r>
              <a:rPr lang="en-US" sz="4000">
                <a:effectLst/>
                <a:latin typeface="Verdana" panose="020B0604030504040204" pitchFamily="34" charset="0"/>
                <a:ea typeface="Calibri" panose="020F0502020204030204" pitchFamily="34" charset="0"/>
                <a:cs typeface="Times New Roman" panose="02020603050405020304" pitchFamily="18"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text, newspaper, screenshot&#10;&#10;Description automatically generated">
            <a:extLst>
              <a:ext uri="{FF2B5EF4-FFF2-40B4-BE49-F238E27FC236}">
                <a16:creationId xmlns:a16="http://schemas.microsoft.com/office/drawing/2014/main" id="{2397E589-C0A3-4262-9E2C-31FD25939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362" y="0"/>
            <a:ext cx="7003275" cy="6858000"/>
          </a:xfrm>
          <a:prstGeom prst="rect">
            <a:avLst/>
          </a:prstGeom>
        </p:spPr>
      </p:pic>
    </p:spTree>
    <p:extLst>
      <p:ext uri="{BB962C8B-B14F-4D97-AF65-F5344CB8AC3E}">
        <p14:creationId xmlns:p14="http://schemas.microsoft.com/office/powerpoint/2010/main" val="1085595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 large group of people holding signs&#10;&#10;Description automatically generated with low confidence">
            <a:extLst>
              <a:ext uri="{FF2B5EF4-FFF2-40B4-BE49-F238E27FC236}">
                <a16:creationId xmlns:a16="http://schemas.microsoft.com/office/drawing/2014/main" id="{6F70C85F-D832-4401-B4E3-A7517DEEB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6096000" cy="5867400"/>
          </a:xfrm>
          <a:prstGeom prst="rect">
            <a:avLst/>
          </a:prstGeom>
        </p:spPr>
      </p:pic>
      <p:sp>
        <p:nvSpPr>
          <p:cNvPr id="5" name="TextBox 4">
            <a:extLst>
              <a:ext uri="{FF2B5EF4-FFF2-40B4-BE49-F238E27FC236}">
                <a16:creationId xmlns:a16="http://schemas.microsoft.com/office/drawing/2014/main" id="{B923AC46-FAA0-48F2-B2F9-64E3B2D15493}"/>
              </a:ext>
            </a:extLst>
          </p:cNvPr>
          <p:cNvSpPr txBox="1"/>
          <p:nvPr/>
        </p:nvSpPr>
        <p:spPr>
          <a:xfrm>
            <a:off x="1143000" y="152400"/>
            <a:ext cx="9296400" cy="707886"/>
          </a:xfrm>
          <a:prstGeom prst="rect">
            <a:avLst/>
          </a:prstGeom>
          <a:noFill/>
        </p:spPr>
        <p:txBody>
          <a:bodyPr wrap="square" rtlCol="0">
            <a:spAutoFit/>
          </a:bodyPr>
          <a:lstStyle/>
          <a:p>
            <a:pPr algn="ctr"/>
            <a:r>
              <a:rPr lang="en-US" sz="4000" dirty="0">
                <a:solidFill>
                  <a:schemeClr val="bg1"/>
                </a:solidFill>
              </a:rPr>
              <a:t>Riots in the Streets of America</a:t>
            </a:r>
          </a:p>
        </p:txBody>
      </p:sp>
      <p:pic>
        <p:nvPicPr>
          <p:cNvPr id="7" name="Picture 6" descr="A picture containing building, outdoor, street, city&#10;&#10;Description automatically generated">
            <a:extLst>
              <a:ext uri="{FF2B5EF4-FFF2-40B4-BE49-F238E27FC236}">
                <a16:creationId xmlns:a16="http://schemas.microsoft.com/office/drawing/2014/main" id="{3A5021EA-0550-40FC-A30C-F128DE33E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990600"/>
            <a:ext cx="5715000" cy="5867400"/>
          </a:xfrm>
          <a:prstGeom prst="rect">
            <a:avLst/>
          </a:prstGeom>
        </p:spPr>
      </p:pic>
    </p:spTree>
    <p:extLst>
      <p:ext uri="{BB962C8B-B14F-4D97-AF65-F5344CB8AC3E}">
        <p14:creationId xmlns:p14="http://schemas.microsoft.com/office/powerpoint/2010/main" val="309899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 group of people protesting&#10;&#10;Description automatically generated with low confidence">
            <a:extLst>
              <a:ext uri="{FF2B5EF4-FFF2-40B4-BE49-F238E27FC236}">
                <a16:creationId xmlns:a16="http://schemas.microsoft.com/office/drawing/2014/main" id="{DEA5DB99-4450-49B3-AB1B-8DC2A25EC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12192000" cy="8229600"/>
          </a:xfrm>
          <a:prstGeom prst="rect">
            <a:avLst/>
          </a:prstGeom>
        </p:spPr>
      </p:pic>
      <p:sp>
        <p:nvSpPr>
          <p:cNvPr id="5" name="TextBox 4">
            <a:extLst>
              <a:ext uri="{FF2B5EF4-FFF2-40B4-BE49-F238E27FC236}">
                <a16:creationId xmlns:a16="http://schemas.microsoft.com/office/drawing/2014/main" id="{0BCB0F9B-49BF-4073-9D6C-500A7B050DDB}"/>
              </a:ext>
            </a:extLst>
          </p:cNvPr>
          <p:cNvSpPr txBox="1"/>
          <p:nvPr/>
        </p:nvSpPr>
        <p:spPr>
          <a:xfrm>
            <a:off x="1447800" y="152400"/>
            <a:ext cx="9067800" cy="1323439"/>
          </a:xfrm>
          <a:prstGeom prst="rect">
            <a:avLst/>
          </a:prstGeom>
          <a:noFill/>
        </p:spPr>
        <p:txBody>
          <a:bodyPr wrap="square" rtlCol="0">
            <a:spAutoFit/>
          </a:bodyPr>
          <a:lstStyle/>
          <a:p>
            <a:pPr algn="ctr"/>
            <a:r>
              <a:rPr lang="en-US" sz="4000" dirty="0">
                <a:solidFill>
                  <a:schemeClr val="bg2"/>
                </a:solidFill>
              </a:rPr>
              <a:t>The Transgender &amp; Homosexual </a:t>
            </a:r>
          </a:p>
          <a:p>
            <a:pPr algn="ctr"/>
            <a:r>
              <a:rPr lang="en-US" sz="4000" dirty="0">
                <a:solidFill>
                  <a:schemeClr val="bg2"/>
                </a:solidFill>
              </a:rPr>
              <a:t>Transformation of America</a:t>
            </a:r>
            <a:endParaRPr lang="en-US" sz="4000" dirty="0"/>
          </a:p>
        </p:txBody>
      </p:sp>
    </p:spTree>
    <p:extLst>
      <p:ext uri="{BB962C8B-B14F-4D97-AF65-F5344CB8AC3E}">
        <p14:creationId xmlns:p14="http://schemas.microsoft.com/office/powerpoint/2010/main" val="198932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outdoor, snow, nature, mountain&#10;&#10;Description automatically generated">
            <a:extLst>
              <a:ext uri="{FF2B5EF4-FFF2-40B4-BE49-F238E27FC236}">
                <a16:creationId xmlns:a16="http://schemas.microsoft.com/office/drawing/2014/main" id="{37725507-31DB-4B1C-A242-2FF8EF0C8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0"/>
            <a:ext cx="6172200" cy="5334000"/>
          </a:xfrm>
          <a:prstGeom prst="rect">
            <a:avLst/>
          </a:prstGeom>
        </p:spPr>
      </p:pic>
      <p:pic>
        <p:nvPicPr>
          <p:cNvPr id="6" name="Picture 5" descr="A picture containing text, sign, mountain&#10;&#10;Description automatically generated">
            <a:extLst>
              <a:ext uri="{FF2B5EF4-FFF2-40B4-BE49-F238E27FC236}">
                <a16:creationId xmlns:a16="http://schemas.microsoft.com/office/drawing/2014/main" id="{2C8C929A-938D-4FAE-9560-63668B274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524000"/>
            <a:ext cx="5867400" cy="5334000"/>
          </a:xfrm>
          <a:prstGeom prst="rect">
            <a:avLst/>
          </a:prstGeom>
        </p:spPr>
      </p:pic>
      <p:sp>
        <p:nvSpPr>
          <p:cNvPr id="7" name="TextBox 6">
            <a:extLst>
              <a:ext uri="{FF2B5EF4-FFF2-40B4-BE49-F238E27FC236}">
                <a16:creationId xmlns:a16="http://schemas.microsoft.com/office/drawing/2014/main" id="{714B00F6-411A-45D5-9F37-BBB1F972CFF1}"/>
              </a:ext>
            </a:extLst>
          </p:cNvPr>
          <p:cNvSpPr txBox="1"/>
          <p:nvPr/>
        </p:nvSpPr>
        <p:spPr>
          <a:xfrm>
            <a:off x="457200" y="152400"/>
            <a:ext cx="10972800" cy="1323439"/>
          </a:xfrm>
          <a:prstGeom prst="rect">
            <a:avLst/>
          </a:prstGeom>
          <a:noFill/>
        </p:spPr>
        <p:txBody>
          <a:bodyPr wrap="square" rtlCol="0">
            <a:spAutoFit/>
          </a:bodyPr>
          <a:lstStyle/>
          <a:p>
            <a:pPr algn="ctr"/>
            <a:r>
              <a:rPr lang="en-US" sz="4000" dirty="0">
                <a:solidFill>
                  <a:schemeClr val="bg2"/>
                </a:solidFill>
              </a:rPr>
              <a:t>Volcanos Erupting Worldwide </a:t>
            </a:r>
          </a:p>
          <a:p>
            <a:pPr algn="ctr"/>
            <a:r>
              <a:rPr lang="en-US" sz="4000" dirty="0">
                <a:solidFill>
                  <a:schemeClr val="bg2"/>
                </a:solidFill>
              </a:rPr>
              <a:t>Like Never Before</a:t>
            </a:r>
          </a:p>
        </p:txBody>
      </p:sp>
    </p:spTree>
    <p:extLst>
      <p:ext uri="{BB962C8B-B14F-4D97-AF65-F5344CB8AC3E}">
        <p14:creationId xmlns:p14="http://schemas.microsoft.com/office/powerpoint/2010/main" val="195837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If then you were raised with Christ, seek those things which are above, where Christ is, sitting at the right hand of God. 2 Set your mind on things above, not on things on the earth. 3 For you died, and your life is hidden with Christ in God. 4 When Christ who is our life appears, then you also will appear with Him in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 8 But now you yourselves are to put off all these: anger, wrath, malice, blasphemy, filthy language out of your mouth.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11676</TotalTime>
  <Words>2132</Words>
  <Application>Microsoft Office PowerPoint</Application>
  <PresentationFormat>Widescreen</PresentationFormat>
  <Paragraphs>149</Paragraphs>
  <Slides>46</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750</cp:revision>
  <dcterms:created xsi:type="dcterms:W3CDTF">2009-08-18T08:19:59Z</dcterms:created>
  <dcterms:modified xsi:type="dcterms:W3CDTF">2021-05-12T19:19:52Z</dcterms:modified>
</cp:coreProperties>
</file>