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Lst>
  <p:notesMasterIdLst>
    <p:notesMasterId r:id="rId44"/>
  </p:notesMasterIdLst>
  <p:handoutMasterIdLst>
    <p:handoutMasterId r:id="rId45"/>
  </p:handoutMasterIdLst>
  <p:sldIdLst>
    <p:sldId id="835" r:id="rId3"/>
    <p:sldId id="826" r:id="rId4"/>
    <p:sldId id="464" r:id="rId5"/>
    <p:sldId id="833" r:id="rId6"/>
    <p:sldId id="465" r:id="rId7"/>
    <p:sldId id="373" r:id="rId8"/>
    <p:sldId id="374" r:id="rId9"/>
    <p:sldId id="375" r:id="rId10"/>
    <p:sldId id="376" r:id="rId11"/>
    <p:sldId id="377" r:id="rId12"/>
    <p:sldId id="378" r:id="rId13"/>
    <p:sldId id="379" r:id="rId14"/>
    <p:sldId id="380" r:id="rId15"/>
    <p:sldId id="386" r:id="rId16"/>
    <p:sldId id="834" r:id="rId17"/>
    <p:sldId id="392" r:id="rId18"/>
    <p:sldId id="393" r:id="rId19"/>
    <p:sldId id="395" r:id="rId20"/>
    <p:sldId id="558" r:id="rId21"/>
    <p:sldId id="396" r:id="rId22"/>
    <p:sldId id="397" r:id="rId23"/>
    <p:sldId id="394" r:id="rId24"/>
    <p:sldId id="510" r:id="rId25"/>
    <p:sldId id="500" r:id="rId26"/>
    <p:sldId id="501" r:id="rId27"/>
    <p:sldId id="498" r:id="rId28"/>
    <p:sldId id="499" r:id="rId29"/>
    <p:sldId id="799" r:id="rId30"/>
    <p:sldId id="800" r:id="rId31"/>
    <p:sldId id="801" r:id="rId32"/>
    <p:sldId id="836" r:id="rId33"/>
    <p:sldId id="838" r:id="rId34"/>
    <p:sldId id="839" r:id="rId35"/>
    <p:sldId id="502" r:id="rId36"/>
    <p:sldId id="503" r:id="rId37"/>
    <p:sldId id="795" r:id="rId38"/>
    <p:sldId id="796" r:id="rId39"/>
    <p:sldId id="797" r:id="rId40"/>
    <p:sldId id="794" r:id="rId41"/>
    <p:sldId id="571" r:id="rId42"/>
    <p:sldId id="837" r:id="rId43"/>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816" autoAdjust="0"/>
    <p:restoredTop sz="94671" autoAdjust="0"/>
  </p:normalViewPr>
  <p:slideViewPr>
    <p:cSldViewPr>
      <p:cViewPr varScale="1">
        <p:scale>
          <a:sx n="108" d="100"/>
          <a:sy n="108" d="100"/>
        </p:scale>
        <p:origin x="552" y="144"/>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36517200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364765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8592748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7868291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9166213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351168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4457853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9614224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1714323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1834233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007990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6500121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2386312657"/>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20396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Ephesians 6:18-24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18 praying always with all prayer and supplication in the Spirit, being watchful to this end with all perseverance and supplication for all the saints-- 19 and for me, that utterance may be given to me, that I may open my mouth boldly to make known the mystery of the gospel, 20 for which I am an ambassador in chains; that in it I may speak boldly, as I ought to speak.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descr="Graphical user interface&#10;&#10;Description automatically generated">
            <a:extLst>
              <a:ext uri="{FF2B5EF4-FFF2-40B4-BE49-F238E27FC236}">
                <a16:creationId xmlns:a16="http://schemas.microsoft.com/office/drawing/2014/main" id="{31A3F2D0-7AFA-4353-BB84-029F57C94B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043826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Psalm 91:9-11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9 Because you have made the LORD, who is my refuge, Even the Most High, your dwelling place, 10 No evil shall befall you, Nor shall any plague come near your dwelling; 11 For He shall give His angels charge over you, To keep you in all your ways…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9634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Daniel 10:10-14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10 Suddenly, a hand touched me, which made me tremble on my knees and on the palms of my hands. 11 And he said to me, "O Daniel, man greatly beloved, understand the words that I speak to you, and stand upright, for I have now been sent to you." While he was speaking this word to me, I stood trembling.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algn="ctr"/>
            <a:endParaRPr lang="en-US" sz="4000" dirty="0"/>
          </a:p>
        </p:txBody>
      </p:sp>
      <p:sp>
        <p:nvSpPr>
          <p:cNvPr id="4"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12 Then he said to me, "Do not fear, Daniel, for from the first day that you set your heart to understand, and to humble yourself before your God, your words were heard; and I have come because of your words.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9436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13 But the prince of the kingdom of Persia withstood me twenty-one days; and behold, Michael, one of the chief princes, came to help me, for I had been left alone there with the kings of Persia. 14 Now I have come to make you understand what will happen to your people in the latter days, for the vision refers to many days yet to come."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8872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12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What do you think? If a man has a hundred sheep, and one of them goes astray, does he not leave the ninety-nine and go to the mountains to seek the one that is straying?</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Psalm 119:169-176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169 Let my cry come before You, O LORD; Give me understanding according to Your word. 170 Let my supplication come before You; Deliver me according to Your word. 171 My lips shall utter praise, For You teach me Your statutes. 172 My tongue shall speak of Your word, For all Your commandments are righteousness.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637924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173 Let Your hand become my help, For I have chosen Your precepts. 174 I long for Your salvation, O LORD, And Your law is my delight. 175 Let my soul live, and it shall praise You; And let Your judgments help me. 176 I have gone astray like a lost sheep; Seek Your servant, For I do not forget Your commandments.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44388"/>
            <a:ext cx="11963400" cy="5073588"/>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13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And if he should find it, assuredly, I say to you, he rejoices more over that sheep than over the ninety-nine that did not go astray.</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14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Even so it is not the will of your Father who is in heaven that one of these little ones should perish.</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228600" y="0"/>
            <a:ext cx="117348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Prodigal: Webster’s Dictionary Definition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Verdana" panose="020B060403050404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wastefully or recklessly extravagant: prodigal expenditure.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 giving or yielding profusely; lavish (usually followed by of or with): prodigal of smiles; prodigal with money.</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228600" y="0"/>
            <a:ext cx="11582400" cy="1905000"/>
          </a:xfrm>
          <a:prstGeom prst="rect">
            <a:avLst/>
          </a:prstGeom>
        </p:spPr>
        <p:txBody>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Thank God Has Forgiven Us</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Matthew 18:10-16</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Wednesday Evening</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May 26, 2021</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descr="A picture containing text, water, outdoor, nature&#10;&#10;Description automatically generated">
            <a:extLst>
              <a:ext uri="{FF2B5EF4-FFF2-40B4-BE49-F238E27FC236}">
                <a16:creationId xmlns:a16="http://schemas.microsoft.com/office/drawing/2014/main" id="{990345B3-7F51-4823-B9E0-265DC3C960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43200"/>
            <a:ext cx="12192000" cy="4114800"/>
          </a:xfrm>
          <a:prstGeom prst="rect">
            <a:avLst/>
          </a:prstGeom>
        </p:spPr>
      </p:pic>
      <p:pic>
        <p:nvPicPr>
          <p:cNvPr id="8" name="Picture 7" descr="AGCF highest resolution.jpg"/>
          <p:cNvPicPr>
            <a:picLocks noChangeAspect="1"/>
          </p:cNvPicPr>
          <p:nvPr/>
        </p:nvPicPr>
        <p:blipFill>
          <a:blip r:embed="rId3" cstate="print"/>
          <a:stretch>
            <a:fillRect/>
          </a:stretch>
        </p:blipFill>
        <p:spPr>
          <a:xfrm>
            <a:off x="10839635" y="5843726"/>
            <a:ext cx="1352365" cy="1014274"/>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 lavishly abundant; profuse: nature's prodigal resources.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4. a person who spends, or has spent, his or her money or substance with wasteful extravagance; spendthrift.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963400" cy="5029200"/>
          </a:xfrm>
          <a:prstGeom prst="rect">
            <a:avLst/>
          </a:prstGeom>
        </p:spPr>
        <p:txBody>
          <a:bodyPr/>
          <a:lstStyle/>
          <a:p>
            <a:pPr marL="0" marR="0" algn="ctr">
              <a:lnSpc>
                <a:spcPct val="115000"/>
              </a:lnSpc>
              <a:spcBef>
                <a:spcPts val="0"/>
              </a:spcBef>
              <a:spcAft>
                <a:spcPts val="0"/>
              </a:spcAft>
            </a:pP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Luke 15:11-32</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11 Then He said: </a:t>
            </a:r>
            <a:r>
              <a:rPr lang="en-US" sz="37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 certain man had two sons.</a:t>
            </a:r>
            <a:r>
              <a:rPr lang="en-US" sz="3700" dirty="0">
                <a:effectLst/>
                <a:latin typeface="Verdana" panose="020B0604030504040204" pitchFamily="34" charset="0"/>
                <a:ea typeface="Calibri" panose="020F0502020204030204" pitchFamily="34" charset="0"/>
                <a:cs typeface="Times New Roman" panose="02020603050405020304" pitchFamily="18" charset="0"/>
              </a:rPr>
              <a:t> 12 </a:t>
            </a:r>
            <a:r>
              <a:rPr lang="en-US" sz="37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And the younger of them said to his father, 'Father, give me the portion of goods that falls to me.'</a:t>
            </a: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r>
              <a:rPr lang="en-US" sz="37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So he divided to them his livelihood.</a:t>
            </a:r>
            <a:r>
              <a:rPr lang="en-US" sz="3700" dirty="0">
                <a:effectLst/>
                <a:latin typeface="Verdana" panose="020B0604030504040204" pitchFamily="34" charset="0"/>
                <a:ea typeface="Calibri" panose="020F0502020204030204" pitchFamily="34" charset="0"/>
                <a:cs typeface="Times New Roman" panose="02020603050405020304" pitchFamily="18" charset="0"/>
              </a:rPr>
              <a:t> 13 </a:t>
            </a:r>
            <a:r>
              <a:rPr lang="en-US" sz="37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And not many days after, the younger son gathered all together, journeyed to a far country, and there wasted his possessions with prodigal living.</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14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But when he had spent all, there arose a severe famine in that land, and he began to be in want. </a:t>
            </a:r>
            <a:r>
              <a:rPr lang="en-US" sz="4000" dirty="0">
                <a:effectLst/>
                <a:latin typeface="Verdana" panose="020B0604030504040204" pitchFamily="34" charset="0"/>
                <a:ea typeface="Calibri" panose="020F0502020204030204" pitchFamily="34" charset="0"/>
                <a:cs typeface="Times New Roman" panose="02020603050405020304" pitchFamily="18" charset="0"/>
              </a:rPr>
              <a:t>15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Then he went and joined himself to a citizen of that country, and he sent him into his fields to feed swine.</a:t>
            </a:r>
            <a:r>
              <a:rPr lang="en-US" sz="4000" dirty="0">
                <a:effectLst/>
                <a:latin typeface="Verdana" panose="020B0604030504040204" pitchFamily="34" charset="0"/>
                <a:ea typeface="Calibri" panose="020F0502020204030204" pitchFamily="34" charset="0"/>
                <a:cs typeface="Times New Roman" panose="02020603050405020304" pitchFamily="18" charset="0"/>
              </a:rPr>
              <a:t> 16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And he would gladly have filled his stomach with the pods that the swine ate, and no one gave him anything.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17 </a:t>
            </a:r>
            <a:r>
              <a:rPr lang="en-US" sz="36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But when he came to himself, he said, 'How many of my father's hired servants have bread enough and to spare, and I perish with hunger!</a:t>
            </a:r>
            <a:r>
              <a:rPr lang="en-US" sz="3600" dirty="0">
                <a:effectLst/>
                <a:latin typeface="Verdana" panose="020B0604030504040204" pitchFamily="34" charset="0"/>
                <a:ea typeface="Calibri" panose="020F0502020204030204" pitchFamily="34" charset="0"/>
                <a:cs typeface="Times New Roman" panose="02020603050405020304" pitchFamily="18" charset="0"/>
              </a:rPr>
              <a:t> 18 </a:t>
            </a:r>
            <a:r>
              <a:rPr lang="en-US" sz="36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I will arise and go to my father, and will say to him, "Father, I have sinned against heaven and before you,</a:t>
            </a: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19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and I am no longer worthy to be called your son. Make me like one of your hired servants." '</a:t>
            </a:r>
            <a:r>
              <a:rPr lang="en-US" sz="4000" dirty="0">
                <a:effectLst/>
                <a:latin typeface="Verdana" panose="020B0604030504040204" pitchFamily="34" charset="0"/>
                <a:ea typeface="Calibri" panose="020F0502020204030204" pitchFamily="34" charset="0"/>
                <a:cs typeface="Times New Roman" panose="02020603050405020304" pitchFamily="18" charset="0"/>
              </a:rPr>
              <a:t> 20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And he arose and came to his father. But when he was still a great way off, his father saw him and had compassion, and ran and fell on his neck and kissed him. </a:t>
            </a:r>
            <a:r>
              <a:rPr lang="en-US" sz="4000" dirty="0">
                <a:effectLst/>
                <a:latin typeface="Verdana" panose="020B0604030504040204" pitchFamily="34" charset="0"/>
                <a:ea typeface="Calibri" panose="020F0502020204030204" pitchFamily="34" charset="0"/>
                <a:cs typeface="Times New Roman" panose="02020603050405020304" pitchFamily="18" charset="0"/>
              </a:rPr>
              <a:t>21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And the son said to him, 'Father, I have sinned against heaven and in your sight, and am no longer worthy to be called your son.'</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22 </a:t>
            </a:r>
            <a:r>
              <a:rPr lang="en-US" sz="37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But the father said to his servants, 'Bring out the best robe and put it on him, and put a ring on his hand and sandals on his feet</a:t>
            </a:r>
            <a:r>
              <a:rPr lang="en-US" sz="3700" dirty="0">
                <a:effectLst/>
                <a:latin typeface="Verdana" panose="020B0604030504040204" pitchFamily="34" charset="0"/>
                <a:ea typeface="Calibri" panose="020F0502020204030204" pitchFamily="34" charset="0"/>
                <a:cs typeface="Times New Roman" panose="02020603050405020304" pitchFamily="18" charset="0"/>
              </a:rPr>
              <a:t>. 23 </a:t>
            </a:r>
            <a:r>
              <a:rPr lang="en-US" sz="37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And bring the fatted calf here and kill it, and let us eat and be merry; </a:t>
            </a:r>
            <a:r>
              <a:rPr lang="en-US" sz="3700" dirty="0">
                <a:effectLst/>
                <a:latin typeface="Verdana" panose="020B0604030504040204" pitchFamily="34" charset="0"/>
                <a:ea typeface="Calibri" panose="020F0502020204030204" pitchFamily="34" charset="0"/>
                <a:cs typeface="Times New Roman" panose="02020603050405020304" pitchFamily="18" charset="0"/>
              </a:rPr>
              <a:t>24 </a:t>
            </a:r>
            <a:r>
              <a:rPr lang="en-US" sz="37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for this my son was dead and is alive again; he was lost and is found.' And they began to be merry.</a:t>
            </a:r>
            <a:r>
              <a:rPr lang="en-US" sz="3700" dirty="0">
                <a:effectLst/>
                <a:latin typeface="Verdana" panose="020B0604030504040204" pitchFamily="34" charset="0"/>
                <a:ea typeface="Calibri" panose="020F0502020204030204" pitchFamily="34" charset="0"/>
                <a:cs typeface="Times New Roman" panose="02020603050405020304" pitchFamily="18" charset="0"/>
              </a:rPr>
              <a:t> 25 </a:t>
            </a:r>
            <a:r>
              <a:rPr lang="en-US" sz="37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Now his older son was in the field. And as he came and drew near to the house, he heard music and dancing.</a:t>
            </a: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r>
              <a:rPr lang="en-US" sz="3600" dirty="0">
                <a:effectLst/>
                <a:latin typeface="Verdana" panose="020B0604030504040204" pitchFamily="34" charset="0"/>
                <a:ea typeface="Calibri" panose="020F0502020204030204" pitchFamily="34" charset="0"/>
                <a:cs typeface="Times New Roman" panose="02020603050405020304" pitchFamily="18" charset="0"/>
              </a:rPr>
              <a:t>26 </a:t>
            </a:r>
            <a:r>
              <a:rPr lang="en-US" sz="36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So he called one of the servants and asked what these things meant. </a:t>
            </a:r>
            <a:r>
              <a:rPr lang="en-US" sz="3600" dirty="0">
                <a:effectLst/>
                <a:latin typeface="Verdana" panose="020B0604030504040204" pitchFamily="34" charset="0"/>
                <a:ea typeface="Calibri" panose="020F0502020204030204" pitchFamily="34" charset="0"/>
                <a:cs typeface="Times New Roman" panose="02020603050405020304" pitchFamily="18" charset="0"/>
              </a:rPr>
              <a:t>27 </a:t>
            </a:r>
            <a:r>
              <a:rPr lang="en-US" sz="36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And he said to him, 'Your brother has come, and because he has received him safe and sound, your father has killed the fatted calf.' </a:t>
            </a:r>
            <a:r>
              <a:rPr lang="en-US" sz="3600" dirty="0">
                <a:effectLst/>
                <a:latin typeface="Verdana" panose="020B0604030504040204" pitchFamily="34" charset="0"/>
                <a:ea typeface="Calibri" panose="020F0502020204030204" pitchFamily="34" charset="0"/>
                <a:cs typeface="Times New Roman" panose="02020603050405020304" pitchFamily="18" charset="0"/>
              </a:rPr>
              <a:t>28 </a:t>
            </a:r>
            <a:r>
              <a:rPr lang="en-US" sz="36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But he was angry and would not go in. Therefore his father came out and pleaded with him.</a:t>
            </a: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9436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29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So he answered and said to his father, 'Lo, these many years I have been serving you; I never transgressed your commandment at any time; and yet you never gave me a young goat, that I might make merry with my friends.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49069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30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But as soon as this son of yours came, who has devoured your livelihood with harlots, you killed the fatted calf for him.'</a:t>
            </a:r>
            <a:r>
              <a:rPr lang="en-US" sz="4000" dirty="0">
                <a:effectLst/>
                <a:latin typeface="Verdana" panose="020B0604030504040204" pitchFamily="34" charset="0"/>
                <a:ea typeface="Calibri" panose="020F0502020204030204" pitchFamily="34" charset="0"/>
                <a:cs typeface="Times New Roman" panose="02020603050405020304" pitchFamily="18" charset="0"/>
              </a:rPr>
              <a:t> 31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And he said to him, 'Son, you are always with me, and all that I have is yours.</a:t>
            </a:r>
            <a:r>
              <a:rPr lang="en-US" sz="4000" dirty="0">
                <a:effectLst/>
                <a:latin typeface="Verdana" panose="020B0604030504040204" pitchFamily="34" charset="0"/>
                <a:ea typeface="Calibri" panose="020F0502020204030204" pitchFamily="34" charset="0"/>
                <a:cs typeface="Times New Roman" panose="02020603050405020304" pitchFamily="18" charset="0"/>
              </a:rPr>
              <a:t> 32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It was right that we should make merry and be glad, for your brother was dead and is alive again, and was lost and is found.' "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056874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20396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Matthew 18:10-16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10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"Take heed that you do not despise one of these little ones, for I say to you that in heaven their angels always see the face of My Father who is in heaven.</a:t>
            </a:r>
            <a:r>
              <a:rPr lang="en-US" sz="4000" dirty="0">
                <a:effectLst/>
                <a:latin typeface="Verdana" panose="020B0604030504040204" pitchFamily="34" charset="0"/>
                <a:ea typeface="Calibri" panose="020F0502020204030204" pitchFamily="34" charset="0"/>
                <a:cs typeface="Times New Roman" panose="02020603050405020304" pitchFamily="18" charset="0"/>
              </a:rPr>
              <a:t> 11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For the Son of Man has come to save that which was lost.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Peter 3:9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“The Lord is not slack concerning His promise, as some count slackness, but is longsuffering toward us, not willing that any should perish but that all should come to repentance.”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631728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Matthew 22:36-40</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36 “Teacher, which is the great commandment in the law?” 37 Jesus said to him, </a:t>
            </a:r>
            <a:r>
              <a:rPr lang="en-US" sz="37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“‘You shall love the Lord your God with all your heart, with all your soul, and with all your mind.’ </a:t>
            </a:r>
            <a:r>
              <a:rPr lang="en-US" sz="3700" dirty="0">
                <a:effectLst/>
                <a:latin typeface="Verdana" panose="020B0604030504040204" pitchFamily="34" charset="0"/>
                <a:ea typeface="Calibri" panose="020F0502020204030204" pitchFamily="34" charset="0"/>
                <a:cs typeface="Times New Roman" panose="02020603050405020304" pitchFamily="18" charset="0"/>
              </a:rPr>
              <a:t>38 </a:t>
            </a:r>
            <a:r>
              <a:rPr lang="en-US" sz="37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This is the first and great commandment.</a:t>
            </a:r>
            <a:r>
              <a:rPr lang="en-US" sz="3700" dirty="0">
                <a:effectLst/>
                <a:latin typeface="Verdana" panose="020B0604030504040204" pitchFamily="34" charset="0"/>
                <a:ea typeface="Calibri" panose="020F0502020204030204" pitchFamily="34" charset="0"/>
                <a:cs typeface="Times New Roman" panose="02020603050405020304" pitchFamily="18" charset="0"/>
              </a:rPr>
              <a:t> 39 </a:t>
            </a:r>
            <a:r>
              <a:rPr lang="en-US" sz="37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And the second is like it: ‘You shall love your neighbor as yourself.’ </a:t>
            </a:r>
            <a:r>
              <a:rPr lang="en-US" sz="3700" dirty="0">
                <a:effectLst/>
                <a:latin typeface="Verdana" panose="020B0604030504040204" pitchFamily="34" charset="0"/>
                <a:ea typeface="Calibri" panose="020F0502020204030204" pitchFamily="34" charset="0"/>
                <a:cs typeface="Times New Roman" panose="02020603050405020304" pitchFamily="18" charset="0"/>
              </a:rPr>
              <a:t>40 </a:t>
            </a:r>
            <a:r>
              <a:rPr lang="en-US" sz="37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On these two commandments hang all the Law and the Prophets.”</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7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111552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Galatians 6:1-4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Brethren, if a man is overtaken in any trespass, you who are spiritual restore such a one in a spirit of gentleness, considering yourself lest you also be tempted. 2 Bear one another's burdens, and so fulfill the law of Christ.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499258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 For if anyone thinks himself to be something, when he is nothing, he deceives himself. 4 But let each one examine his own work, and then he will have rejoicing in himself alone, and not in another.</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187319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227281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910424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330249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4736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r>
              <a:rPr lang="en-US" sz="3600" dirty="0">
                <a:effectLst/>
                <a:latin typeface="Verdana" panose="020B0604030504040204" pitchFamily="34" charset="0"/>
                <a:ea typeface="Calibri" panose="020F0502020204030204" pitchFamily="34" charset="0"/>
                <a:cs typeface="Times New Roman" panose="02020603050405020304" pitchFamily="18" charset="0"/>
              </a:rPr>
              <a:t>12 </a:t>
            </a:r>
            <a:r>
              <a:rPr lang="en-US" sz="36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What do you think? If a man has a hundred sheep, and one of them goes astray, does he not leave the ninety-nine and go to the mountains to seek the one that is straying?</a:t>
            </a:r>
            <a:r>
              <a:rPr lang="en-US" sz="3600" dirty="0">
                <a:effectLst/>
                <a:latin typeface="Verdana" panose="020B0604030504040204" pitchFamily="34" charset="0"/>
                <a:ea typeface="Calibri" panose="020F0502020204030204" pitchFamily="34" charset="0"/>
                <a:cs typeface="Times New Roman" panose="02020603050405020304" pitchFamily="18" charset="0"/>
              </a:rPr>
              <a:t> 13 </a:t>
            </a:r>
            <a:r>
              <a:rPr lang="en-US" sz="36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And if he should find it, assuredly, I say to you, he rejoices more over that sheep than over the ninety-nine that did not go astray.</a:t>
            </a:r>
            <a:r>
              <a:rPr lang="en-US" sz="3600" dirty="0">
                <a:effectLst/>
                <a:latin typeface="Verdana" panose="020B0604030504040204" pitchFamily="34" charset="0"/>
                <a:ea typeface="Calibri" panose="020F0502020204030204" pitchFamily="34" charset="0"/>
                <a:cs typeface="Times New Roman" panose="02020603050405020304" pitchFamily="18" charset="0"/>
              </a:rPr>
              <a:t> 14 </a:t>
            </a:r>
            <a:r>
              <a:rPr lang="en-US" sz="36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Even so it is not the will of your Father who is in heaven that one of these little ones should perish.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1441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6416611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2" name="Picture 1" descr="AGCF highest resolution.jpg"/>
          <p:cNvPicPr>
            <a:picLocks noChangeAspect="1"/>
          </p:cNvPicPr>
          <p:nvPr/>
        </p:nvPicPr>
        <p:blipFill>
          <a:blip r:embed="rId2" cstate="print"/>
          <a:stretch>
            <a:fillRect/>
          </a:stretch>
        </p:blipFill>
        <p:spPr>
          <a:xfrm>
            <a:off x="1524000" y="0"/>
            <a:ext cx="9144000" cy="6858000"/>
          </a:xfrm>
          <a:prstGeom prst="rect">
            <a:avLst/>
          </a:prstGeom>
        </p:spPr>
      </p:pic>
    </p:spTree>
    <p:extLst>
      <p:ext uri="{BB962C8B-B14F-4D97-AF65-F5344CB8AC3E}">
        <p14:creationId xmlns:p14="http://schemas.microsoft.com/office/powerpoint/2010/main" val="14664602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3900" dirty="0">
                <a:effectLst/>
                <a:latin typeface="Verdana" panose="020B0604030504040204" pitchFamily="34" charset="0"/>
                <a:ea typeface="Calibri" panose="020F0502020204030204" pitchFamily="34" charset="0"/>
                <a:cs typeface="Times New Roman" panose="02020603050405020304" pitchFamily="18" charset="0"/>
              </a:rPr>
              <a:t>  </a:t>
            </a:r>
            <a:r>
              <a:rPr lang="en-US" sz="3600" dirty="0">
                <a:effectLst/>
                <a:latin typeface="Verdana" panose="020B0604030504040204" pitchFamily="34" charset="0"/>
                <a:ea typeface="Calibri" panose="020F0502020204030204" pitchFamily="34" charset="0"/>
                <a:cs typeface="Times New Roman" panose="02020603050405020304" pitchFamily="18" charset="0"/>
              </a:rPr>
              <a:t>15 </a:t>
            </a:r>
            <a:r>
              <a:rPr lang="en-US" sz="36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"Moreover if your brother sins against you, go and tell him his fault between you and him alone. If he hears you, you have gained your brother.</a:t>
            </a:r>
            <a:r>
              <a:rPr lang="en-US" sz="3600" dirty="0">
                <a:effectLst/>
                <a:latin typeface="Verdana" panose="020B0604030504040204" pitchFamily="34" charset="0"/>
                <a:ea typeface="Calibri" panose="020F0502020204030204" pitchFamily="34" charset="0"/>
                <a:cs typeface="Times New Roman" panose="02020603050405020304" pitchFamily="18" charset="0"/>
              </a:rPr>
              <a:t> 16 </a:t>
            </a:r>
            <a:r>
              <a:rPr lang="en-US" sz="36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But if he will not hear, take with you one or two more, that 'by the mouth of two or three witnesses every word may be established.'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900" dirty="0">
              <a:effectLst/>
              <a:latin typeface="Verdana Pro" panose="020B060403050404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10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"Take heed that you do not despise one of these little ones, for I say to you that in heaven their angels always see the face of My Father who is in heaven. </a:t>
            </a:r>
            <a:r>
              <a:rPr lang="en-US" sz="4000" dirty="0">
                <a:effectLst/>
                <a:latin typeface="Verdana" panose="020B0604030504040204" pitchFamily="34" charset="0"/>
                <a:ea typeface="Calibri" panose="020F0502020204030204" pitchFamily="34" charset="0"/>
                <a:cs typeface="Times New Roman" panose="02020603050405020304" pitchFamily="18" charset="0"/>
              </a:rPr>
              <a:t>11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For the Son of Man has come to save that which was lost.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4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3500" b="1" u="sng" dirty="0">
                <a:effectLst/>
                <a:latin typeface="Verdana" panose="020B0604030504040204" pitchFamily="34" charset="0"/>
                <a:ea typeface="Calibri" panose="020F0502020204030204" pitchFamily="34" charset="0"/>
                <a:cs typeface="Times New Roman" panose="02020603050405020304" pitchFamily="18" charset="0"/>
              </a:rPr>
              <a:t>Luke 18:9-14</a:t>
            </a:r>
            <a:endParaRPr lang="en-US" sz="35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500" dirty="0">
                <a:effectLst/>
                <a:latin typeface="Verdana" panose="020B0604030504040204" pitchFamily="34" charset="0"/>
                <a:ea typeface="Calibri" panose="020F0502020204030204" pitchFamily="34" charset="0"/>
                <a:cs typeface="Times New Roman" panose="02020603050405020304" pitchFamily="18" charset="0"/>
              </a:rPr>
              <a:t>9 Also He spoke this parable to some who trusted in themselves that they were righteous, and despised others: 10 </a:t>
            </a:r>
            <a:r>
              <a:rPr lang="en-US" sz="35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Two men went up to the temple to pray, one a Pharisee and the other a tax collector.</a:t>
            </a:r>
            <a:r>
              <a:rPr lang="en-US" sz="3500" dirty="0">
                <a:effectLst/>
                <a:latin typeface="Verdana" panose="020B0604030504040204" pitchFamily="34" charset="0"/>
                <a:ea typeface="Calibri" panose="020F0502020204030204" pitchFamily="34" charset="0"/>
                <a:cs typeface="Times New Roman" panose="02020603050405020304" pitchFamily="18" charset="0"/>
              </a:rPr>
              <a:t> 11 </a:t>
            </a:r>
            <a:r>
              <a:rPr lang="en-US" sz="35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The Pharisee stood and prayed thus with himself, 'God, I thank You that I am not like other men--extortioners, unjust, adulterers, or even as this tax collector. </a:t>
            </a:r>
            <a:r>
              <a:rPr lang="en-US" sz="3500" dirty="0">
                <a:effectLst/>
                <a:latin typeface="Verdana" panose="020B0604030504040204" pitchFamily="34" charset="0"/>
                <a:ea typeface="Calibri" panose="020F0502020204030204" pitchFamily="34" charset="0"/>
                <a:cs typeface="Times New Roman" panose="02020603050405020304" pitchFamily="18" charset="0"/>
              </a:rPr>
              <a:t>12 </a:t>
            </a:r>
            <a:r>
              <a:rPr lang="en-US" sz="35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I fast twice a week; I give tithes of all that I possess.' </a:t>
            </a:r>
            <a:endParaRPr lang="en-US" sz="35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5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5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5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11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13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And the tax collector, standing afar off, would not so much as raise his eyes to heaven, but beat his breast, saying, 'God, be merciful to me a sinner!'</a:t>
            </a:r>
            <a:r>
              <a:rPr lang="en-US" sz="4000" dirty="0">
                <a:effectLst/>
                <a:latin typeface="Verdana" panose="020B0604030504040204" pitchFamily="34" charset="0"/>
                <a:ea typeface="Calibri" panose="020F0502020204030204" pitchFamily="34" charset="0"/>
                <a:cs typeface="Times New Roman" panose="02020603050405020304" pitchFamily="18" charset="0"/>
              </a:rPr>
              <a:t> 14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I tell you, this man went down to his house justified rather than the other; for everyone who exalts himself will be humbled, and he who humbles himself will be exalted."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Hebrews 1:14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“Are they not all ministering spirits sent forth to minister for those who will inherit salvation?”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9836</TotalTime>
  <Words>2477</Words>
  <Application>Microsoft Office PowerPoint</Application>
  <PresentationFormat>Widescreen</PresentationFormat>
  <Paragraphs>144</Paragraphs>
  <Slides>41</Slides>
  <Notes>0</Notes>
  <HiddenSlides>0</HiddenSlides>
  <MMClips>1</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41</vt:i4>
      </vt:variant>
    </vt:vector>
  </HeadingPairs>
  <TitlesOfParts>
    <vt:vector size="47" baseType="lpstr">
      <vt:lpstr>Arial</vt:lpstr>
      <vt:lpstr>Calibri</vt:lpstr>
      <vt:lpstr>Verdana</vt:lpstr>
      <vt:lpstr>Verdana Pro</vt:lpstr>
      <vt:lpstr>1_Mountain Top</vt:lpstr>
      <vt:lpstr>2_Mountain Top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677</cp:revision>
  <dcterms:created xsi:type="dcterms:W3CDTF">2009-08-18T08:19:59Z</dcterms:created>
  <dcterms:modified xsi:type="dcterms:W3CDTF">2021-05-25T23:21:02Z</dcterms:modified>
</cp:coreProperties>
</file>