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152"/>
  </p:notesMasterIdLst>
  <p:handoutMasterIdLst>
    <p:handoutMasterId r:id="rId153"/>
  </p:handoutMasterIdLst>
  <p:sldIdLst>
    <p:sldId id="939"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89" r:id="rId22"/>
    <p:sldId id="390" r:id="rId23"/>
    <p:sldId id="391" r:id="rId24"/>
    <p:sldId id="976" r:id="rId25"/>
    <p:sldId id="977" r:id="rId26"/>
    <p:sldId id="978" r:id="rId27"/>
    <p:sldId id="979" r:id="rId28"/>
    <p:sldId id="980" r:id="rId29"/>
    <p:sldId id="981" r:id="rId30"/>
    <p:sldId id="398" r:id="rId31"/>
    <p:sldId id="399" r:id="rId32"/>
    <p:sldId id="400" r:id="rId33"/>
    <p:sldId id="401" r:id="rId34"/>
    <p:sldId id="402" r:id="rId35"/>
    <p:sldId id="403" r:id="rId36"/>
    <p:sldId id="404" r:id="rId37"/>
    <p:sldId id="481" r:id="rId38"/>
    <p:sldId id="982" r:id="rId39"/>
    <p:sldId id="483" r:id="rId40"/>
    <p:sldId id="484" r:id="rId41"/>
    <p:sldId id="485" r:id="rId42"/>
    <p:sldId id="486" r:id="rId43"/>
    <p:sldId id="487" r:id="rId44"/>
    <p:sldId id="488" r:id="rId45"/>
    <p:sldId id="489" r:id="rId46"/>
    <p:sldId id="555" r:id="rId47"/>
    <p:sldId id="491" r:id="rId48"/>
    <p:sldId id="492" r:id="rId49"/>
    <p:sldId id="493" r:id="rId50"/>
    <p:sldId id="494" r:id="rId51"/>
    <p:sldId id="495" r:id="rId52"/>
    <p:sldId id="496" r:id="rId53"/>
    <p:sldId id="497" r:id="rId54"/>
    <p:sldId id="983" r:id="rId55"/>
    <p:sldId id="559" r:id="rId56"/>
    <p:sldId id="560" r:id="rId57"/>
    <p:sldId id="561" r:id="rId58"/>
    <p:sldId id="562" r:id="rId59"/>
    <p:sldId id="563" r:id="rId60"/>
    <p:sldId id="564" r:id="rId61"/>
    <p:sldId id="565" r:id="rId62"/>
    <p:sldId id="566" r:id="rId63"/>
    <p:sldId id="567" r:id="rId64"/>
    <p:sldId id="568" r:id="rId65"/>
    <p:sldId id="556" r:id="rId66"/>
    <p:sldId id="371" r:id="rId67"/>
    <p:sldId id="372" r:id="rId68"/>
    <p:sldId id="984" r:id="rId69"/>
    <p:sldId id="985" r:id="rId70"/>
    <p:sldId id="986" r:id="rId71"/>
    <p:sldId id="557" r:id="rId72"/>
    <p:sldId id="987" r:id="rId73"/>
    <p:sldId id="988" r:id="rId74"/>
    <p:sldId id="989" r:id="rId75"/>
    <p:sldId id="990" r:id="rId76"/>
    <p:sldId id="991" r:id="rId77"/>
    <p:sldId id="975" r:id="rId78"/>
    <p:sldId id="882" r:id="rId79"/>
    <p:sldId id="826" r:id="rId80"/>
    <p:sldId id="464" r:id="rId81"/>
    <p:sldId id="465" r:id="rId82"/>
    <p:sldId id="373" r:id="rId83"/>
    <p:sldId id="374" r:id="rId84"/>
    <p:sldId id="940" r:id="rId85"/>
    <p:sldId id="461" r:id="rId86"/>
    <p:sldId id="375" r:id="rId87"/>
    <p:sldId id="376" r:id="rId88"/>
    <p:sldId id="377" r:id="rId89"/>
    <p:sldId id="378" r:id="rId90"/>
    <p:sldId id="379" r:id="rId91"/>
    <p:sldId id="380" r:id="rId92"/>
    <p:sldId id="386" r:id="rId93"/>
    <p:sldId id="392" r:id="rId94"/>
    <p:sldId id="393" r:id="rId95"/>
    <p:sldId id="394" r:id="rId96"/>
    <p:sldId id="880" r:id="rId97"/>
    <p:sldId id="395" r:id="rId98"/>
    <p:sldId id="558" r:id="rId99"/>
    <p:sldId id="396" r:id="rId100"/>
    <p:sldId id="397" r:id="rId101"/>
    <p:sldId id="510" r:id="rId102"/>
    <p:sldId id="500" r:id="rId103"/>
    <p:sldId id="501" r:id="rId104"/>
    <p:sldId id="498" r:id="rId105"/>
    <p:sldId id="499" r:id="rId106"/>
    <p:sldId id="799" r:id="rId107"/>
    <p:sldId id="800" r:id="rId108"/>
    <p:sldId id="801" r:id="rId109"/>
    <p:sldId id="941" r:id="rId110"/>
    <p:sldId id="942" r:id="rId111"/>
    <p:sldId id="943" r:id="rId112"/>
    <p:sldId id="944" r:id="rId113"/>
    <p:sldId id="973" r:id="rId114"/>
    <p:sldId id="974" r:id="rId115"/>
    <p:sldId id="945" r:id="rId116"/>
    <p:sldId id="965" r:id="rId117"/>
    <p:sldId id="964" r:id="rId118"/>
    <p:sldId id="963" r:id="rId119"/>
    <p:sldId id="962" r:id="rId120"/>
    <p:sldId id="966" r:id="rId121"/>
    <p:sldId id="961" r:id="rId122"/>
    <p:sldId id="967" r:id="rId123"/>
    <p:sldId id="968" r:id="rId124"/>
    <p:sldId id="969" r:id="rId125"/>
    <p:sldId id="970" r:id="rId126"/>
    <p:sldId id="960" r:id="rId127"/>
    <p:sldId id="959" r:id="rId128"/>
    <p:sldId id="958" r:id="rId129"/>
    <p:sldId id="957" r:id="rId130"/>
    <p:sldId id="956" r:id="rId131"/>
    <p:sldId id="955" r:id="rId132"/>
    <p:sldId id="954" r:id="rId133"/>
    <p:sldId id="953" r:id="rId134"/>
    <p:sldId id="971" r:id="rId135"/>
    <p:sldId id="972" r:id="rId136"/>
    <p:sldId id="952" r:id="rId137"/>
    <p:sldId id="951" r:id="rId138"/>
    <p:sldId id="950" r:id="rId139"/>
    <p:sldId id="949" r:id="rId140"/>
    <p:sldId id="948" r:id="rId141"/>
    <p:sldId id="947" r:id="rId142"/>
    <p:sldId id="946" r:id="rId143"/>
    <p:sldId id="876" r:id="rId144"/>
    <p:sldId id="877" r:id="rId145"/>
    <p:sldId id="878" r:id="rId146"/>
    <p:sldId id="796" r:id="rId147"/>
    <p:sldId id="797" r:id="rId148"/>
    <p:sldId id="794" r:id="rId149"/>
    <p:sldId id="571" r:id="rId150"/>
    <p:sldId id="938" r:id="rId15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712" autoAdjust="0"/>
  </p:normalViewPr>
  <p:slideViewPr>
    <p:cSldViewPr>
      <p:cViewPr varScale="1">
        <p:scale>
          <a:sx n="108" d="100"/>
          <a:sy n="108" d="100"/>
        </p:scale>
        <p:origin x="552" y="126"/>
      </p:cViewPr>
      <p:guideLst>
        <p:guide orient="horz" pos="2160"/>
        <p:guide pos="3840"/>
      </p:guideLst>
    </p:cSldViewPr>
  </p:slideViewPr>
  <p:outlineViewPr>
    <p:cViewPr>
      <p:scale>
        <a:sx n="33" d="100"/>
        <a:sy n="33" d="100"/>
      </p:scale>
      <p:origin x="0" y="-1452"/>
    </p:cViewPr>
  </p:outlineViewPr>
  <p:notesTextViewPr>
    <p:cViewPr>
      <p:scale>
        <a:sx n="100" d="100"/>
        <a:sy n="100" d="100"/>
      </p:scale>
      <p:origin x="0" y="0"/>
    </p:cViewPr>
  </p:notesTextViewPr>
  <p:sorterViewPr>
    <p:cViewPr>
      <p:scale>
        <a:sx n="66" d="100"/>
        <a:sy n="66" d="100"/>
      </p:scale>
      <p:origin x="0" y="4638"/>
    </p:cViewPr>
  </p:sorterViewPr>
  <p:notesViewPr>
    <p:cSldViewPr>
      <p:cViewPr varScale="1">
        <p:scale>
          <a:sx n="113" d="100"/>
          <a:sy n="113" d="100"/>
        </p:scale>
        <p:origin x="2436" y="10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handoutMaster" Target="handoutMasters/handout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presProps" Target="presProp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116</a:t>
            </a:fld>
            <a:endParaRPr lang="en-US" dirty="0"/>
          </a:p>
        </p:txBody>
      </p:sp>
    </p:spTree>
    <p:extLst>
      <p:ext uri="{BB962C8B-B14F-4D97-AF65-F5344CB8AC3E}">
        <p14:creationId xmlns:p14="http://schemas.microsoft.com/office/powerpoint/2010/main" val="190606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331304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4940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812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3584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9059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7064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0326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27034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62393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81843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159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96390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3000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6040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61284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47612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3305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88663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01815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40428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3074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51554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090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233101813"/>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9875220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77709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This is the sound of dry bones rattling.</a:t>
            </a:r>
          </a:p>
        </p:txBody>
      </p:sp>
    </p:spTree>
    <p:extLst>
      <p:ext uri="{BB962C8B-B14F-4D97-AF65-F5344CB8AC3E}">
        <p14:creationId xmlns:p14="http://schemas.microsoft.com/office/powerpoint/2010/main" val="3477565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Ezekiel 18:20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soul who sins shall die…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wages of sin is death, but the gift of God is eternal life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had to come and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R</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escue us from our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15:45-49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45 And so it is written, "The first man Adam became a living being." The last Adam became a life-giving spirit. 46 However, the spiritual is not first, but the natural, and afterward the spiritual. 47 The first man was of the earth, made of dust; the second Man is the Lord from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48 As was the man of dust, so also are those who are made of dust; and as is the heavenly Man, so also are those who are heavenly. 49 And as we have borne the image of the man of dust, we shall also bear the image of the heavenly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069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This is Mankind’s current Nature and Condition of the Heart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6874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6:16-19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These six things the LORD hates, Yes, seven are an abomination to Him: 17 A proud look, A lying tongue, Hands that shed innocent blood, 18 A heart that devises wicked plans, Feet that are swift in running to evil, 19 A false witness who speaks lies, And one who sows discord among brethren.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1728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had to come in this dispensation to do His Father’s will!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94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did not send His Son into the world to condemn the world, but that the world through Him might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9221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believes in Him is not condemned; but he who does not believe is condemned already, because he has not believed in the name of the only begotten Son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is the condemnation, that the light has come into the world, and men loved darkness rather than light, because their deeds were evil.</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58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God is able to save and deliver and heal</a:t>
            </a:r>
          </a:p>
        </p:txBody>
      </p:sp>
    </p:spTree>
    <p:extLst>
      <p:ext uri="{BB962C8B-B14F-4D97-AF65-F5344CB8AC3E}">
        <p14:creationId xmlns:p14="http://schemas.microsoft.com/office/powerpoint/2010/main" val="21642390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everyone practicing evil hates the light and does not come to the light, lest his deeds should be exposed.</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who does the truth comes to the light, that his deeds may be clearly seen, that they have been done in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5389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6:37-40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that the Father gives Me will come to Me, and the one who comes to Me I will by no means cast out.</a:t>
            </a:r>
            <a:r>
              <a:rPr lang="en-US" sz="4000" dirty="0">
                <a:effectLst/>
                <a:latin typeface="Verdana" panose="020B0604030504040204" pitchFamily="34" charset="0"/>
                <a:ea typeface="Calibri" panose="020F0502020204030204" pitchFamily="34" charset="0"/>
                <a:cs typeface="Times New Roman" panose="02020603050405020304" pitchFamily="18" charset="0"/>
              </a:rPr>
              <a:t> 38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 have come down from heaven, not to do My own will, but the will of Him who sent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86345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This is the will of the Father who sent Me, that of all He has given Me I should lose nothing, but should raise it up at the last day.</a:t>
            </a:r>
            <a:r>
              <a:rPr lang="en-US" sz="4000" dirty="0">
                <a:effectLst/>
                <a:latin typeface="Verdana" panose="020B0604030504040204" pitchFamily="34" charset="0"/>
                <a:ea typeface="Calibri" panose="020F0502020204030204" pitchFamily="34" charset="0"/>
                <a:cs typeface="Times New Roman" panose="02020603050405020304" pitchFamily="18" charset="0"/>
              </a:rPr>
              <a:t> 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is the will of Him who sent Me, that everyone who sees the Son and believes in Him may have everlasting life; and I will raise him up at the last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6085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need to know the Sign-Line and not the Timeline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49696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Now as He sat on the Mount of Olives, the disciples came to Him privately, saying, "Tell us, when will these things be? And what will be the sign of Your coming, and of the end of the 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9967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4 And Jesus answered and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"Take heed that no one deceives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many will come in My name, saying, 'I am the Christ,' and will deceive many.</a:t>
            </a:r>
            <a:r>
              <a:rPr lang="en-US" sz="4000" dirty="0">
                <a:effectLst/>
                <a:latin typeface="Verdana" panose="020B0604030504040204" pitchFamily="34" charset="0"/>
                <a:ea typeface="Calibri" panose="020F0502020204030204" pitchFamily="34" charset="0"/>
                <a:cs typeface="Times New Roman" panose="02020603050405020304" pitchFamily="18" charset="0"/>
              </a:rPr>
              <a:t> 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will hear of wars and rumors of wars. See that you are not troubled; for all these things must come to pass, but the end is not yet.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57217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4572000" cy="6858000"/>
          </a:xfrm>
          <a:prstGeom prst="rect">
            <a:avLst/>
          </a:prstGeom>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Boer War, 1899–1902</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First World War, 1914–1918</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Russian Civil War, 1917–1922</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Third Afghan War, 1919</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Irish War of Independence, 1919–1921</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Irish Civil War, 1922–1923</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Spanish Civil War, 1936–1939</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Arab Revolt in Palestine, 1936-1939</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Second World War, 1939–1945</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Jewish insurgency in Mandatory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Palestine, 1944-1948</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Partition of India, 1947</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Israeli-Palestinian Conflict, 1948 onwards</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4DC17AE-34F6-4769-817B-FC95B8A03EEC}"/>
              </a:ext>
            </a:extLst>
          </p:cNvPr>
          <p:cNvSpPr txBox="1"/>
          <p:nvPr/>
        </p:nvSpPr>
        <p:spPr>
          <a:xfrm>
            <a:off x="3962400" y="0"/>
            <a:ext cx="4114800" cy="10742043"/>
          </a:xfrm>
          <a:prstGeom prst="rect">
            <a:avLst/>
          </a:prstGeom>
          <a:noFill/>
        </p:spPr>
        <p:txBody>
          <a:bodyPr wrap="square" rtlCol="0">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Malayan Emergency, 1948–1960</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Yangtze Incident, 1949</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Korean War, 1950–1953</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Kenya Emergency, 1952–1960</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Cyprus Emergency, 1955–1959</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Vietnam War, 1955–1975</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Suez Crisis, 1956</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Brunei Revolt, 1962–1963</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Indonesian Confrontation, 1963–1966</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Aden Emergency, 1963–1967</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Troubles, 1968–1998</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Falklands War, 1982</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Gulf War, 1990–1991</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TextBox 3">
            <a:extLst>
              <a:ext uri="{FF2B5EF4-FFF2-40B4-BE49-F238E27FC236}">
                <a16:creationId xmlns:a16="http://schemas.microsoft.com/office/drawing/2014/main" id="{F6AA1A4C-4687-459F-801D-A7140EEA431C}"/>
              </a:ext>
            </a:extLst>
          </p:cNvPr>
          <p:cNvSpPr txBox="1"/>
          <p:nvPr/>
        </p:nvSpPr>
        <p:spPr>
          <a:xfrm>
            <a:off x="8305800" y="0"/>
            <a:ext cx="3810000" cy="6383479"/>
          </a:xfrm>
          <a:prstGeom prst="rect">
            <a:avLst/>
          </a:prstGeom>
          <a:noFill/>
        </p:spPr>
        <p:txBody>
          <a:bodyPr wrap="square" rtlCol="0">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Sierra Leone Civil War, 1991–2002</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Bosnian War, 1992–1995</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Kosovo War, 1998–1999</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War in Afghanistan, 2001–2021</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Iraq War, 2003–2011</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Libya Conflict, 2011–present</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Syria Conflict, 2011–present</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Yemen Conflict, 2014–present</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Global Coalition to Defeat ISIS, 2021–present</a:t>
            </a:r>
          </a:p>
          <a:p>
            <a:pPr marL="0" marR="0" lvl="0" indent="0"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26254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nation will rise against nation, and kingdom against kingdom. And there will be famines, pestilences, and earthquakes in various places.</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these are the beginning of sorrows.</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they will deliver you up to tribulation and kill you, and you will be hated by all nations for My name's sake.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75817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had to come in this dispensation to do His Father’s will!</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house that has been destroyed&#10;&#10;Description automatically generated with low confidence">
            <a:extLst>
              <a:ext uri="{FF2B5EF4-FFF2-40B4-BE49-F238E27FC236}">
                <a16:creationId xmlns:a16="http://schemas.microsoft.com/office/drawing/2014/main" id="{A7DA3B9B-83C7-4806-BCEE-EC20EA270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D2EA1FE-7C7A-46E4-8E44-3F6A7421C787}"/>
              </a:ext>
            </a:extLst>
          </p:cNvPr>
          <p:cNvSpPr txBox="1"/>
          <p:nvPr/>
        </p:nvSpPr>
        <p:spPr>
          <a:xfrm>
            <a:off x="28113" y="11097"/>
            <a:ext cx="3886200" cy="1384995"/>
          </a:xfrm>
          <a:prstGeom prst="rect">
            <a:avLst/>
          </a:prstGeom>
          <a:noFill/>
        </p:spPr>
        <p:txBody>
          <a:bodyPr wrap="square" rtlCol="0">
            <a:spAutoFit/>
          </a:bodyPr>
          <a:lstStyle/>
          <a:p>
            <a:pPr algn="ctr"/>
            <a:r>
              <a:rPr lang="en-US" sz="2800" dirty="0"/>
              <a:t>Haiti 2021 Earthquake Killing 2,000 people</a:t>
            </a:r>
          </a:p>
        </p:txBody>
      </p:sp>
    </p:spTree>
    <p:extLst>
      <p:ext uri="{BB962C8B-B14F-4D97-AF65-F5344CB8AC3E}">
        <p14:creationId xmlns:p14="http://schemas.microsoft.com/office/powerpoint/2010/main" val="35682198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had to come in this dispensation to do His Father’s will!</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picture containing text&#10;&#10;Description automatically generated">
            <a:extLst>
              <a:ext uri="{FF2B5EF4-FFF2-40B4-BE49-F238E27FC236}">
                <a16:creationId xmlns:a16="http://schemas.microsoft.com/office/drawing/2014/main" id="{9445D44A-4E05-408B-BB2F-2AF16D098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4200"/>
          </a:xfrm>
          <a:prstGeom prst="rect">
            <a:avLst/>
          </a:prstGeom>
        </p:spPr>
      </p:pic>
    </p:spTree>
    <p:extLst>
      <p:ext uri="{BB962C8B-B14F-4D97-AF65-F5344CB8AC3E}">
        <p14:creationId xmlns:p14="http://schemas.microsoft.com/office/powerpoint/2010/main" val="3261810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restore anything that he wants to. Just ask the man who was thrown on the bones of Elisha. If </a:t>
            </a:r>
          </a:p>
        </p:txBody>
      </p:sp>
    </p:spTree>
    <p:extLst>
      <p:ext uri="{BB962C8B-B14F-4D97-AF65-F5344CB8AC3E}">
        <p14:creationId xmlns:p14="http://schemas.microsoft.com/office/powerpoint/2010/main" val="12430099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had to come in this dispensation to do His Father’s will!</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house that has been destroyed&#10;&#10;Description automatically generated with low confidence">
            <a:extLst>
              <a:ext uri="{FF2B5EF4-FFF2-40B4-BE49-F238E27FC236}">
                <a16:creationId xmlns:a16="http://schemas.microsoft.com/office/drawing/2014/main" id="{A7DA3B9B-83C7-4806-BCEE-EC20EA270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9448800" cy="6086475"/>
          </a:xfrm>
          <a:prstGeom prst="rect">
            <a:avLst/>
          </a:prstGeom>
        </p:spPr>
      </p:pic>
      <p:pic>
        <p:nvPicPr>
          <p:cNvPr id="5" name="Picture 4" descr="A picture containing colorful, close&#10;&#10;Description automatically generated">
            <a:extLst>
              <a:ext uri="{FF2B5EF4-FFF2-40B4-BE49-F238E27FC236}">
                <a16:creationId xmlns:a16="http://schemas.microsoft.com/office/drawing/2014/main" id="{C214744B-294F-4353-9644-F0B21F318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6" y="0"/>
            <a:ext cx="12192000" cy="7010400"/>
          </a:xfrm>
          <a:prstGeom prst="rect">
            <a:avLst/>
          </a:prstGeom>
        </p:spPr>
      </p:pic>
      <p:sp>
        <p:nvSpPr>
          <p:cNvPr id="6" name="TextBox 5">
            <a:extLst>
              <a:ext uri="{FF2B5EF4-FFF2-40B4-BE49-F238E27FC236}">
                <a16:creationId xmlns:a16="http://schemas.microsoft.com/office/drawing/2014/main" id="{E23E9771-417B-41C5-BD49-43E380A43AE1}"/>
              </a:ext>
            </a:extLst>
          </p:cNvPr>
          <p:cNvSpPr txBox="1"/>
          <p:nvPr/>
        </p:nvSpPr>
        <p:spPr>
          <a:xfrm>
            <a:off x="228600" y="1106269"/>
            <a:ext cx="5410200" cy="646331"/>
          </a:xfrm>
          <a:prstGeom prst="rect">
            <a:avLst/>
          </a:prstGeom>
          <a:noFill/>
        </p:spPr>
        <p:txBody>
          <a:bodyPr wrap="square" rtlCol="0">
            <a:spAutoFit/>
          </a:bodyPr>
          <a:lstStyle/>
          <a:p>
            <a:r>
              <a:rPr lang="en-US" sz="3600" b="1" dirty="0"/>
              <a:t>Hurricane Ida 2021</a:t>
            </a:r>
          </a:p>
        </p:txBody>
      </p:sp>
    </p:spTree>
    <p:extLst>
      <p:ext uri="{BB962C8B-B14F-4D97-AF65-F5344CB8AC3E}">
        <p14:creationId xmlns:p14="http://schemas.microsoft.com/office/powerpoint/2010/main" val="377803617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had to come in this dispensation to do His Father’s will!</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house that has been destroyed&#10;&#10;Description automatically generated with low confidence">
            <a:extLst>
              <a:ext uri="{FF2B5EF4-FFF2-40B4-BE49-F238E27FC236}">
                <a16:creationId xmlns:a16="http://schemas.microsoft.com/office/drawing/2014/main" id="{A7DA3B9B-83C7-4806-BCEE-EC20EA270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9448800" cy="6086475"/>
          </a:xfrm>
          <a:prstGeom prst="rect">
            <a:avLst/>
          </a:prstGeom>
        </p:spPr>
      </p:pic>
      <p:pic>
        <p:nvPicPr>
          <p:cNvPr id="5" name="Picture 4" descr="A picture containing colorful, close&#10;&#10;Description automatically generated">
            <a:extLst>
              <a:ext uri="{FF2B5EF4-FFF2-40B4-BE49-F238E27FC236}">
                <a16:creationId xmlns:a16="http://schemas.microsoft.com/office/drawing/2014/main" id="{C214744B-294F-4353-9644-F0B21F318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6" y="0"/>
            <a:ext cx="12192000" cy="7010400"/>
          </a:xfrm>
          <a:prstGeom prst="rect">
            <a:avLst/>
          </a:prstGeom>
        </p:spPr>
      </p:pic>
      <p:sp>
        <p:nvSpPr>
          <p:cNvPr id="6" name="TextBox 5">
            <a:extLst>
              <a:ext uri="{FF2B5EF4-FFF2-40B4-BE49-F238E27FC236}">
                <a16:creationId xmlns:a16="http://schemas.microsoft.com/office/drawing/2014/main" id="{E23E9771-417B-41C5-BD49-43E380A43AE1}"/>
              </a:ext>
            </a:extLst>
          </p:cNvPr>
          <p:cNvSpPr txBox="1"/>
          <p:nvPr/>
        </p:nvSpPr>
        <p:spPr>
          <a:xfrm>
            <a:off x="228600" y="1106269"/>
            <a:ext cx="54102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itchFamily="34" charset="0"/>
                <a:ea typeface="+mn-ea"/>
                <a:cs typeface="Arial" charset="0"/>
              </a:rPr>
              <a:t>Hurricane Ida 2021</a:t>
            </a:r>
          </a:p>
        </p:txBody>
      </p:sp>
      <p:pic>
        <p:nvPicPr>
          <p:cNvPr id="7" name="Picture 6" descr="Cars parked in a flooded parking lot&#10;&#10;Description automatically generated with low confidence">
            <a:extLst>
              <a:ext uri="{FF2B5EF4-FFF2-40B4-BE49-F238E27FC236}">
                <a16:creationId xmlns:a16="http://schemas.microsoft.com/office/drawing/2014/main" id="{967564FE-9600-4D33-9DFB-4D2BA6326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6" y="0"/>
            <a:ext cx="12192000" cy="7010400"/>
          </a:xfrm>
          <a:prstGeom prst="rect">
            <a:avLst/>
          </a:prstGeom>
        </p:spPr>
      </p:pic>
    </p:spTree>
    <p:extLst>
      <p:ext uri="{BB962C8B-B14F-4D97-AF65-F5344CB8AC3E}">
        <p14:creationId xmlns:p14="http://schemas.microsoft.com/office/powerpoint/2010/main" val="17308327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had to come in this dispensation to do His Father’s will!</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house that has been destroyed&#10;&#10;Description automatically generated with low confidence">
            <a:extLst>
              <a:ext uri="{FF2B5EF4-FFF2-40B4-BE49-F238E27FC236}">
                <a16:creationId xmlns:a16="http://schemas.microsoft.com/office/drawing/2014/main" id="{A7DA3B9B-83C7-4806-BCEE-EC20EA270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9448800" cy="6086475"/>
          </a:xfrm>
          <a:prstGeom prst="rect">
            <a:avLst/>
          </a:prstGeom>
        </p:spPr>
      </p:pic>
      <p:pic>
        <p:nvPicPr>
          <p:cNvPr id="5" name="Picture 4" descr="A picture containing colorful, close&#10;&#10;Description automatically generated">
            <a:extLst>
              <a:ext uri="{FF2B5EF4-FFF2-40B4-BE49-F238E27FC236}">
                <a16:creationId xmlns:a16="http://schemas.microsoft.com/office/drawing/2014/main" id="{C214744B-294F-4353-9644-F0B21F318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6" y="0"/>
            <a:ext cx="12192000" cy="7010400"/>
          </a:xfrm>
          <a:prstGeom prst="rect">
            <a:avLst/>
          </a:prstGeom>
        </p:spPr>
      </p:pic>
      <p:sp>
        <p:nvSpPr>
          <p:cNvPr id="6" name="TextBox 5">
            <a:extLst>
              <a:ext uri="{FF2B5EF4-FFF2-40B4-BE49-F238E27FC236}">
                <a16:creationId xmlns:a16="http://schemas.microsoft.com/office/drawing/2014/main" id="{E23E9771-417B-41C5-BD49-43E380A43AE1}"/>
              </a:ext>
            </a:extLst>
          </p:cNvPr>
          <p:cNvSpPr txBox="1"/>
          <p:nvPr/>
        </p:nvSpPr>
        <p:spPr>
          <a:xfrm>
            <a:off x="228600" y="1106269"/>
            <a:ext cx="54102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itchFamily="34" charset="0"/>
                <a:ea typeface="+mn-ea"/>
                <a:cs typeface="Arial" charset="0"/>
              </a:rPr>
              <a:t>Hurricane Ida 2021</a:t>
            </a:r>
          </a:p>
        </p:txBody>
      </p:sp>
      <p:pic>
        <p:nvPicPr>
          <p:cNvPr id="7" name="Picture 6" descr="A picture containing outdoor, tree, weapon, sunset&#10;&#10;Description automatically generated">
            <a:extLst>
              <a:ext uri="{FF2B5EF4-FFF2-40B4-BE49-F238E27FC236}">
                <a16:creationId xmlns:a16="http://schemas.microsoft.com/office/drawing/2014/main" id="{984BDCA1-7A25-456A-B1A2-F49CE0C5B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9016" cy="7010400"/>
          </a:xfrm>
          <a:prstGeom prst="rect">
            <a:avLst/>
          </a:prstGeom>
        </p:spPr>
      </p:pic>
    </p:spTree>
    <p:extLst>
      <p:ext uri="{BB962C8B-B14F-4D97-AF65-F5344CB8AC3E}">
        <p14:creationId xmlns:p14="http://schemas.microsoft.com/office/powerpoint/2010/main" val="3424945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had to come in this dispensation to do His Father’s will!</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house that has been destroyed&#10;&#10;Description automatically generated with low confidence">
            <a:extLst>
              <a:ext uri="{FF2B5EF4-FFF2-40B4-BE49-F238E27FC236}">
                <a16:creationId xmlns:a16="http://schemas.microsoft.com/office/drawing/2014/main" id="{A7DA3B9B-83C7-4806-BCEE-EC20EA270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9448800" cy="6086475"/>
          </a:xfrm>
          <a:prstGeom prst="rect">
            <a:avLst/>
          </a:prstGeom>
        </p:spPr>
      </p:pic>
      <p:pic>
        <p:nvPicPr>
          <p:cNvPr id="5" name="Picture 4" descr="A picture containing colorful, close&#10;&#10;Description automatically generated">
            <a:extLst>
              <a:ext uri="{FF2B5EF4-FFF2-40B4-BE49-F238E27FC236}">
                <a16:creationId xmlns:a16="http://schemas.microsoft.com/office/drawing/2014/main" id="{C214744B-294F-4353-9644-F0B21F318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6" y="0"/>
            <a:ext cx="12192000" cy="7010400"/>
          </a:xfrm>
          <a:prstGeom prst="rect">
            <a:avLst/>
          </a:prstGeom>
        </p:spPr>
      </p:pic>
      <p:sp>
        <p:nvSpPr>
          <p:cNvPr id="6" name="TextBox 5">
            <a:extLst>
              <a:ext uri="{FF2B5EF4-FFF2-40B4-BE49-F238E27FC236}">
                <a16:creationId xmlns:a16="http://schemas.microsoft.com/office/drawing/2014/main" id="{E23E9771-417B-41C5-BD49-43E380A43AE1}"/>
              </a:ext>
            </a:extLst>
          </p:cNvPr>
          <p:cNvSpPr txBox="1"/>
          <p:nvPr/>
        </p:nvSpPr>
        <p:spPr>
          <a:xfrm>
            <a:off x="228600" y="1106269"/>
            <a:ext cx="54102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itchFamily="34" charset="0"/>
                <a:ea typeface="+mn-ea"/>
                <a:cs typeface="Arial" charset="0"/>
              </a:rPr>
              <a:t>Hurricane Ida 2021</a:t>
            </a:r>
          </a:p>
        </p:txBody>
      </p:sp>
      <p:pic>
        <p:nvPicPr>
          <p:cNvPr id="7" name="Picture 6" descr="A picture containing outdoor, tree, weapon, sunset&#10;&#10;Description automatically generated">
            <a:extLst>
              <a:ext uri="{FF2B5EF4-FFF2-40B4-BE49-F238E27FC236}">
                <a16:creationId xmlns:a16="http://schemas.microsoft.com/office/drawing/2014/main" id="{984BDCA1-7A25-456A-B1A2-F49CE0C5B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9016" cy="7010400"/>
          </a:xfrm>
          <a:prstGeom prst="rect">
            <a:avLst/>
          </a:prstGeom>
        </p:spPr>
      </p:pic>
    </p:spTree>
    <p:extLst>
      <p:ext uri="{BB962C8B-B14F-4D97-AF65-F5344CB8AC3E}">
        <p14:creationId xmlns:p14="http://schemas.microsoft.com/office/powerpoint/2010/main" val="10634119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then many will be offended, will betray one another, and will hate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many false prophets will rise up and deceive many. </a:t>
            </a:r>
            <a:r>
              <a:rPr lang="en-US" sz="4000" dirty="0">
                <a:effectLst/>
                <a:latin typeface="Verdana" panose="020B0604030504040204" pitchFamily="34" charset="0"/>
                <a:ea typeface="Calibri" panose="020F0502020204030204" pitchFamily="34" charset="0"/>
                <a:cs typeface="Times New Roman" panose="02020603050405020304" pitchFamily="18" charset="0"/>
              </a:rPr>
              <a:t>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because lawlessness will abound, the love of many will grow cold.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2319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who endures to the end shall be saved.</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gospel of the kingdom will be preached in all the world as a witness to all the nations, and then the end will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07252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Matthew 24:15-51</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when you see the 'abomination of desolation,' spoken of by Daniel the prophet, standing in the holy place" (whoever reads, let him understand), 16 then let those who are in Judea flee to the mountains.</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him who is on the housetop not go down to take anything out of his house.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36253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let him who is in the field not go back to get his clothes. 19 But woe to those who are pregnant and to those who are nursing babies in those days!</a:t>
            </a:r>
            <a:r>
              <a:rPr lang="en-US" sz="4000" dirty="0">
                <a:effectLst/>
                <a:latin typeface="Verdana" panose="020B0604030504040204" pitchFamily="34" charset="0"/>
                <a:ea typeface="Calibri" panose="020F0502020204030204" pitchFamily="34" charset="0"/>
                <a:cs typeface="Times New Roman" panose="02020603050405020304" pitchFamily="18" charset="0"/>
              </a:rPr>
              <a:t> 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pray that your flight may not be in winter or on the Sabbath.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80526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then there will be great tribulation, such as has not been since the beginning of the world until this time, no, nor ever shall be.</a:t>
            </a:r>
            <a:r>
              <a:rPr lang="en-US" sz="4000" dirty="0">
                <a:effectLst/>
                <a:latin typeface="Verdana" panose="020B0604030504040204" pitchFamily="34" charset="0"/>
                <a:ea typeface="Calibri" panose="020F0502020204030204" pitchFamily="34" charset="0"/>
                <a:cs typeface="Times New Roman" panose="02020603050405020304" pitchFamily="18" charset="0"/>
              </a:rPr>
              <a:t> 22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unless those days were shortened, no flesh would be saved; but for the elect's sake those days will be shortened. </a:t>
            </a:r>
            <a:r>
              <a:rPr lang="en-US" sz="4000" dirty="0">
                <a:effectLst/>
                <a:latin typeface="Verdana" panose="020B0604030504040204" pitchFamily="34" charset="0"/>
                <a:ea typeface="Calibri" panose="020F0502020204030204" pitchFamily="34" charset="0"/>
                <a:cs typeface="Times New Roman" panose="02020603050405020304" pitchFamily="18" charset="0"/>
              </a:rPr>
              <a:t>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if anyone says to you, 'Look, here is the Christ!' or 'There!' do not believe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60672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had to come in this dispensation to do His Father’s will!</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close&#10;&#10;Description automatically generated">
            <a:extLst>
              <a:ext uri="{FF2B5EF4-FFF2-40B4-BE49-F238E27FC236}">
                <a16:creationId xmlns:a16="http://schemas.microsoft.com/office/drawing/2014/main" id="{68095BA0-8E6D-4E7F-A846-6C4F73E52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DD09695-965F-415D-B31E-7F962ABB4A78}"/>
              </a:ext>
            </a:extLst>
          </p:cNvPr>
          <p:cNvSpPr txBox="1"/>
          <p:nvPr/>
        </p:nvSpPr>
        <p:spPr>
          <a:xfrm>
            <a:off x="7162800" y="228600"/>
            <a:ext cx="4953000" cy="1815882"/>
          </a:xfrm>
          <a:prstGeom prst="rect">
            <a:avLst/>
          </a:prstGeom>
          <a:noFill/>
        </p:spPr>
        <p:txBody>
          <a:bodyPr wrap="square" rtlCol="0">
            <a:spAutoFit/>
          </a:bodyPr>
          <a:lstStyle/>
          <a:p>
            <a:pPr algn="ctr"/>
            <a:r>
              <a:rPr lang="en-US" sz="2800" b="1" dirty="0"/>
              <a:t>Apophis is on course to strike the earth on the West Coast on </a:t>
            </a:r>
          </a:p>
          <a:p>
            <a:pPr algn="ctr"/>
            <a:r>
              <a:rPr lang="en-US" sz="2800" b="1" dirty="0"/>
              <a:t>April 13, 2029</a:t>
            </a:r>
          </a:p>
        </p:txBody>
      </p:sp>
    </p:spTree>
    <p:extLst>
      <p:ext uri="{BB962C8B-B14F-4D97-AF65-F5344CB8AC3E}">
        <p14:creationId xmlns:p14="http://schemas.microsoft.com/office/powerpoint/2010/main" val="97804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anything that He can’t do. Just ask the stone that was rolled at the tomb in the garden. What </a:t>
            </a:r>
          </a:p>
        </p:txBody>
      </p:sp>
    </p:spTree>
    <p:extLst>
      <p:ext uri="{BB962C8B-B14F-4D97-AF65-F5344CB8AC3E}">
        <p14:creationId xmlns:p14="http://schemas.microsoft.com/office/powerpoint/2010/main" val="18423971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false </a:t>
            </a:r>
            <a:r>
              <a:rPr lang="en-US" sz="4000" dirty="0" err="1">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christs</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false prophets will rise and show great signs and wonders to deceive, if possible, even the elect.</a:t>
            </a:r>
            <a:r>
              <a:rPr lang="en-US" sz="4000" dirty="0">
                <a:effectLst/>
                <a:latin typeface="Verdana" panose="020B0604030504040204" pitchFamily="34" charset="0"/>
                <a:ea typeface="Calibri" panose="020F0502020204030204" pitchFamily="34" charset="0"/>
                <a:cs typeface="Times New Roman" panose="02020603050405020304" pitchFamily="18" charset="0"/>
              </a:rPr>
              <a:t> 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See, I have told you beforehand. </a:t>
            </a:r>
            <a:r>
              <a:rPr lang="en-US" sz="4000" dirty="0">
                <a:effectLst/>
                <a:latin typeface="Verdana" panose="020B0604030504040204" pitchFamily="34" charset="0"/>
                <a:ea typeface="Calibri" panose="020F0502020204030204" pitchFamily="34" charset="0"/>
                <a:cs typeface="Times New Roman" panose="02020603050405020304" pitchFamily="18" charset="0"/>
              </a:rPr>
              <a:t>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if they say to you, 'Look, He is in the desert!' do not go out; or 'Look, He is in the inner rooms!' do not believe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02531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 the lightning comes from the east and flashes to the west, so also will the coming of the Son of Man be. </a:t>
            </a: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wherever the carcass is, there the eagles will be gathered together. </a:t>
            </a:r>
            <a:r>
              <a:rPr lang="en-US" sz="4000" dirty="0">
                <a:effectLst/>
                <a:latin typeface="Verdana" panose="020B0604030504040204" pitchFamily="34" charset="0"/>
                <a:ea typeface="Calibri" panose="020F0502020204030204" pitchFamily="34" charset="0"/>
                <a:cs typeface="Times New Roman" panose="02020603050405020304" pitchFamily="18" charset="0"/>
              </a:rPr>
              <a:t>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"Immediately after the tribulation of those days the sun will be darkened, and the moon will not give its light; the stars will fall from heaven, and the powers of the heavens will be shaken.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08552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27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For as the lightning comes from the east and flashes to the west, so also will the coming of the Son of Man be.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28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For wherever the carcass is, there the eagles will be gathered together.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29 </a:t>
            </a: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"Immediately after the tribulation of those days the sun will be darkened, and the moon will not give its light; the stars will fall from heaven, and the powers of the heavens will be shaken.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nature, drawing, ocean floor&#10;&#10;Description automatically generated">
            <a:extLst>
              <a:ext uri="{FF2B5EF4-FFF2-40B4-BE49-F238E27FC236}">
                <a16:creationId xmlns:a16="http://schemas.microsoft.com/office/drawing/2014/main" id="{FCCE017E-B41F-4DD0-BEB2-FB1044D7B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0310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4000">
              <a:schemeClr val="tx1"/>
            </a:gs>
          </a:gsLst>
          <a:lin ang="5400000" scaled="1"/>
        </a:gra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ED80976-6693-4B29-A86C-D31EFDBD3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09600"/>
            <a:ext cx="10058400" cy="5562600"/>
          </a:xfrm>
          <a:prstGeom prst="rect">
            <a:avLst/>
          </a:prstGeom>
        </p:spPr>
      </p:pic>
      <p:pic>
        <p:nvPicPr>
          <p:cNvPr id="7" name="Picture 6" descr="A picture containing text, nature, image&#10;&#10;Description automatically generated">
            <a:extLst>
              <a:ext uri="{FF2B5EF4-FFF2-40B4-BE49-F238E27FC236}">
                <a16:creationId xmlns:a16="http://schemas.microsoft.com/office/drawing/2014/main" id="{08E2147B-10EE-458B-8737-35F100A91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454353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 sign of the Son of Man will appear in heaven, and then all the tribes of the earth will mourn, and they will see the Son of Man coming on the clouds of heaven with power and great glory. </a:t>
            </a: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will send His angels with a great sound of a trumpet, and they will gather together His elect from the four winds, from one end of heaven to the 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7901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32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"Now learn this parable from the fig tree: When its branch has already become tender and puts forth leaves, you know that summer is near.</a:t>
            </a:r>
            <a:r>
              <a:rPr lang="en-US" sz="3800" dirty="0">
                <a:effectLst/>
                <a:latin typeface="Verdana" panose="020B0604030504040204" pitchFamily="34" charset="0"/>
                <a:ea typeface="Calibri" panose="020F0502020204030204" pitchFamily="34" charset="0"/>
                <a:cs typeface="Times New Roman" panose="02020603050405020304" pitchFamily="18" charset="0"/>
              </a:rPr>
              <a:t> 33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 you also, when you see all these things, know that it is near--at the doors! </a:t>
            </a:r>
            <a:r>
              <a:rPr lang="en-US" sz="3800" dirty="0">
                <a:effectLst/>
                <a:latin typeface="Verdana" panose="020B0604030504040204" pitchFamily="34" charset="0"/>
                <a:ea typeface="Calibri" panose="020F0502020204030204" pitchFamily="34" charset="0"/>
                <a:cs typeface="Times New Roman" panose="02020603050405020304" pitchFamily="18" charset="0"/>
              </a:rPr>
              <a:t>34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Assuredly, I say to you, this generation will by no means pass away till all these things take place. </a:t>
            </a:r>
            <a:r>
              <a:rPr lang="en-US" sz="3800" dirty="0">
                <a:effectLst/>
                <a:latin typeface="Verdana" panose="020B0604030504040204" pitchFamily="34" charset="0"/>
                <a:ea typeface="Calibri" panose="020F0502020204030204" pitchFamily="34" charset="0"/>
                <a:cs typeface="Times New Roman" panose="02020603050405020304" pitchFamily="18" charset="0"/>
              </a:rPr>
              <a:t>35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Heaven and earth will pass away, but My words will by no means pass away.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89001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of that day and hour no one knows, not even the angels of heaven, but My Father only. </a:t>
            </a:r>
            <a:r>
              <a:rPr lang="en-US" sz="4000" dirty="0">
                <a:effectLst/>
                <a:latin typeface="Verdana" panose="020B0604030504040204" pitchFamily="34" charset="0"/>
                <a:ea typeface="Calibri" panose="020F0502020204030204" pitchFamily="34" charset="0"/>
                <a:cs typeface="Times New Roman" panose="02020603050405020304" pitchFamily="18" charset="0"/>
              </a:rPr>
              <a:t>37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as the days of Noah were, so also will the coming of the Son of Man be</a:t>
            </a:r>
            <a:r>
              <a:rPr lang="en-US" sz="4000" dirty="0">
                <a:effectLst/>
                <a:latin typeface="Verdana" panose="020B0604030504040204" pitchFamily="34" charset="0"/>
                <a:ea typeface="Calibri" panose="020F0502020204030204" pitchFamily="34" charset="0"/>
                <a:cs typeface="Times New Roman" panose="02020603050405020304" pitchFamily="18" charset="0"/>
              </a:rPr>
              <a:t>. 38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 in the days before the flood, they were eating and drinking, marrying and giving in marriage, until the day that Noah entered the ark,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480121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did not know until the flood came and took them all away, so also will the coming of the Son of Man be</a:t>
            </a:r>
            <a:r>
              <a:rPr lang="en-US" sz="4000" dirty="0">
                <a:effectLst/>
                <a:latin typeface="Verdana" panose="020B0604030504040204" pitchFamily="34" charset="0"/>
                <a:ea typeface="Calibri" panose="020F0502020204030204" pitchFamily="34" charset="0"/>
                <a:cs typeface="Times New Roman" panose="02020603050405020304" pitchFamily="18" charset="0"/>
              </a:rPr>
              <a:t>. 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two men will be in the field: one will be taken and the other left. </a:t>
            </a:r>
            <a:r>
              <a:rPr lang="en-US" sz="4000" dirty="0">
                <a:effectLst/>
                <a:latin typeface="Verdana" panose="020B0604030504040204" pitchFamily="34" charset="0"/>
                <a:ea typeface="Calibri" panose="020F0502020204030204" pitchFamily="34" charset="0"/>
                <a:cs typeface="Times New Roman" panose="02020603050405020304" pitchFamily="18" charset="0"/>
              </a:rPr>
              <a:t>41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Two women will be grinding at the mill: one will be taken and the other left.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35330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42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Watch therefore, for you do not know what hour your Lord is coming. </a:t>
            </a:r>
            <a:r>
              <a:rPr lang="en-US" sz="4000" dirty="0">
                <a:effectLst/>
                <a:latin typeface="Verdana" panose="020B0604030504040204" pitchFamily="34" charset="0"/>
                <a:ea typeface="Calibri" panose="020F0502020204030204" pitchFamily="34" charset="0"/>
                <a:cs typeface="Times New Roman" panose="02020603050405020304" pitchFamily="18" charset="0"/>
              </a:rPr>
              <a:t>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know this, that if the master of the house had known what hour the thief would come, he would have watched and not allowed his house to be broken into. </a:t>
            </a:r>
            <a:r>
              <a:rPr lang="en-US" sz="4000" dirty="0">
                <a:effectLst/>
                <a:latin typeface="Verdana" panose="020B0604030504040204" pitchFamily="34" charset="0"/>
                <a:ea typeface="Calibri" panose="020F0502020204030204" pitchFamily="34" charset="0"/>
                <a:cs typeface="Times New Roman" panose="02020603050405020304" pitchFamily="18" charset="0"/>
              </a:rPr>
              <a:t>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you also be ready, for the Son of Man is coming at an hour you do not expect.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52406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45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"Who then is a faithful and wise servant, whom his master made ruler over his household, to give them food in due season? </a:t>
            </a:r>
            <a:r>
              <a:rPr lang="en-US" sz="4000" dirty="0">
                <a:effectLst/>
                <a:latin typeface="Verdana" panose="020B0604030504040204" pitchFamily="34" charset="0"/>
                <a:ea typeface="Calibri" panose="020F0502020204030204" pitchFamily="34" charset="0"/>
                <a:cs typeface="Times New Roman" panose="02020603050405020304" pitchFamily="18" charset="0"/>
              </a:rPr>
              <a:t>46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Blessed is that servant whom his master, when he comes, will find so doing. </a:t>
            </a:r>
            <a:r>
              <a:rPr lang="en-US" sz="4000" dirty="0">
                <a:effectLst/>
                <a:latin typeface="Verdana" panose="020B0604030504040204" pitchFamily="34" charset="0"/>
                <a:ea typeface="Calibri" panose="020F0502020204030204" pitchFamily="34" charset="0"/>
                <a:cs typeface="Times New Roman" panose="02020603050405020304" pitchFamily="18" charset="0"/>
              </a:rPr>
              <a:t>47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Assuredly, I say to you that he will make him ruler over all his goods.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005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Happens when God says to move. I feel him moving it now. I feel him doing it now. I feel him doing it now.</a:t>
            </a:r>
          </a:p>
        </p:txBody>
      </p:sp>
    </p:spTree>
    <p:extLst>
      <p:ext uri="{BB962C8B-B14F-4D97-AF65-F5344CB8AC3E}">
        <p14:creationId xmlns:p14="http://schemas.microsoft.com/office/powerpoint/2010/main" val="196332236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48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if that evil servant says in his heart, 'My master is delaying his coming,' </a:t>
            </a:r>
            <a:r>
              <a:rPr lang="en-US" sz="3800" dirty="0">
                <a:effectLst/>
                <a:latin typeface="Verdana" panose="020B0604030504040204" pitchFamily="34" charset="0"/>
                <a:ea typeface="Calibri" panose="020F0502020204030204" pitchFamily="34" charset="0"/>
                <a:cs typeface="Times New Roman" panose="02020603050405020304" pitchFamily="18" charset="0"/>
              </a:rPr>
              <a:t>49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begins to beat his fellow servants, and to eat and drink with the drunkards, </a:t>
            </a:r>
            <a:r>
              <a:rPr lang="en-US" sz="3800" dirty="0">
                <a:effectLst/>
                <a:latin typeface="Verdana" panose="020B0604030504040204" pitchFamily="34" charset="0"/>
                <a:ea typeface="Calibri" panose="020F0502020204030204" pitchFamily="34" charset="0"/>
                <a:cs typeface="Times New Roman" panose="02020603050405020304" pitchFamily="18" charset="0"/>
              </a:rPr>
              <a:t>50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master of that servant will come on a day when he is not looking for him and at an hour that he is not aware of, </a:t>
            </a:r>
            <a:r>
              <a:rPr lang="en-US" sz="3800" dirty="0">
                <a:effectLst/>
                <a:latin typeface="Verdana" panose="020B0604030504040204" pitchFamily="34" charset="0"/>
                <a:ea typeface="Calibri" panose="020F0502020204030204" pitchFamily="34" charset="0"/>
                <a:cs typeface="Times New Roman" panose="02020603050405020304" pitchFamily="18" charset="0"/>
              </a:rPr>
              <a:t>51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will cut him in two and appoint him his portion with the hypocrites. There shall be weeping and gnashing of teeth.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60338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213166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15:50-54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it now, Do it now. This is the sound of dry bones rattling. This is the praise make a dead man walk </a:t>
            </a:r>
          </a:p>
        </p:txBody>
      </p:sp>
    </p:spTree>
    <p:extLst>
      <p:ext uri="{BB962C8B-B14F-4D97-AF65-F5344CB8AC3E}">
        <p14:creationId xmlns:p14="http://schemas.microsoft.com/office/powerpoint/2010/main" val="209447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Again. Open the grave I’m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Open the grave I’m coming out</a:t>
            </a:r>
          </a:p>
        </p:txBody>
      </p:sp>
    </p:spTree>
    <p:extLst>
      <p:ext uri="{BB962C8B-B14F-4D97-AF65-F5344CB8AC3E}">
        <p14:creationId xmlns:p14="http://schemas.microsoft.com/office/powerpoint/2010/main" val="666297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Open the grave I’m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This is </a:t>
            </a:r>
          </a:p>
        </p:txBody>
      </p:sp>
    </p:spTree>
    <p:extLst>
      <p:ext uri="{BB962C8B-B14F-4D97-AF65-F5344CB8AC3E}">
        <p14:creationId xmlns:p14="http://schemas.microsoft.com/office/powerpoint/2010/main" val="1042657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sound of dry bones rattling.</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18605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Raise A Hallelujah”</a:t>
            </a:r>
          </a:p>
        </p:txBody>
      </p:sp>
    </p:spTree>
    <p:extLst>
      <p:ext uri="{BB962C8B-B14F-4D97-AF65-F5344CB8AC3E}">
        <p14:creationId xmlns:p14="http://schemas.microsoft.com/office/powerpoint/2010/main" val="418090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Rattle</a:t>
            </a:r>
          </a:p>
          <a:p>
            <a:pPr marL="0" indent="0" algn="ctr">
              <a:buNone/>
            </a:pPr>
            <a:r>
              <a:rPr lang="en-US" sz="4400" b="1" dirty="0">
                <a:solidFill>
                  <a:schemeClr val="bg1"/>
                </a:solidFill>
                <a:latin typeface="Arial"/>
                <a:ea typeface="+mn-lt"/>
                <a:cs typeface="+mn-lt"/>
              </a:rPr>
              <a:t>(Elevation Worship)</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4031377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raise a hallelujah, In the presence of my enemies. I raise a hallelujah, louder than the unbelief. I raise a</a:t>
            </a:r>
          </a:p>
        </p:txBody>
      </p:sp>
    </p:spTree>
    <p:extLst>
      <p:ext uri="{BB962C8B-B14F-4D97-AF65-F5344CB8AC3E}">
        <p14:creationId xmlns:p14="http://schemas.microsoft.com/office/powerpoint/2010/main" val="347756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Hallelujah, my weapon is a melody. I raise a hallelujah, heaven comes to fight for me.</a:t>
            </a:r>
          </a:p>
        </p:txBody>
      </p:sp>
    </p:spTree>
    <p:extLst>
      <p:ext uri="{BB962C8B-B14F-4D97-AF65-F5344CB8AC3E}">
        <p14:creationId xmlns:p14="http://schemas.microsoft.com/office/powerpoint/2010/main" val="1994711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in the middle of the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a:t>
            </a:r>
          </a:p>
        </p:txBody>
      </p:sp>
    </p:spTree>
    <p:extLst>
      <p:ext uri="{BB962C8B-B14F-4D97-AF65-F5344CB8AC3E}">
        <p14:creationId xmlns:p14="http://schemas.microsoft.com/office/powerpoint/2010/main" val="868594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 from the ashes, hope will arise. Death is defeated the king is alive. I raise a hallelujah, with</a:t>
            </a:r>
          </a:p>
        </p:txBody>
      </p:sp>
    </p:spTree>
    <p:extLst>
      <p:ext uri="{BB962C8B-B14F-4D97-AF65-F5344CB8AC3E}">
        <p14:creationId xmlns:p14="http://schemas.microsoft.com/office/powerpoint/2010/main" val="1451125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Everything inside of me. I raise a hallelujah, I will watch the darkness flee. I raise a hallelujah, In the </a:t>
            </a:r>
          </a:p>
        </p:txBody>
      </p:sp>
    </p:spTree>
    <p:extLst>
      <p:ext uri="{BB962C8B-B14F-4D97-AF65-F5344CB8AC3E}">
        <p14:creationId xmlns:p14="http://schemas.microsoft.com/office/powerpoint/2010/main" val="3392041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middle of the mystery. I raise a hallelujah, fear you lost your hold on 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in the middle</a:t>
            </a:r>
          </a:p>
        </p:txBody>
      </p:sp>
    </p:spTree>
    <p:extLst>
      <p:ext uri="{BB962C8B-B14F-4D97-AF65-F5344CB8AC3E}">
        <p14:creationId xmlns:p14="http://schemas.microsoft.com/office/powerpoint/2010/main" val="857445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 Up from the ashes. Hope will arise</a:t>
            </a:r>
          </a:p>
        </p:txBody>
      </p:sp>
    </p:spTree>
    <p:extLst>
      <p:ext uri="{BB962C8B-B14F-4D97-AF65-F5344CB8AC3E}">
        <p14:creationId xmlns:p14="http://schemas.microsoft.com/office/powerpoint/2010/main" val="319219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death is defeated the king is alive. Sing a little louder(in the presence of my enemies. Sing a little</a:t>
            </a:r>
          </a:p>
        </p:txBody>
      </p:sp>
    </p:spTree>
    <p:extLst>
      <p:ext uri="{BB962C8B-B14F-4D97-AF65-F5344CB8AC3E}">
        <p14:creationId xmlns:p14="http://schemas.microsoft.com/office/powerpoint/2010/main" val="3160937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(louder than the unbelief). Sing a little louder(my weapon is a melody. Sing a little louder.</a:t>
            </a:r>
          </a:p>
        </p:txBody>
      </p:sp>
    </p:spTree>
    <p:extLst>
      <p:ext uri="{BB962C8B-B14F-4D97-AF65-F5344CB8AC3E}">
        <p14:creationId xmlns:p14="http://schemas.microsoft.com/office/powerpoint/2010/main" val="2976727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(heaven comes to fight for me) Sing a little louder(in the presence of my enemies). Sing a little louder</a:t>
            </a:r>
          </a:p>
        </p:txBody>
      </p:sp>
    </p:spTree>
    <p:extLst>
      <p:ext uri="{BB962C8B-B14F-4D97-AF65-F5344CB8AC3E}">
        <p14:creationId xmlns:p14="http://schemas.microsoft.com/office/powerpoint/2010/main" val="293275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Saturday was silent. Surely it was through. Since when has impossible. Ever stopped you. Friday’s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609685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than the unbelief) Sing a little louder(my weapon is a melody).Sing a little louder( Heaven  </a:t>
            </a:r>
          </a:p>
        </p:txBody>
      </p:sp>
    </p:spTree>
    <p:extLst>
      <p:ext uri="{BB962C8B-B14F-4D97-AF65-F5344CB8AC3E}">
        <p14:creationId xmlns:p14="http://schemas.microsoft.com/office/powerpoint/2010/main" val="863383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comes o fight for me. Sing a little louder. Cause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 In the middle of this storm louder and </a:t>
            </a:r>
          </a:p>
        </p:txBody>
      </p:sp>
    </p:spTree>
    <p:extLst>
      <p:ext uri="{BB962C8B-B14F-4D97-AF65-F5344CB8AC3E}">
        <p14:creationId xmlns:p14="http://schemas.microsoft.com/office/powerpoint/2010/main" val="522006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your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 Up from the ashes. Hope will arise. Death is defeated. The </a:t>
            </a:r>
          </a:p>
        </p:txBody>
      </p:sp>
    </p:spTree>
    <p:extLst>
      <p:ext uri="{BB962C8B-B14F-4D97-AF65-F5344CB8AC3E}">
        <p14:creationId xmlns:p14="http://schemas.microsoft.com/office/powerpoint/2010/main" val="640417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king is alive. Cause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 In the middle of this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a:t>
            </a:r>
          </a:p>
        </p:txBody>
      </p:sp>
    </p:spTree>
    <p:extLst>
      <p:ext uri="{BB962C8B-B14F-4D97-AF65-F5344CB8AC3E}">
        <p14:creationId xmlns:p14="http://schemas.microsoft.com/office/powerpoint/2010/main" val="3483472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praises roar. Up from the ashes hope will arise. Death is </a:t>
            </a:r>
            <a:r>
              <a:rPr lang="en-US" sz="4000" dirty="0" err="1">
                <a:solidFill>
                  <a:schemeClr val="bg1"/>
                </a:solidFill>
                <a:latin typeface="Arial"/>
                <a:ea typeface="+mn-lt"/>
                <a:cs typeface="+mn-lt"/>
              </a:rPr>
              <a:t>defeate</a:t>
            </a:r>
            <a:r>
              <a:rPr lang="en-US" sz="4000" dirty="0">
                <a:solidFill>
                  <a:schemeClr val="bg1"/>
                </a:solidFill>
                <a:latin typeface="Arial"/>
                <a:ea typeface="+mn-lt"/>
                <a:cs typeface="+mn-lt"/>
              </a:rPr>
              <a:t>, The king is alive.</a:t>
            </a:r>
          </a:p>
        </p:txBody>
      </p:sp>
    </p:spTree>
    <p:extLst>
      <p:ext uri="{BB962C8B-B14F-4D97-AF65-F5344CB8AC3E}">
        <p14:creationId xmlns:p14="http://schemas.microsoft.com/office/powerpoint/2010/main" val="2741294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“Better Is One Day”</a:t>
            </a:r>
          </a:p>
          <a:p>
            <a:pPr marL="0" indent="0" algn="ctr">
              <a:buNone/>
            </a:pPr>
            <a:r>
              <a:rPr lang="en-US" sz="4400" b="1" dirty="0">
                <a:solidFill>
                  <a:schemeClr val="bg1"/>
                </a:solidFill>
                <a:latin typeface="Arial"/>
                <a:ea typeface="+mn-lt"/>
                <a:cs typeface="+mn-lt"/>
              </a:rPr>
              <a:t>“Matt Redman”</a:t>
            </a:r>
          </a:p>
        </p:txBody>
      </p:sp>
    </p:spTree>
    <p:extLst>
      <p:ext uri="{BB962C8B-B14F-4D97-AF65-F5344CB8AC3E}">
        <p14:creationId xmlns:p14="http://schemas.microsoft.com/office/powerpoint/2010/main" val="2533643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is one day in your courts. Better is one day in your house. Better is one day in your courts. Than</a:t>
            </a:r>
          </a:p>
        </p:txBody>
      </p:sp>
    </p:spTree>
    <p:extLst>
      <p:ext uri="{BB962C8B-B14F-4D97-AF65-F5344CB8AC3E}">
        <p14:creationId xmlns:p14="http://schemas.microsoft.com/office/powerpoint/2010/main" val="2197735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Thousands else where. Better is one day in your courts. Better is one day in your house. Better is one</a:t>
            </a:r>
          </a:p>
        </p:txBody>
      </p:sp>
    </p:spTree>
    <p:extLst>
      <p:ext uri="{BB962C8B-B14F-4D97-AF65-F5344CB8AC3E}">
        <p14:creationId xmlns:p14="http://schemas.microsoft.com/office/powerpoint/2010/main" val="527317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Day in your courts. Than thousands elsewhere. How lovely is your dwelling place. Oh, Lord oh mighty. For</a:t>
            </a:r>
          </a:p>
        </p:txBody>
      </p:sp>
    </p:spTree>
    <p:extLst>
      <p:ext uri="{BB962C8B-B14F-4D97-AF65-F5344CB8AC3E}">
        <p14:creationId xmlns:p14="http://schemas.microsoft.com/office/powerpoint/2010/main" val="2543729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soul longs and even faints for you. For here my heart is satisfied. Within your presence. I sing </a:t>
            </a:r>
          </a:p>
        </p:txBody>
      </p:sp>
    </p:spTree>
    <p:extLst>
      <p:ext uri="{BB962C8B-B14F-4D97-AF65-F5344CB8AC3E}">
        <p14:creationId xmlns:p14="http://schemas.microsoft.com/office/powerpoint/2010/main" val="6052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Disappointment. Is Sunday’s empty tomb. Since when has impossible ever stopped you. </a:t>
            </a:r>
          </a:p>
        </p:txBody>
      </p:sp>
    </p:spTree>
    <p:extLst>
      <p:ext uri="{BB962C8B-B14F-4D97-AF65-F5344CB8AC3E}">
        <p14:creationId xmlns:p14="http://schemas.microsoft.com/office/powerpoint/2010/main" val="3904694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Beneath The shadow of your wings. Better is one day in your courts. Better is one day in your house. </a:t>
            </a:r>
          </a:p>
        </p:txBody>
      </p:sp>
    </p:spTree>
    <p:extLst>
      <p:ext uri="{BB962C8B-B14F-4D97-AF65-F5344CB8AC3E}">
        <p14:creationId xmlns:p14="http://schemas.microsoft.com/office/powerpoint/2010/main" val="4290933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is one Day in your courts than thousand elsewhere. Better is one day in your courts. Better is</a:t>
            </a:r>
          </a:p>
        </p:txBody>
      </p:sp>
    </p:spTree>
    <p:extLst>
      <p:ext uri="{BB962C8B-B14F-4D97-AF65-F5344CB8AC3E}">
        <p14:creationId xmlns:p14="http://schemas.microsoft.com/office/powerpoint/2010/main" val="247185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one day in your House better is one day in your courts than thousands elsewhere. One thing I ask</a:t>
            </a:r>
          </a:p>
        </p:txBody>
      </p:sp>
    </p:spTree>
    <p:extLst>
      <p:ext uri="{BB962C8B-B14F-4D97-AF65-F5344CB8AC3E}">
        <p14:creationId xmlns:p14="http://schemas.microsoft.com/office/powerpoint/2010/main" val="2724394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would Seek. To see your beauty. To find you in the place your glory dwells. One thing I ask and I</a:t>
            </a:r>
          </a:p>
        </p:txBody>
      </p:sp>
    </p:spTree>
    <p:extLst>
      <p:ext uri="{BB962C8B-B14F-4D97-AF65-F5344CB8AC3E}">
        <p14:creationId xmlns:p14="http://schemas.microsoft.com/office/powerpoint/2010/main" val="198537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Seek To see your beauty. To find you in the place your glory dwells. Better is one day in your </a:t>
            </a:r>
          </a:p>
        </p:txBody>
      </p:sp>
    </p:spTree>
    <p:extLst>
      <p:ext uri="{BB962C8B-B14F-4D97-AF65-F5344CB8AC3E}">
        <p14:creationId xmlns:p14="http://schemas.microsoft.com/office/powerpoint/2010/main" val="1941712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Courts better Is one day in your house. Better is one day in your courts. Than thousands elsewhere. </a:t>
            </a:r>
          </a:p>
        </p:txBody>
      </p:sp>
    </p:spTree>
    <p:extLst>
      <p:ext uri="{BB962C8B-B14F-4D97-AF65-F5344CB8AC3E}">
        <p14:creationId xmlns:p14="http://schemas.microsoft.com/office/powerpoint/2010/main" val="3906959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is one day In your courts. Better is one day in your house. Better is one day in your courts than</a:t>
            </a:r>
          </a:p>
        </p:txBody>
      </p:sp>
    </p:spTree>
    <p:extLst>
      <p:ext uri="{BB962C8B-B14F-4D97-AF65-F5344CB8AC3E}">
        <p14:creationId xmlns:p14="http://schemas.microsoft.com/office/powerpoint/2010/main" val="3286531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thousands Elsewhere. Than thousands elsewhere. My heart and flesh cry out. To you the living God. </a:t>
            </a:r>
          </a:p>
        </p:txBody>
      </p:sp>
    </p:spTree>
    <p:extLst>
      <p:ext uri="{BB962C8B-B14F-4D97-AF65-F5344CB8AC3E}">
        <p14:creationId xmlns:p14="http://schemas.microsoft.com/office/powerpoint/2010/main" val="4185645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spirits Water to my soul. I’ve tasted and I’ve seen. Come once again to me. I will draw near to</a:t>
            </a:r>
          </a:p>
        </p:txBody>
      </p:sp>
    </p:spTree>
    <p:extLst>
      <p:ext uri="{BB962C8B-B14F-4D97-AF65-F5344CB8AC3E}">
        <p14:creationId xmlns:p14="http://schemas.microsoft.com/office/powerpoint/2010/main" val="4017670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 will draw Near to you. Better is one day in your courts better is one day in your house better is one</a:t>
            </a:r>
          </a:p>
        </p:txBody>
      </p:sp>
    </p:spTree>
    <p:extLst>
      <p:ext uri="{BB962C8B-B14F-4D97-AF65-F5344CB8AC3E}">
        <p14:creationId xmlns:p14="http://schemas.microsoft.com/office/powerpoint/2010/main" val="326968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is the sound of dry bones rattling. This is the praise make a dead man walk again. Open the </a:t>
            </a:r>
          </a:p>
        </p:txBody>
      </p:sp>
    </p:spTree>
    <p:extLst>
      <p:ext uri="{BB962C8B-B14F-4D97-AF65-F5344CB8AC3E}">
        <p14:creationId xmlns:p14="http://schemas.microsoft.com/office/powerpoint/2010/main" val="972420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day in your Courts than thousands elsewhere. Better is One day. Better is one day. Better is one day. Than</a:t>
            </a:r>
          </a:p>
        </p:txBody>
      </p:sp>
    </p:spTree>
    <p:extLst>
      <p:ext uri="{BB962C8B-B14F-4D97-AF65-F5344CB8AC3E}">
        <p14:creationId xmlns:p14="http://schemas.microsoft.com/office/powerpoint/2010/main" val="3933344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thousands Elsewhere. Than thousands elsewhere.</a:t>
            </a:r>
          </a:p>
        </p:txBody>
      </p:sp>
    </p:spTree>
    <p:extLst>
      <p:ext uri="{BB962C8B-B14F-4D97-AF65-F5344CB8AC3E}">
        <p14:creationId xmlns:p14="http://schemas.microsoft.com/office/powerpoint/2010/main" val="4134110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The Great I Am</a:t>
            </a:r>
          </a:p>
        </p:txBody>
      </p:sp>
    </p:spTree>
    <p:extLst>
      <p:ext uri="{BB962C8B-B14F-4D97-AF65-F5344CB8AC3E}">
        <p14:creationId xmlns:p14="http://schemas.microsoft.com/office/powerpoint/2010/main" val="1129060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be close. Close to your side. So heaven is real and death is a lie.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hear voices. Of </a:t>
            </a:r>
          </a:p>
        </p:txBody>
      </p:sp>
    </p:spTree>
    <p:extLst>
      <p:ext uri="{BB962C8B-B14F-4D97-AF65-F5344CB8AC3E}">
        <p14:creationId xmlns:p14="http://schemas.microsoft.com/office/powerpoint/2010/main" val="2187454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Angels above singing as one. Hallelujah, Holy, Holy. God almighty. The great I am. Who is worthy. None</a:t>
            </a:r>
          </a:p>
        </p:txBody>
      </p:sp>
    </p:spTree>
    <p:extLst>
      <p:ext uri="{BB962C8B-B14F-4D97-AF65-F5344CB8AC3E}">
        <p14:creationId xmlns:p14="http://schemas.microsoft.com/office/powerpoint/2010/main" val="3196096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Beside thee. God almighty. The great I am.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be near. Near to your heart. Loving the world. Hating</a:t>
            </a:r>
          </a:p>
        </p:txBody>
      </p:sp>
    </p:spTree>
    <p:extLst>
      <p:ext uri="{BB962C8B-B14F-4D97-AF65-F5344CB8AC3E}">
        <p14:creationId xmlns:p14="http://schemas.microsoft.com/office/powerpoint/2010/main" val="1725208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dark.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dry bones. Living again. Singing as one. Hallelujah, Holy, Holy. God Almighty</a:t>
            </a:r>
          </a:p>
        </p:txBody>
      </p:sp>
    </p:spTree>
    <p:extLst>
      <p:ext uri="{BB962C8B-B14F-4D97-AF65-F5344CB8AC3E}">
        <p14:creationId xmlns:p14="http://schemas.microsoft.com/office/powerpoint/2010/main" val="4128257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Great I am. Who is worthy. None beside thee. God almighty. The great I am. The great I am.</a:t>
            </a:r>
          </a:p>
        </p:txBody>
      </p:sp>
    </p:spTree>
    <p:extLst>
      <p:ext uri="{BB962C8B-B14F-4D97-AF65-F5344CB8AC3E}">
        <p14:creationId xmlns:p14="http://schemas.microsoft.com/office/powerpoint/2010/main" val="1742404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mountains shake before you. The demons run and flee. At the mention of the name King of </a:t>
            </a:r>
          </a:p>
        </p:txBody>
      </p:sp>
    </p:spTree>
    <p:extLst>
      <p:ext uri="{BB962C8B-B14F-4D97-AF65-F5344CB8AC3E}">
        <p14:creationId xmlns:p14="http://schemas.microsoft.com/office/powerpoint/2010/main" val="2610352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Majesty. There is no power in hell. Or any who could stand. Before the power and the presence. Of the</a:t>
            </a:r>
          </a:p>
        </p:txBody>
      </p:sp>
    </p:spTree>
    <p:extLst>
      <p:ext uri="{BB962C8B-B14F-4D97-AF65-F5344CB8AC3E}">
        <p14:creationId xmlns:p14="http://schemas.microsoft.com/office/powerpoint/2010/main" val="186458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 I’m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This is the sound of dry bones rattling.</a:t>
            </a:r>
          </a:p>
        </p:txBody>
      </p:sp>
    </p:spTree>
    <p:extLst>
      <p:ext uri="{BB962C8B-B14F-4D97-AF65-F5344CB8AC3E}">
        <p14:creationId xmlns:p14="http://schemas.microsoft.com/office/powerpoint/2010/main" val="570163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Great I am. The great I am  Hallelujah Holy, holy. God almighty. The great I am. Who is worthy. None</a:t>
            </a:r>
          </a:p>
        </p:txBody>
      </p:sp>
    </p:spTree>
    <p:extLst>
      <p:ext uri="{BB962C8B-B14F-4D97-AF65-F5344CB8AC3E}">
        <p14:creationId xmlns:p14="http://schemas.microsoft.com/office/powerpoint/2010/main" val="1381511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Beside thee. God Almighty. The Great I am. Hallelujah, Holy, Holy. God almighty. The great I am.</a:t>
            </a:r>
          </a:p>
        </p:txBody>
      </p:sp>
    </p:spTree>
    <p:extLst>
      <p:ext uri="{BB962C8B-B14F-4D97-AF65-F5344CB8AC3E}">
        <p14:creationId xmlns:p14="http://schemas.microsoft.com/office/powerpoint/2010/main" val="21038627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is worthy. None beside thee. God almighty. The great I am. The great I am. He is the Great I am.</a:t>
            </a:r>
          </a:p>
        </p:txBody>
      </p:sp>
    </p:spTree>
    <p:extLst>
      <p:ext uri="{BB962C8B-B14F-4D97-AF65-F5344CB8AC3E}">
        <p14:creationId xmlns:p14="http://schemas.microsoft.com/office/powerpoint/2010/main" val="4163967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Cornerstone</a:t>
            </a:r>
          </a:p>
        </p:txBody>
      </p:sp>
    </p:spTree>
    <p:extLst>
      <p:ext uri="{BB962C8B-B14F-4D97-AF65-F5344CB8AC3E}">
        <p14:creationId xmlns:p14="http://schemas.microsoft.com/office/powerpoint/2010/main" val="40830465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hope is built on nothing less. Than Jesus blood and righteousness. I dare not trust the sweetest</a:t>
            </a:r>
          </a:p>
        </p:txBody>
      </p:sp>
    </p:spTree>
    <p:extLst>
      <p:ext uri="{BB962C8B-B14F-4D97-AF65-F5344CB8AC3E}">
        <p14:creationId xmlns:p14="http://schemas.microsoft.com/office/powerpoint/2010/main" val="33573670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frame. But wholly trust in Jesus name. My hope is built on nothing less. Than Jesus blood and </a:t>
            </a:r>
          </a:p>
        </p:txBody>
      </p:sp>
    </p:spTree>
    <p:extLst>
      <p:ext uri="{BB962C8B-B14F-4D97-AF65-F5344CB8AC3E}">
        <p14:creationId xmlns:p14="http://schemas.microsoft.com/office/powerpoint/2010/main" val="11198295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righteousness. I dare not trust the sweetest frame Burt wholly trust in Jesus name. Christ alone,</a:t>
            </a:r>
          </a:p>
        </p:txBody>
      </p:sp>
    </p:spTree>
    <p:extLst>
      <p:ext uri="{BB962C8B-B14F-4D97-AF65-F5344CB8AC3E}">
        <p14:creationId xmlns:p14="http://schemas.microsoft.com/office/powerpoint/2010/main" val="28645081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Cornerstone weak made strong in the Savior’s love. Through the storm, He is Lord. Lord of all. When </a:t>
            </a:r>
          </a:p>
        </p:txBody>
      </p:sp>
    </p:spTree>
    <p:extLst>
      <p:ext uri="{BB962C8B-B14F-4D97-AF65-F5344CB8AC3E}">
        <p14:creationId xmlns:p14="http://schemas.microsoft.com/office/powerpoint/2010/main" val="21009467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Darkness seems to hide his face. I rest on his unchanging grace. In every high and stormy gale my</a:t>
            </a:r>
          </a:p>
        </p:txBody>
      </p:sp>
    </p:spTree>
    <p:extLst>
      <p:ext uri="{BB962C8B-B14F-4D97-AF65-F5344CB8AC3E}">
        <p14:creationId xmlns:p14="http://schemas.microsoft.com/office/powerpoint/2010/main" val="3982459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anchor holds within the Veil. My anchor holds within the veil. Christ alone </a:t>
            </a:r>
            <a:r>
              <a:rPr lang="en-US" sz="4000" dirty="0" err="1">
                <a:solidFill>
                  <a:schemeClr val="bg1"/>
                </a:solidFill>
                <a:latin typeface="Arial"/>
                <a:ea typeface="+mn-lt"/>
                <a:cs typeface="+mn-lt"/>
              </a:rPr>
              <a:t>Cornerstone.Weak</a:t>
            </a:r>
            <a:r>
              <a:rPr lang="en-US" sz="4000" dirty="0">
                <a:solidFill>
                  <a:schemeClr val="bg1"/>
                </a:solidFill>
                <a:latin typeface="Arial"/>
                <a:ea typeface="+mn-lt"/>
                <a:cs typeface="+mn-lt"/>
              </a:rPr>
              <a:t> made strong</a:t>
            </a:r>
          </a:p>
        </p:txBody>
      </p:sp>
    </p:spTree>
    <p:extLst>
      <p:ext uri="{BB962C8B-B14F-4D97-AF65-F5344CB8AC3E}">
        <p14:creationId xmlns:p14="http://schemas.microsoft.com/office/powerpoint/2010/main" val="44582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Pentecostal fire stirring something new. You’re not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run out of miracles anytime soon. Yeah,</a:t>
            </a:r>
          </a:p>
        </p:txBody>
      </p:sp>
    </p:spTree>
    <p:extLst>
      <p:ext uri="{BB962C8B-B14F-4D97-AF65-F5344CB8AC3E}">
        <p14:creationId xmlns:p14="http://schemas.microsoft.com/office/powerpoint/2010/main" val="17805224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the Savior’s love. Through the storm, He is Lord. Lord of all. He is Lord, Lord of all. Christ alone </a:t>
            </a:r>
          </a:p>
        </p:txBody>
      </p:sp>
    </p:spTree>
    <p:extLst>
      <p:ext uri="{BB962C8B-B14F-4D97-AF65-F5344CB8AC3E}">
        <p14:creationId xmlns:p14="http://schemas.microsoft.com/office/powerpoint/2010/main" val="27094290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weak made strong in the Savior’s love. Through the storm, He is Lord. Lord of all. When he</a:t>
            </a:r>
          </a:p>
        </p:txBody>
      </p:sp>
    </p:spTree>
    <p:extLst>
      <p:ext uri="{BB962C8B-B14F-4D97-AF65-F5344CB8AC3E}">
        <p14:creationId xmlns:p14="http://schemas.microsoft.com/office/powerpoint/2010/main" val="6423589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Shall come with trumpet sound. Oh may I then in him be found. Dressed in His righteousness alone.</a:t>
            </a:r>
          </a:p>
        </p:txBody>
      </p:sp>
    </p:spTree>
    <p:extLst>
      <p:ext uri="{BB962C8B-B14F-4D97-AF65-F5344CB8AC3E}">
        <p14:creationId xmlns:p14="http://schemas.microsoft.com/office/powerpoint/2010/main" val="10832938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Faultless stand before the throne. Christ alone, Cornerstone. Weak made </a:t>
            </a:r>
            <a:r>
              <a:rPr lang="en-US" sz="4000" dirty="0" err="1">
                <a:solidFill>
                  <a:schemeClr val="bg1"/>
                </a:solidFill>
                <a:latin typeface="Arial"/>
                <a:ea typeface="+mn-lt"/>
                <a:cs typeface="+mn-lt"/>
              </a:rPr>
              <a:t>stong</a:t>
            </a:r>
            <a:r>
              <a:rPr lang="en-US" sz="4000" dirty="0">
                <a:solidFill>
                  <a:schemeClr val="bg1"/>
                </a:solidFill>
                <a:latin typeface="Arial"/>
                <a:ea typeface="+mn-lt"/>
                <a:cs typeface="+mn-lt"/>
              </a:rPr>
              <a:t> in the Savior’s love. </a:t>
            </a:r>
          </a:p>
        </p:txBody>
      </p:sp>
    </p:spTree>
    <p:extLst>
      <p:ext uri="{BB962C8B-B14F-4D97-AF65-F5344CB8AC3E}">
        <p14:creationId xmlns:p14="http://schemas.microsoft.com/office/powerpoint/2010/main" val="35517521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the storm, He is Lord lord of all.</a:t>
            </a:r>
          </a:p>
        </p:txBody>
      </p:sp>
    </p:spTree>
    <p:extLst>
      <p:ext uri="{BB962C8B-B14F-4D97-AF65-F5344CB8AC3E}">
        <p14:creationId xmlns:p14="http://schemas.microsoft.com/office/powerpoint/2010/main" val="3884928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6191344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15:51-54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51 Behold, I shew you a mystery; We shall not all sleep, but we shall all be changed, 52 In a moment, in the twinkling of an eye, at the last trump: for the trumpet shall sound, and the dead shall be raised incorruptible, and we shall be changed.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Website&#10;&#10;Description automatically generated with low confidence">
            <a:extLst>
              <a:ext uri="{FF2B5EF4-FFF2-40B4-BE49-F238E27FC236}">
                <a16:creationId xmlns:a16="http://schemas.microsoft.com/office/drawing/2014/main" id="{E0DF91E0-A6A1-48BE-B6A5-D25D15007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6200"/>
            <a:ext cx="12192000" cy="6934199"/>
          </a:xfrm>
          <a:prstGeom prst="rect">
            <a:avLst/>
          </a:prstGeom>
        </p:spPr>
      </p:pic>
    </p:spTree>
    <p:extLst>
      <p:ext uri="{BB962C8B-B14F-4D97-AF65-F5344CB8AC3E}">
        <p14:creationId xmlns:p14="http://schemas.microsoft.com/office/powerpoint/2010/main" val="15465905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Great Deception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Genesis 3:1-8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5,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Graphical user interface, website&#10;&#10;Description automatically generated">
            <a:extLst>
              <a:ext uri="{FF2B5EF4-FFF2-40B4-BE49-F238E27FC236}">
                <a16:creationId xmlns:a16="http://schemas.microsoft.com/office/drawing/2014/main" id="{5D863BA1-75E3-4A47-A070-167C8DA22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5099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68879"/>
            <a:ext cx="1352365" cy="1014274"/>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serpent was more cunning than any beast of the field which the LORD God had made. And he said to the woman, "Has God indeed said, 'You shall not eat of every tree of the garden'?" 2 And the woman said to the serpent, "We may eat the fruit of the trees of the garden;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but of the fruit of the tree which is in the midst of the garden, God has said, 'You shall not eat it, nor shall you touch it, lest you die.' " 4 Then the serpent said to the woman, "You will not surely die. 5 For God knows that in the day you eat of it your eyes will be opened, and you will be like God, knowing good and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Resurrection power runs in my veins too. I believe there’s another miracle here in this room.</a:t>
            </a:r>
          </a:p>
        </p:txBody>
      </p:sp>
    </p:spTree>
    <p:extLst>
      <p:ext uri="{BB962C8B-B14F-4D97-AF65-F5344CB8AC3E}">
        <p14:creationId xmlns:p14="http://schemas.microsoft.com/office/powerpoint/2010/main" val="33329570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So when the woman saw that the tree was good for food, that it was pleasant to the eyes, and a tree desirable to make one wise, she took of its fruit and ate. She also gave to her husband with her, and he ate. 7 Then the eyes of both of them were opened, and they knew that they were naked; and they sewed fig leaves together and made themselves coverings.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8 And they heard the sound of the LORD God walking in the garden in the cool of the day, and Adam and his wife hid themselves from the presence of the LORD God among the trees of the garden.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Alien Deception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Ezekiel 28:12-17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12 "Son of man, take up a lamentation for the king of </a:t>
            </a:r>
            <a:r>
              <a:rPr lang="en-US" sz="3600" dirty="0" err="1">
                <a:effectLst/>
                <a:latin typeface="Verdana" panose="020B0604030504040204" pitchFamily="34" charset="0"/>
                <a:ea typeface="Calibri" panose="020F0502020204030204" pitchFamily="34" charset="0"/>
                <a:cs typeface="Times New Roman" panose="02020603050405020304" pitchFamily="18" charset="0"/>
              </a:rPr>
              <a:t>Tyre</a:t>
            </a:r>
            <a:r>
              <a:rPr lang="en-US" sz="3600" dirty="0">
                <a:effectLst/>
                <a:latin typeface="Verdana" panose="020B0604030504040204" pitchFamily="34" charset="0"/>
                <a:ea typeface="Calibri" panose="020F0502020204030204" pitchFamily="34" charset="0"/>
                <a:cs typeface="Times New Roman" panose="02020603050405020304" pitchFamily="18" charset="0"/>
              </a:rPr>
              <a:t>, and say to him, 'Thus says the Lord GOD: "You were the seal of perfection, Full of wisdom and perfect in beauty. 13 You were in Eden, the garden of God; Every precious stone was your covering: The sardius, topaz, and diamond, Beryl, onyx, and jasper, Sapphire, turquoise, and emerald with gold. The workmanship of your timbrels and pipes Was prepared for you on the day you were created.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14 "You were the anointed cherub who covers; I established you; You were on the holy mountain of God; You walked back and forth in the midst of fiery stones. 15 You were perfect in your ways from the day you were created, Till iniquity was found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"By the abundance of your trading You became filled with violence within, And you sinned; Therefore I cast you as a profane thing Out of the mountain of God; And I destroyed you, O covering cherub, From the midst of the fiery stones.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"Your heart was lifted up because of your beauty; You corrupted your wisdom for the sake of your splendor; I cast you to the ground, I laid you before kings, That they might gaze at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Interloper: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 person who becomes involved in a place or situation where they are not wanted or are considered not to belong.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Genesis 6:1-13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Now it came to pass, when men began to multiply on the face of the earth, and daughters were born to them, 2 that the sons of God saw the daughters of men, that they were beautiful; and they took wives for themselves of all whom they chose. 3 And the LORD said, "My Spirit shall not strive with man forever, for he is indeed flesh; yet his days shall be one hundred and twenty years."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 There were giants on the earth in those days, and also afterward, when the sons of God came into the daughters of men, and they bore children to them. Those were the mighty men who were of old, men of renown. 5 Then the LORD saw that the wickedness of man was great in the earth, and that every intent of the thoughts of his heart was only evil continually.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is the sound of dry bones rattling. This is the praise make a dead man walk again. Open the </a:t>
            </a:r>
          </a:p>
        </p:txBody>
      </p:sp>
    </p:spTree>
    <p:extLst>
      <p:ext uri="{BB962C8B-B14F-4D97-AF65-F5344CB8AC3E}">
        <p14:creationId xmlns:p14="http://schemas.microsoft.com/office/powerpoint/2010/main" val="360583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And the LORD was sorry that He had made man on the earth, and He was grieved in His heart. 7 So the LORD said, "I will destroy man whom I have created from the face of the earth, both man and beast, creeping thing and birds of the air, for I am sorry that I have made them." 8 But Noah found grace in the eyes of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This is the genealogy of Noah. Noah was a just man, perfect in his generations. Noah walked with God. 10 And Noah begot three sons: Shem, Ham, and Japheth. 11 The earth also was corrupt before God, and the earth was filled with violence. 12 So God looked upon the earth, and indeed it was corrupt; for all flesh had corrupted their way on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13 And God said to Noah, "The end of all flesh has come before Me, for the earth is filled with violence through them; and behold, I will destroy them with the earth.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17:20-30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Now when He was asked by the Pharisees when the kingdom of God would come, He answered them and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kingdom of God does not come with observation;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nor will they say, 'See here!' or 'See there!' For indeed, the kingdom of God is within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Then He said to the disciples,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days will come when you will desire to see one of the days of the Son of Man, and you will not see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they will say to you, 'Look here!' or 'Look there!' Do not go after them or follow them.</a:t>
            </a: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 the lightning that flashes out of one part under heaven shines to the other part under heaven, so also the Son of Man will be in His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2135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first He must suffer many things and be rejected by this generation.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as it was in the days of Noah, so it will be also in the days of the Son of Man</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They ate, they drank, they married wives, they were given in marriage, until the day that Noah entered the ark, and the flood came and destroyed them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Likewise as it was also in the days of Lot: They ate, they drank, they bought, they sold, they planted, they built;</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on the day that Lot went out of Sodom it rained fire and brimstone from heaven and destroyed them all. </a:t>
            </a:r>
            <a:r>
              <a:rPr lang="en-US" sz="4000" dirty="0">
                <a:effectLst/>
                <a:latin typeface="Verdana" panose="020B0604030504040204" pitchFamily="34" charset="0"/>
                <a:ea typeface="Calibri" panose="020F0502020204030204" pitchFamily="34" charset="0"/>
                <a:cs typeface="Times New Roman" panose="02020603050405020304" pitchFamily="18" charset="0"/>
              </a:rPr>
              <a:t>30</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Even so will it be in the day when the Son of Man is revealed.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Why does history on earth repeats it’s self and why does Jesus have to come back and judge this earth?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10000" b="1" dirty="0">
                <a:effectLst/>
                <a:latin typeface="Verdana" panose="020B0604030504040204" pitchFamily="34" charset="0"/>
                <a:ea typeface="Calibri" panose="020F0502020204030204" pitchFamily="34" charset="0"/>
                <a:cs typeface="Times New Roman" panose="02020603050405020304" pitchFamily="18" charset="0"/>
              </a:rPr>
              <a:t>SIN</a:t>
            </a:r>
            <a:endParaRPr lang="en-US" sz="1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0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10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1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1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00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7500" b="1" dirty="0">
                <a:effectLst/>
                <a:latin typeface="Verdana" panose="020B0604030504040204" pitchFamily="34" charset="0"/>
                <a:ea typeface="Calibri" panose="020F0502020204030204" pitchFamily="34" charset="0"/>
                <a:cs typeface="Times New Roman" panose="02020603050405020304" pitchFamily="18" charset="0"/>
              </a:rPr>
              <a:t>S - Satan’s </a:t>
            </a:r>
            <a:endParaRPr lang="en-US" sz="7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500" b="1" dirty="0">
                <a:effectLst/>
                <a:latin typeface="Verdana" panose="020B0604030504040204" pitchFamily="34" charset="0"/>
                <a:ea typeface="Calibri" panose="020F0502020204030204" pitchFamily="34" charset="0"/>
                <a:cs typeface="Times New Roman" panose="02020603050405020304" pitchFamily="18" charset="0"/>
              </a:rPr>
              <a:t>  I - Inspired</a:t>
            </a:r>
            <a:endParaRPr lang="en-US" sz="7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500" b="1" dirty="0">
                <a:effectLst/>
                <a:latin typeface="Verdana" panose="020B0604030504040204" pitchFamily="34" charset="0"/>
                <a:ea typeface="Calibri" panose="020F0502020204030204" pitchFamily="34" charset="0"/>
                <a:cs typeface="Times New Roman" panose="02020603050405020304" pitchFamily="18" charset="0"/>
              </a:rPr>
              <a:t>N - Nature</a:t>
            </a:r>
            <a:endParaRPr lang="en-US" sz="7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7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75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10502</TotalTime>
  <Words>5615</Words>
  <Application>Microsoft Office PowerPoint</Application>
  <PresentationFormat>Widescreen</PresentationFormat>
  <Paragraphs>358</Paragraphs>
  <Slides>148</Slides>
  <Notes>1</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148</vt:i4>
      </vt:variant>
    </vt:vector>
  </HeadingPairs>
  <TitlesOfParts>
    <vt:vector size="156" baseType="lpstr">
      <vt:lpstr>Arial</vt:lpstr>
      <vt:lpstr>Calibri</vt:lpstr>
      <vt:lpstr>Calibri Light</vt:lpstr>
      <vt:lpstr>Verdana</vt:lpstr>
      <vt:lpstr>Verdana Pro</vt:lpstr>
      <vt:lpstr>1_Mountain Top</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661</cp:revision>
  <dcterms:created xsi:type="dcterms:W3CDTF">2009-08-18T08:19:59Z</dcterms:created>
  <dcterms:modified xsi:type="dcterms:W3CDTF">2021-09-04T06:33:38Z</dcterms:modified>
</cp:coreProperties>
</file>