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48"/>
  </p:notesMasterIdLst>
  <p:handoutMasterIdLst>
    <p:handoutMasterId r:id="rId149"/>
  </p:handoutMasterIdLst>
  <p:sldIdLst>
    <p:sldId id="938" r:id="rId5"/>
    <p:sldId id="1027" r:id="rId6"/>
    <p:sldId id="1125" r:id="rId7"/>
    <p:sldId id="301" r:id="rId8"/>
    <p:sldId id="1126" r:id="rId9"/>
    <p:sldId id="1127" r:id="rId10"/>
    <p:sldId id="304" r:id="rId11"/>
    <p:sldId id="305" r:id="rId12"/>
    <p:sldId id="357" r:id="rId13"/>
    <p:sldId id="339" r:id="rId14"/>
    <p:sldId id="306" r:id="rId15"/>
    <p:sldId id="307" r:id="rId16"/>
    <p:sldId id="308" r:id="rId17"/>
    <p:sldId id="352" r:id="rId18"/>
    <p:sldId id="440" r:id="rId19"/>
    <p:sldId id="441" r:id="rId20"/>
    <p:sldId id="442" r:id="rId21"/>
    <p:sldId id="443" r:id="rId22"/>
    <p:sldId id="444" r:id="rId23"/>
    <p:sldId id="445" r:id="rId24"/>
    <p:sldId id="451" r:id="rId25"/>
    <p:sldId id="447" r:id="rId26"/>
    <p:sldId id="448" r:id="rId27"/>
    <p:sldId id="449" r:id="rId28"/>
    <p:sldId id="450" r:id="rId29"/>
    <p:sldId id="452" r:id="rId30"/>
    <p:sldId id="453" r:id="rId31"/>
    <p:sldId id="454" r:id="rId32"/>
    <p:sldId id="455" r:id="rId33"/>
    <p:sldId id="1132" r:id="rId34"/>
    <p:sldId id="434" r:id="rId35"/>
    <p:sldId id="435" r:id="rId36"/>
    <p:sldId id="436" r:id="rId37"/>
    <p:sldId id="437" r:id="rId38"/>
    <p:sldId id="438" r:id="rId39"/>
    <p:sldId id="439" r:id="rId40"/>
    <p:sldId id="1133" r:id="rId41"/>
    <p:sldId id="1134" r:id="rId42"/>
    <p:sldId id="1135" r:id="rId43"/>
    <p:sldId id="1136" r:id="rId44"/>
    <p:sldId id="1137" r:id="rId45"/>
    <p:sldId id="1138" r:id="rId46"/>
    <p:sldId id="446" r:id="rId47"/>
    <p:sldId id="1139" r:id="rId48"/>
    <p:sldId id="1140" r:id="rId49"/>
    <p:sldId id="309" r:id="rId50"/>
    <p:sldId id="310" r:id="rId51"/>
    <p:sldId id="1128" r:id="rId52"/>
    <p:sldId id="358" r:id="rId53"/>
    <p:sldId id="1129" r:id="rId54"/>
    <p:sldId id="1130" r:id="rId55"/>
    <p:sldId id="1131" r:id="rId56"/>
    <p:sldId id="316" r:id="rId57"/>
    <p:sldId id="317" r:id="rId58"/>
    <p:sldId id="318" r:id="rId59"/>
    <p:sldId id="1028" r:id="rId60"/>
    <p:sldId id="1029" r:id="rId61"/>
    <p:sldId id="1030" r:id="rId62"/>
    <p:sldId id="1031" r:id="rId63"/>
    <p:sldId id="1032" r:id="rId64"/>
    <p:sldId id="1033" r:id="rId65"/>
    <p:sldId id="348" r:id="rId66"/>
    <p:sldId id="349" r:id="rId67"/>
    <p:sldId id="350" r:id="rId68"/>
    <p:sldId id="351" r:id="rId69"/>
    <p:sldId id="353" r:id="rId70"/>
    <p:sldId id="354" r:id="rId71"/>
    <p:sldId id="1034" r:id="rId72"/>
    <p:sldId id="1035" r:id="rId73"/>
    <p:sldId id="1036" r:id="rId74"/>
    <p:sldId id="978" r:id="rId75"/>
    <p:sldId id="826" r:id="rId76"/>
    <p:sldId id="464" r:id="rId77"/>
    <p:sldId id="865" r:id="rId78"/>
    <p:sldId id="888" r:id="rId79"/>
    <p:sldId id="889" r:id="rId80"/>
    <p:sldId id="890" r:id="rId81"/>
    <p:sldId id="891" r:id="rId82"/>
    <p:sldId id="892" r:id="rId83"/>
    <p:sldId id="893" r:id="rId84"/>
    <p:sldId id="894" r:id="rId85"/>
    <p:sldId id="895" r:id="rId86"/>
    <p:sldId id="954" r:id="rId87"/>
    <p:sldId id="898" r:id="rId88"/>
    <p:sldId id="900" r:id="rId89"/>
    <p:sldId id="901" r:id="rId90"/>
    <p:sldId id="903" r:id="rId91"/>
    <p:sldId id="904" r:id="rId92"/>
    <p:sldId id="905" r:id="rId93"/>
    <p:sldId id="906" r:id="rId94"/>
    <p:sldId id="461" r:id="rId95"/>
    <p:sldId id="955" r:id="rId96"/>
    <p:sldId id="968" r:id="rId97"/>
    <p:sldId id="967" r:id="rId98"/>
    <p:sldId id="966" r:id="rId99"/>
    <p:sldId id="502" r:id="rId100"/>
    <p:sldId id="503" r:id="rId101"/>
    <p:sldId id="795" r:id="rId102"/>
    <p:sldId id="796" r:id="rId103"/>
    <p:sldId id="797" r:id="rId104"/>
    <p:sldId id="794" r:id="rId105"/>
    <p:sldId id="979" r:id="rId106"/>
    <p:sldId id="980" r:id="rId107"/>
    <p:sldId id="998" r:id="rId108"/>
    <p:sldId id="997" r:id="rId109"/>
    <p:sldId id="996" r:id="rId110"/>
    <p:sldId id="995" r:id="rId111"/>
    <p:sldId id="994" r:id="rId112"/>
    <p:sldId id="1119" r:id="rId113"/>
    <p:sldId id="1124" r:id="rId114"/>
    <p:sldId id="1120" r:id="rId115"/>
    <p:sldId id="1121" r:id="rId116"/>
    <p:sldId id="1122" r:id="rId117"/>
    <p:sldId id="1123" r:id="rId118"/>
    <p:sldId id="1077" r:id="rId119"/>
    <p:sldId id="1078" r:id="rId120"/>
    <p:sldId id="1079" r:id="rId121"/>
    <p:sldId id="1080" r:id="rId122"/>
    <p:sldId id="1081" r:id="rId123"/>
    <p:sldId id="1082" r:id="rId124"/>
    <p:sldId id="1083" r:id="rId125"/>
    <p:sldId id="1084" r:id="rId126"/>
    <p:sldId id="1085" r:id="rId127"/>
    <p:sldId id="1086" r:id="rId128"/>
    <p:sldId id="1087" r:id="rId129"/>
    <p:sldId id="1088" r:id="rId130"/>
    <p:sldId id="1089" r:id="rId131"/>
    <p:sldId id="1090" r:id="rId132"/>
    <p:sldId id="1091" r:id="rId133"/>
    <p:sldId id="1092" r:id="rId134"/>
    <p:sldId id="1093" r:id="rId135"/>
    <p:sldId id="1094" r:id="rId136"/>
    <p:sldId id="1095" r:id="rId137"/>
    <p:sldId id="1096" r:id="rId138"/>
    <p:sldId id="1097" r:id="rId139"/>
    <p:sldId id="969" r:id="rId140"/>
    <p:sldId id="970" r:id="rId141"/>
    <p:sldId id="971" r:id="rId142"/>
    <p:sldId id="972" r:id="rId143"/>
    <p:sldId id="973" r:id="rId144"/>
    <p:sldId id="974" r:id="rId145"/>
    <p:sldId id="975" r:id="rId146"/>
    <p:sldId id="859" r:id="rId1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handoutMaster" Target="handoutMasters/handout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314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134</a:t>
            </a:fld>
            <a:endParaRPr lang="en-US" dirty="0"/>
          </a:p>
        </p:txBody>
      </p:sp>
    </p:spTree>
    <p:extLst>
      <p:ext uri="{BB962C8B-B14F-4D97-AF65-F5344CB8AC3E}">
        <p14:creationId xmlns:p14="http://schemas.microsoft.com/office/powerpoint/2010/main" val="154219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3/5/2022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3/5/2022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3/5/2022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us, Lord Open the Heavens Come living water</a:t>
            </a:r>
          </a:p>
          <a:p>
            <a:pPr marL="0" indent="0" algn="ctr">
              <a:buNone/>
            </a:pPr>
            <a:r>
              <a:rPr lang="en-US" sz="4000" dirty="0">
                <a:solidFill>
                  <a:schemeClr val="bg1"/>
                </a:solidFill>
                <a:latin typeface="Arial"/>
                <a:ea typeface="+mn-lt"/>
                <a:cs typeface="+mn-lt"/>
              </a:rPr>
              <a:t>All my fountains are in you You're strong like a river</a:t>
            </a:r>
          </a:p>
        </p:txBody>
      </p:sp>
    </p:spTree>
    <p:extLst>
      <p:ext uri="{BB962C8B-B14F-4D97-AF65-F5344CB8AC3E}">
        <p14:creationId xmlns:p14="http://schemas.microsoft.com/office/powerpoint/2010/main" val="6061129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Olivet Discourse”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Prophecy of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7129644"/>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went out and departed from the temple, and His disciples came up to show Him the buildings of the temple. 2 And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see all these things? Assuredly, I say to you, not one stone shall be left here upon another, that shall not be thrown down."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Now as He sat on the Mount of Olives, the disciples came to Him privately, saying, "Tell us, when will these things be? And what will be the sign of Your coming, and of the end of the age?" 4 And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For many will come in My name, saying, 'I am the Christ,' and will deceive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9875780"/>
          </a:xfrm>
          <a:prstGeom prst="rect">
            <a:avLst/>
          </a:prstGeom>
        </p:spPr>
        <p:txBody>
          <a:bodyPr wrap="square">
            <a:spAutoFit/>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a:t>
            </a:r>
            <a:r>
              <a:rPr lang="en-US" sz="3700" dirty="0">
                <a:effectLst/>
                <a:latin typeface="Verdana" panose="020B0604030504040204" pitchFamily="34" charset="0"/>
                <a:ea typeface="Calibri" panose="020F0502020204030204" pitchFamily="34" charset="0"/>
                <a:cs typeface="Times New Roman" panose="02020603050405020304" pitchFamily="18" charset="0"/>
              </a:rPr>
              <a:t> 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deliver you up to tribulation and kill you, and you will be hated by all nations for My name's sake.</a:t>
            </a:r>
            <a:r>
              <a:rPr lang="en-US" sz="3700" dirty="0">
                <a:effectLst/>
                <a:latin typeface="Verdana" panose="020B0604030504040204" pitchFamily="34" charset="0"/>
                <a:ea typeface="Calibri" panose="020F0502020204030204" pitchFamily="34" charset="0"/>
                <a:cs typeface="Times New Roman" panose="02020603050405020304" pitchFamily="18" charset="0"/>
              </a:rPr>
              <a:t> 10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many will be offended, will betray one another, and will hate one another.</a:t>
            </a:r>
            <a:r>
              <a:rPr lang="en-US" sz="3700" dirty="0">
                <a:effectLst/>
                <a:latin typeface="Verdana" panose="020B0604030504040204" pitchFamily="34" charset="0"/>
                <a:ea typeface="Calibri" panose="020F0502020204030204" pitchFamily="34" charset="0"/>
                <a:cs typeface="Times New Roman" panose="02020603050405020304" pitchFamily="18" charset="0"/>
              </a:rPr>
              <a:t> 11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many false prophets will rise up and deceive many.</a:t>
            </a:r>
            <a:r>
              <a:rPr lang="en-US" sz="3700" dirty="0">
                <a:effectLst/>
                <a:latin typeface="Verdana" panose="020B0604030504040204" pitchFamily="34" charset="0"/>
                <a:ea typeface="Calibri" panose="020F0502020204030204" pitchFamily="34" charset="0"/>
                <a:cs typeface="Times New Roman" panose="02020603050405020304" pitchFamily="18" charset="0"/>
              </a:rPr>
              <a:t> 12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because lawlessness will abound, the love of many will grow cold.</a:t>
            </a:r>
            <a:r>
              <a:rPr lang="en-US" sz="3700" dirty="0">
                <a:effectLst/>
                <a:latin typeface="Verdana" panose="020B0604030504040204" pitchFamily="34" charset="0"/>
                <a:ea typeface="Calibri" panose="020F0502020204030204" pitchFamily="34" charset="0"/>
                <a:cs typeface="Times New Roman" panose="02020603050405020304" pitchFamily="18" charset="0"/>
              </a:rPr>
              <a:t> 13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endures to the end shall be saved.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9825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805435"/>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gospel of the kingdom will be preached in all the world as a witness to all the nations, and then the end will come.</a:t>
            </a:r>
            <a:r>
              <a:rPr lang="en-US" sz="3600" dirty="0">
                <a:effectLst/>
                <a:latin typeface="Verdana" panose="020B0604030504040204" pitchFamily="34" charset="0"/>
                <a:ea typeface="Calibri" panose="020F0502020204030204" pitchFamily="34" charset="0"/>
                <a:cs typeface="Times New Roman" panose="02020603050405020304" pitchFamily="18" charset="0"/>
              </a:rPr>
              <a:t> 15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when you see the 'abomination of desolation,' spoken of by Daniel the prophet, standing in the holy place" (whoever reads, let him understand),</a:t>
            </a:r>
            <a:r>
              <a:rPr lang="en-US" sz="3600" dirty="0">
                <a:effectLst/>
                <a:latin typeface="Verdana" panose="020B0604030504040204" pitchFamily="34" charset="0"/>
                <a:ea typeface="Calibri" panose="020F0502020204030204" pitchFamily="34" charset="0"/>
                <a:cs typeface="Times New Roman" panose="02020603050405020304" pitchFamily="18" charset="0"/>
              </a:rPr>
              <a:t> 16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let those who are in Judea flee to the mountains.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4177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805435"/>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him who is on the housetop not go down to take anything out of his house.</a:t>
            </a:r>
            <a:r>
              <a:rPr lang="en-US" sz="3600" dirty="0">
                <a:effectLst/>
                <a:latin typeface="Verdana" panose="020B0604030504040204" pitchFamily="34" charset="0"/>
                <a:ea typeface="Calibri" panose="020F0502020204030204" pitchFamily="34" charset="0"/>
                <a:cs typeface="Times New Roman" panose="02020603050405020304" pitchFamily="18" charset="0"/>
              </a:rPr>
              <a:t> 18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let him who is in the field not go back to get his clothes.</a:t>
            </a:r>
            <a:r>
              <a:rPr lang="en-US" sz="3600" dirty="0">
                <a:effectLst/>
                <a:latin typeface="Verdana" panose="020B0604030504040204" pitchFamily="34" charset="0"/>
                <a:ea typeface="Calibri" panose="020F0502020204030204" pitchFamily="34" charset="0"/>
                <a:cs typeface="Times New Roman" panose="02020603050405020304" pitchFamily="18" charset="0"/>
              </a:rPr>
              <a:t> 19 But woe to those who are pregnant and to those who are nursing babies in those days! 20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pray that your flight may not be in winter or on the Sabbath.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27201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8990923"/>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then there will be great tribulation, such as has not been since the beginning of the world until this time, no, nor ever shall be.</a:t>
            </a:r>
            <a:r>
              <a:rPr lang="en-US" sz="3600" dirty="0">
                <a:effectLst/>
                <a:latin typeface="Verdana" panose="020B0604030504040204" pitchFamily="34" charset="0"/>
                <a:ea typeface="Calibri" panose="020F0502020204030204" pitchFamily="34" charset="0"/>
                <a:cs typeface="Times New Roman" panose="02020603050405020304" pitchFamily="18" charset="0"/>
              </a:rPr>
              <a:t> 22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unless those days were shortened, no flesh would be saved; but for the elect's sake those days will be shortened.</a:t>
            </a:r>
            <a:r>
              <a:rPr lang="en-US" sz="3600" dirty="0">
                <a:effectLst/>
                <a:latin typeface="Verdana" panose="020B0604030504040204" pitchFamily="34" charset="0"/>
                <a:ea typeface="Calibri" panose="020F0502020204030204" pitchFamily="34" charset="0"/>
                <a:cs typeface="Times New Roman" panose="02020603050405020304" pitchFamily="18" charset="0"/>
              </a:rPr>
              <a:t> 23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if anyone says to you, 'Look, here is the Christ!' or 'There!' do not believe it.</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4348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6442533"/>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36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great signs and wonders to deceive, if possible, even the elect.</a:t>
            </a:r>
            <a:r>
              <a:rPr lang="en-US" sz="3600" dirty="0">
                <a:effectLst/>
                <a:latin typeface="Verdana" panose="020B0604030504040204" pitchFamily="34" charset="0"/>
                <a:ea typeface="Calibri" panose="020F0502020204030204" pitchFamily="34" charset="0"/>
                <a:cs typeface="Times New Roman" panose="02020603050405020304" pitchFamily="18" charset="0"/>
              </a:rPr>
              <a:t> 25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See, I have told you beforehand.</a:t>
            </a:r>
            <a:r>
              <a:rPr lang="en-US" sz="3600" dirty="0">
                <a:effectLst/>
                <a:latin typeface="Verdana" panose="020B0604030504040204" pitchFamily="34" charset="0"/>
                <a:ea typeface="Calibri" panose="020F0502020204030204" pitchFamily="34" charset="0"/>
                <a:cs typeface="Times New Roman" panose="02020603050405020304" pitchFamily="18" charset="0"/>
              </a:rPr>
              <a:t> 26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if they say to you, 'Look, He is in the desert!' do not go out; or 'Look, He is in the inner rooms!' do not believe it.</a:t>
            </a:r>
            <a:r>
              <a:rPr lang="en-US" sz="3600" dirty="0">
                <a:effectLst/>
                <a:latin typeface="Verdana" panose="020B0604030504040204" pitchFamily="34" charset="0"/>
                <a:ea typeface="Calibri" panose="020F0502020204030204" pitchFamily="34" charset="0"/>
                <a:cs typeface="Times New Roman" panose="02020603050405020304" pitchFamily="18" charset="0"/>
              </a:rPr>
              <a:t> 27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the lightning comes from the east and flashes to the west, so also will the coming of the Son of Man be.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0885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wherever the carcass is, there the eagles will be gathered together.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71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is running through All my fountains are in you Open the Heavens Come living water All my</a:t>
            </a:r>
          </a:p>
        </p:txBody>
      </p:sp>
    </p:spTree>
    <p:extLst>
      <p:ext uri="{BB962C8B-B14F-4D97-AF65-F5344CB8AC3E}">
        <p14:creationId xmlns:p14="http://schemas.microsoft.com/office/powerpoint/2010/main" val="1397785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894143"/>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8427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learn this parable from the fig tree: When its branch has already become tender and puts forth leaves, you know that summer is near.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2645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you also, when you see all these things, know that it is near--at the doors!</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this generation will by no means pass away till all these things take place.</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Heaven and earth will pass away, but My words will by no means pass away.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3517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of that day and hour no one knows, not even the angels of heaven, but My Father only.</a:t>
            </a: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in the days before the flood, they were eating and drinking, marrying and giving in marriage, until the day that Noah entered the ark,</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1802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two men will be in the field: one will be taken and the other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Two women will be grinding at the mill: one will be taken and the other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what hour your Lord is coming.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1574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know this, that if the master of the house had known what hour the thief would come, he would have watched and not allowed his house to be broken into.</a:t>
            </a:r>
            <a:r>
              <a:rPr lang="en-US" sz="4000" dirty="0">
                <a:effectLst/>
                <a:latin typeface="Verdana" panose="020B0604030504040204" pitchFamily="34" charset="0"/>
                <a:ea typeface="Calibri" panose="020F0502020204030204" pitchFamily="34" charset="0"/>
                <a:cs typeface="Times New Roman" panose="02020603050405020304" pitchFamily="18" charset="0"/>
              </a:rPr>
              <a:t> 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also be ready, for the Son of Man is coming at an hour you do not expect.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a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Shemitah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35486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the end of every seven years you shall grant a release of debts. 2 And this is the form of the release: Every creditor who has lent anything to his neighbor shall release it; he shall not require it of his neighbor or his brother, because it is called the LORD's release.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618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Historical Dates &amp; Events on a New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Shemitah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Cycle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47397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586 B.C. The Babylonian Army destroyed the First Temple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93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fountains are in you You're strong like a river Your love is running through All my fountains are in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186504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70 AC The Romans destroyed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1505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July 28, 1914, World War 1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0615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1948 The Holocaust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9956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1</a:t>
            </a:r>
            <a:r>
              <a:rPr lang="en-US" sz="3600" b="1" dirty="0">
                <a:effectLst/>
                <a:latin typeface="Verdana" panose="020B0604030504040204" pitchFamily="34" charset="0"/>
                <a:ea typeface="Calibri" panose="020F0502020204030204" pitchFamily="34" charset="0"/>
                <a:cs typeface="Times New Roman" panose="02020603050405020304" pitchFamily="18" charset="0"/>
              </a:rPr>
              <a:t>967 The Vietnam War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5319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2001 The First Intifada in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8624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2008 The Great Worldwide Market Crash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793769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2014-2015 The Blood Moons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Announcing the Tribulation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10;&#10;Description automatically generated">
            <a:extLst>
              <a:ext uri="{FF2B5EF4-FFF2-40B4-BE49-F238E27FC236}">
                <a16:creationId xmlns:a16="http://schemas.microsoft.com/office/drawing/2014/main" id="{682B57ED-68BB-49EB-9826-E90D264BC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12192000" cy="5410200"/>
          </a:xfrm>
          <a:prstGeom prst="rect">
            <a:avLst/>
          </a:prstGeom>
        </p:spPr>
      </p:pic>
    </p:spTree>
    <p:extLst>
      <p:ext uri="{BB962C8B-B14F-4D97-AF65-F5344CB8AC3E}">
        <p14:creationId xmlns:p14="http://schemas.microsoft.com/office/powerpoint/2010/main" val="16495821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2022 The Feast of Trumpets / Rosh Shoshana. The possible start of the Tribulation and a Rapture Alert/Watch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266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Shemitah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Cycle Chart&gt;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able&#10;&#10;Description automatically generated">
            <a:extLst>
              <a:ext uri="{FF2B5EF4-FFF2-40B4-BE49-F238E27FC236}">
                <a16:creationId xmlns:a16="http://schemas.microsoft.com/office/drawing/2014/main" id="{B1FAD07D-86FF-40BC-91EA-B6509AC77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5469073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102:12-16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 But You, O LORD, shall endure forever, And the remembrance of Your name to all generations. 13 You will arise and have mercy on Zion; For the time to favor her, Yes, the set time, has come. 14 For Your servants take pleasure in her stones, And show favor to her dust. 15 So the nations shall fear the name of the LORD, And all the kings of the earth Your glory. 16 For the LORD shall build up Zion; He shall appear in His glory.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0702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fountains are in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7651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What is repentance?</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city&#10;&#10;Description automatically generated">
            <a:extLst>
              <a:ext uri="{FF2B5EF4-FFF2-40B4-BE49-F238E27FC236}">
                <a16:creationId xmlns:a16="http://schemas.microsoft.com/office/drawing/2014/main" id="{96C4FF15-FF7C-4D82-AD58-4281D0A44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848091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The Definition</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5" name="Picture 4" descr="A picture containing sky, outdoor, nature&#10;&#10;Description automatically generated">
            <a:extLst>
              <a:ext uri="{FF2B5EF4-FFF2-40B4-BE49-F238E27FC236}">
                <a16:creationId xmlns:a16="http://schemas.microsoft.com/office/drawing/2014/main" id="{5FD0822D-FE52-4FEA-BEC4-234FA2742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8200" cy="6858000"/>
          </a:xfrm>
          <a:prstGeom prst="rect">
            <a:avLst/>
          </a:prstGeom>
        </p:spPr>
      </p:pic>
    </p:spTree>
    <p:extLst>
      <p:ext uri="{BB962C8B-B14F-4D97-AF65-F5344CB8AC3E}">
        <p14:creationId xmlns:p14="http://schemas.microsoft.com/office/powerpoint/2010/main" val="31902134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In the New Testament, repentance includes recognition of sin, godly sorrow for that sin, and a commitment to change direction. Regret, grief, and remorse accompany repentance but are not evidence of it if there is no change in behavior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beach with a city in the background&#10;&#10;Description automatically generated with medium confidence">
            <a:extLst>
              <a:ext uri="{FF2B5EF4-FFF2-40B4-BE49-F238E27FC236}">
                <a16:creationId xmlns:a16="http://schemas.microsoft.com/office/drawing/2014/main" id="{64371984-DAF3-48FB-93C4-F6E320C63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63497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In the Old Testament, the Hebrew word for repentance is “turn.”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nature&#10;&#10;Description automatically generated">
            <a:extLst>
              <a:ext uri="{FF2B5EF4-FFF2-40B4-BE49-F238E27FC236}">
                <a16:creationId xmlns:a16="http://schemas.microsoft.com/office/drawing/2014/main" id="{507B6DEF-6654-4614-A892-D16B0C3F3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John 20:31</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but these are written that you may believe that Jesus is the Christ, the Son of God, and that believing you may have life in His name.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beach with a city in the background&#10;&#10;Description automatically generated with medium confidence">
            <a:extLst>
              <a:ext uri="{FF2B5EF4-FFF2-40B4-BE49-F238E27FC236}">
                <a16:creationId xmlns:a16="http://schemas.microsoft.com/office/drawing/2014/main" id="{A9D8129D-85CB-4B9D-920F-75A0462C8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88348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Romans 6:4</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Therefore we were buried with Him through baptism into death, that just as Christ was raised from the dead by the glory of the Father, even so we also should walk in newness of life.</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outdoor, sky, grass, building&#10;&#10;Description automatically generated">
            <a:extLst>
              <a:ext uri="{FF2B5EF4-FFF2-40B4-BE49-F238E27FC236}">
                <a16:creationId xmlns:a16="http://schemas.microsoft.com/office/drawing/2014/main" id="{287F7C0B-EB15-4158-9FFB-69E1BAE91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10187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6243384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All My Fountain</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459140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dry and desert land I tell myself keep walking on</a:t>
            </a:r>
          </a:p>
          <a:p>
            <a:pPr marL="0" indent="0" algn="ctr">
              <a:buNone/>
            </a:pPr>
            <a:r>
              <a:rPr lang="en-US" sz="4000" dirty="0">
                <a:solidFill>
                  <a:schemeClr val="bg1"/>
                </a:solidFill>
                <a:latin typeface="Arial"/>
                <a:ea typeface="+mn-lt"/>
                <a:cs typeface="+mn-lt"/>
              </a:rPr>
              <a:t>Hear something up ahead Water falling like a song</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48403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 everlasting stream You're river carries me home</a:t>
            </a:r>
          </a:p>
          <a:p>
            <a:pPr marL="0" indent="0" algn="ctr">
              <a:buNone/>
            </a:pPr>
            <a:r>
              <a:rPr lang="en-US" sz="4000" dirty="0">
                <a:solidFill>
                  <a:schemeClr val="bg1"/>
                </a:solidFill>
                <a:latin typeface="Arial"/>
                <a:ea typeface="+mn-lt"/>
                <a:cs typeface="+mn-lt"/>
              </a:rPr>
              <a:t>Let it flow, let it flow All my fountains A flood for my</a:t>
            </a:r>
          </a:p>
        </p:txBody>
      </p:sp>
    </p:spTree>
    <p:extLst>
      <p:ext uri="{BB962C8B-B14F-4D97-AF65-F5344CB8AC3E}">
        <p14:creationId xmlns:p14="http://schemas.microsoft.com/office/powerpoint/2010/main" val="461734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Living Hope</a:t>
            </a:r>
          </a:p>
          <a:p>
            <a:pPr marL="0" indent="0" algn="ctr">
              <a:buNone/>
            </a:pPr>
            <a:r>
              <a:rPr lang="en-US" sz="4000" b="1" dirty="0">
                <a:solidFill>
                  <a:schemeClr val="bg1"/>
                </a:solidFill>
                <a:latin typeface="Arial"/>
                <a:ea typeface="+mn-lt"/>
                <a:cs typeface="+mn-lt"/>
              </a:rPr>
              <a:t>(Phil </a:t>
            </a:r>
            <a:r>
              <a:rPr lang="en-US" sz="4000" b="1" dirty="0" err="1">
                <a:solidFill>
                  <a:schemeClr val="bg1"/>
                </a:solidFill>
                <a:latin typeface="Arial"/>
                <a:ea typeface="+mn-lt"/>
                <a:cs typeface="+mn-lt"/>
              </a:rPr>
              <a:t>Whickam</a:t>
            </a:r>
            <a:r>
              <a:rPr lang="en-US" sz="4000" b="1" dirty="0">
                <a:solidFill>
                  <a:schemeClr val="bg1"/>
                </a:solidFill>
                <a:latin typeface="Arial"/>
                <a:ea typeface="+mn-lt"/>
                <a:cs typeface="+mn-lt"/>
              </a:rPr>
              <a:t>)</a:t>
            </a:r>
          </a:p>
        </p:txBody>
      </p:sp>
    </p:spTree>
    <p:extLst>
      <p:ext uri="{BB962C8B-B14F-4D97-AF65-F5344CB8AC3E}">
        <p14:creationId xmlns:p14="http://schemas.microsoft.com/office/powerpoint/2010/main" val="3462083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great the chasm that lay between us How high the mountain I could not climb In desperation, I</a:t>
            </a:r>
          </a:p>
        </p:txBody>
      </p:sp>
    </p:spTree>
    <p:extLst>
      <p:ext uri="{BB962C8B-B14F-4D97-AF65-F5344CB8AC3E}">
        <p14:creationId xmlns:p14="http://schemas.microsoft.com/office/powerpoint/2010/main" val="1876504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turned to heaven And spoke your name into the night</a:t>
            </a:r>
          </a:p>
          <a:p>
            <a:pPr marL="0" indent="0" algn="ctr">
              <a:buNone/>
            </a:pPr>
            <a:r>
              <a:rPr lang="en-US" sz="4000" dirty="0">
                <a:solidFill>
                  <a:schemeClr val="bg1"/>
                </a:solidFill>
                <a:latin typeface="Arial"/>
                <a:ea typeface="+mn-lt"/>
                <a:cs typeface="+mn-lt"/>
              </a:rPr>
              <a:t>Then through the darkness Your loving kindness</a:t>
            </a:r>
          </a:p>
        </p:txBody>
      </p:sp>
    </p:spTree>
    <p:extLst>
      <p:ext uri="{BB962C8B-B14F-4D97-AF65-F5344CB8AC3E}">
        <p14:creationId xmlns:p14="http://schemas.microsoft.com/office/powerpoint/2010/main" val="1278021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Tore through the shadows of my soul The work is ﬁnished, the end is written Jesus Christ, my living</a:t>
            </a:r>
          </a:p>
        </p:txBody>
      </p:sp>
    </p:spTree>
    <p:extLst>
      <p:ext uri="{BB962C8B-B14F-4D97-AF65-F5344CB8AC3E}">
        <p14:creationId xmlns:p14="http://schemas.microsoft.com/office/powerpoint/2010/main" val="276813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A well that never will run dry I've rambled on my own Never believing I would find An everlasting</a:t>
            </a:r>
          </a:p>
        </p:txBody>
      </p:sp>
    </p:spTree>
    <p:extLst>
      <p:ext uri="{BB962C8B-B14F-4D97-AF65-F5344CB8AC3E}">
        <p14:creationId xmlns:p14="http://schemas.microsoft.com/office/powerpoint/2010/main" val="4072747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Who could imagine so great a mercy? What heart could fathom such boundless grace? The God</a:t>
            </a:r>
          </a:p>
        </p:txBody>
      </p:sp>
    </p:spTree>
    <p:extLst>
      <p:ext uri="{BB962C8B-B14F-4D97-AF65-F5344CB8AC3E}">
        <p14:creationId xmlns:p14="http://schemas.microsoft.com/office/powerpoint/2010/main" val="3913564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ages stepped down from glory To wear my sin and bear my shame The cross has spoken, I am forgiven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54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kings calls me His own Beautiful savior, I'm yours forever Jesus Christ, my living hope</a:t>
            </a:r>
          </a:p>
        </p:txBody>
      </p:sp>
    </p:spTree>
    <p:extLst>
      <p:ext uri="{BB962C8B-B14F-4D97-AF65-F5344CB8AC3E}">
        <p14:creationId xmlns:p14="http://schemas.microsoft.com/office/powerpoint/2010/main" val="2863608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praise the one who set me free Hallelujah, death has lost its grip on me You have broken every</a:t>
            </a:r>
          </a:p>
        </p:txBody>
      </p:sp>
    </p:spTree>
    <p:extLst>
      <p:ext uri="{BB962C8B-B14F-4D97-AF65-F5344CB8AC3E}">
        <p14:creationId xmlns:p14="http://schemas.microsoft.com/office/powerpoint/2010/main" val="4277669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Chain There's salvation in your name Jesus Christ, my living hope Hallelujah, praise the one who set me</a:t>
            </a:r>
          </a:p>
        </p:txBody>
      </p:sp>
    </p:spTree>
    <p:extLst>
      <p:ext uri="{BB962C8B-B14F-4D97-AF65-F5344CB8AC3E}">
        <p14:creationId xmlns:p14="http://schemas.microsoft.com/office/powerpoint/2010/main" val="785253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 Hallelujah, death has lost its grip on me You have broken every chain There's salvation in your</a:t>
            </a:r>
          </a:p>
        </p:txBody>
      </p:sp>
    </p:spTree>
    <p:extLst>
      <p:ext uri="{BB962C8B-B14F-4D97-AF65-F5344CB8AC3E}">
        <p14:creationId xmlns:p14="http://schemas.microsoft.com/office/powerpoint/2010/main" val="4097788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Christ, my living hope Then came the morning that sealed the promise Your buried body</a:t>
            </a:r>
          </a:p>
        </p:txBody>
      </p:sp>
    </p:spTree>
    <p:extLst>
      <p:ext uri="{BB962C8B-B14F-4D97-AF65-F5344CB8AC3E}">
        <p14:creationId xmlns:p14="http://schemas.microsoft.com/office/powerpoint/2010/main" val="3489850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began to breathe Out of the silence, the roaring lion</a:t>
            </a:r>
          </a:p>
          <a:p>
            <a:pPr marL="0" indent="0" algn="ctr">
              <a:buNone/>
            </a:pPr>
            <a:r>
              <a:rPr lang="en-US" sz="4000" dirty="0">
                <a:solidFill>
                  <a:schemeClr val="bg1"/>
                </a:solidFill>
                <a:latin typeface="Arial"/>
                <a:ea typeface="+mn-lt"/>
                <a:cs typeface="+mn-lt"/>
              </a:rPr>
              <a:t>Declared the grave has no claim on me Then came</a:t>
            </a:r>
          </a:p>
        </p:txBody>
      </p:sp>
    </p:spTree>
    <p:extLst>
      <p:ext uri="{BB962C8B-B14F-4D97-AF65-F5344CB8AC3E}">
        <p14:creationId xmlns:p14="http://schemas.microsoft.com/office/powerpoint/2010/main" val="3811572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morning that sealed the promise Your buried body began to breathe Out of the silence, the roaring</a:t>
            </a:r>
          </a:p>
        </p:txBody>
      </p:sp>
    </p:spTree>
    <p:extLst>
      <p:ext uri="{BB962C8B-B14F-4D97-AF65-F5344CB8AC3E}">
        <p14:creationId xmlns:p14="http://schemas.microsoft.com/office/powerpoint/2010/main" val="4019267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Lion Declared the grave has no claim on me Jesus, yours is the victory, whoa! Hallelujah, praise the one</a:t>
            </a:r>
          </a:p>
        </p:txBody>
      </p:sp>
    </p:spTree>
    <p:extLst>
      <p:ext uri="{BB962C8B-B14F-4D97-AF65-F5344CB8AC3E}">
        <p14:creationId xmlns:p14="http://schemas.microsoft.com/office/powerpoint/2010/main" val="96026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Stream You're river carries me home Let it flow, let it flow Open the Heavens Come living water All my</a:t>
            </a:r>
          </a:p>
        </p:txBody>
      </p:sp>
    </p:spTree>
    <p:extLst>
      <p:ext uri="{BB962C8B-B14F-4D97-AF65-F5344CB8AC3E}">
        <p14:creationId xmlns:p14="http://schemas.microsoft.com/office/powerpoint/2010/main" val="2710756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set me free Hallelujah, death has lost its grip on me You have broken every chain There's salvation in</a:t>
            </a:r>
          </a:p>
        </p:txBody>
      </p:sp>
    </p:spTree>
    <p:extLst>
      <p:ext uri="{BB962C8B-B14F-4D97-AF65-F5344CB8AC3E}">
        <p14:creationId xmlns:p14="http://schemas.microsoft.com/office/powerpoint/2010/main" val="1818669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Jesus Christ, my living hope Hallelujah, praise the one who set me free Hallelujah, death has</a:t>
            </a:r>
          </a:p>
        </p:txBody>
      </p:sp>
    </p:spTree>
    <p:extLst>
      <p:ext uri="{BB962C8B-B14F-4D97-AF65-F5344CB8AC3E}">
        <p14:creationId xmlns:p14="http://schemas.microsoft.com/office/powerpoint/2010/main" val="4007758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lost its grip on me You have broken every chain</a:t>
            </a:r>
          </a:p>
          <a:p>
            <a:pPr marL="0" indent="0" algn="ctr">
              <a:buNone/>
            </a:pPr>
            <a:r>
              <a:rPr lang="en-US" sz="4000" dirty="0">
                <a:solidFill>
                  <a:schemeClr val="bg1"/>
                </a:solidFill>
                <a:latin typeface="Arial"/>
                <a:ea typeface="+mn-lt"/>
                <a:cs typeface="+mn-lt"/>
              </a:rPr>
              <a:t>There's salvation in your name Jesus Christ, my</a:t>
            </a:r>
          </a:p>
        </p:txBody>
      </p:sp>
    </p:spTree>
    <p:extLst>
      <p:ext uri="{BB962C8B-B14F-4D97-AF65-F5344CB8AC3E}">
        <p14:creationId xmlns:p14="http://schemas.microsoft.com/office/powerpoint/2010/main" val="3051824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hope Jesus Christ, my living hope</a:t>
            </a:r>
          </a:p>
          <a:p>
            <a:pPr marL="0" indent="0" algn="ctr">
              <a:buNone/>
            </a:pPr>
            <a:r>
              <a:rPr lang="en-US" sz="4000" dirty="0">
                <a:solidFill>
                  <a:schemeClr val="bg1"/>
                </a:solidFill>
                <a:latin typeface="Arial"/>
                <a:ea typeface="+mn-lt"/>
                <a:cs typeface="+mn-lt"/>
              </a:rPr>
              <a:t>Oh God, you are my living hope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35282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I Have Decided to Follow Jesus</a:t>
            </a:r>
          </a:p>
        </p:txBody>
      </p:sp>
    </p:spTree>
    <p:extLst>
      <p:ext uri="{BB962C8B-B14F-4D97-AF65-F5344CB8AC3E}">
        <p14:creationId xmlns:p14="http://schemas.microsoft.com/office/powerpoint/2010/main" val="842724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have decided to follow Jesus; I have decided to follow Jesus; I have decided to follow Jesus; No</a:t>
            </a:r>
          </a:p>
        </p:txBody>
      </p:sp>
    </p:spTree>
    <p:extLst>
      <p:ext uri="{BB962C8B-B14F-4D97-AF65-F5344CB8AC3E}">
        <p14:creationId xmlns:p14="http://schemas.microsoft.com/office/powerpoint/2010/main" val="3511232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turning back, no turning back. 2. </a:t>
            </a:r>
            <a:r>
              <a:rPr lang="en-US" sz="4000" dirty="0" err="1">
                <a:solidFill>
                  <a:schemeClr val="bg1"/>
                </a:solidFill>
                <a:latin typeface="Arial"/>
                <a:ea typeface="+mn-lt"/>
                <a:cs typeface="+mn-lt"/>
              </a:rPr>
              <a:t>Tho</a:t>
            </a:r>
            <a:r>
              <a:rPr lang="en-US" sz="4000" dirty="0">
                <a:solidFill>
                  <a:schemeClr val="bg1"/>
                </a:solidFill>
                <a:latin typeface="Arial"/>
                <a:ea typeface="+mn-lt"/>
                <a:cs typeface="+mn-lt"/>
              </a:rPr>
              <a:t>' none go with me, I still will follow, </a:t>
            </a:r>
            <a:r>
              <a:rPr lang="en-US" sz="4000" dirty="0" err="1">
                <a:solidFill>
                  <a:schemeClr val="bg1"/>
                </a:solidFill>
                <a:latin typeface="Arial"/>
                <a:ea typeface="+mn-lt"/>
                <a:cs typeface="+mn-lt"/>
              </a:rPr>
              <a:t>Tho</a:t>
            </a:r>
            <a:r>
              <a:rPr lang="en-US" sz="4000" dirty="0">
                <a:solidFill>
                  <a:schemeClr val="bg1"/>
                </a:solidFill>
                <a:latin typeface="Arial"/>
                <a:ea typeface="+mn-lt"/>
                <a:cs typeface="+mn-lt"/>
              </a:rPr>
              <a:t>' none go with me I still will</a:t>
            </a:r>
          </a:p>
        </p:txBody>
      </p:sp>
    </p:spTree>
    <p:extLst>
      <p:ext uri="{BB962C8B-B14F-4D97-AF65-F5344CB8AC3E}">
        <p14:creationId xmlns:p14="http://schemas.microsoft.com/office/powerpoint/2010/main" val="2275259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follow, </a:t>
            </a:r>
            <a:r>
              <a:rPr lang="en-US" sz="4000" dirty="0" err="1">
                <a:solidFill>
                  <a:schemeClr val="bg1"/>
                </a:solidFill>
                <a:latin typeface="Arial"/>
                <a:ea typeface="+mn-lt"/>
                <a:cs typeface="+mn-lt"/>
              </a:rPr>
              <a:t>Tho</a:t>
            </a:r>
            <a:r>
              <a:rPr lang="en-US" sz="4000" dirty="0">
                <a:solidFill>
                  <a:schemeClr val="bg1"/>
                </a:solidFill>
                <a:latin typeface="Arial"/>
                <a:ea typeface="+mn-lt"/>
                <a:cs typeface="+mn-lt"/>
              </a:rPr>
              <a:t>' none go with me, I still will follow; No turning back, no turning back. 3. My cross I'll carry, </a:t>
            </a:r>
          </a:p>
        </p:txBody>
      </p:sp>
    </p:spTree>
    <p:extLst>
      <p:ext uri="{BB962C8B-B14F-4D97-AF65-F5344CB8AC3E}">
        <p14:creationId xmlns:p14="http://schemas.microsoft.com/office/powerpoint/2010/main" val="840696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till I see Jesus; My cross I'll carry till I see Jesus, My cross I'll carry till I see Jesus; No turning back, No</a:t>
            </a:r>
          </a:p>
        </p:txBody>
      </p:sp>
    </p:spTree>
    <p:extLst>
      <p:ext uri="{BB962C8B-B14F-4D97-AF65-F5344CB8AC3E}">
        <p14:creationId xmlns:p14="http://schemas.microsoft.com/office/powerpoint/2010/main" val="4180900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turning back. 4. The world behind me, the cross before me, The world behind me, the cross before</a:t>
            </a:r>
          </a:p>
        </p:txBody>
      </p:sp>
    </p:spTree>
    <p:extLst>
      <p:ext uri="{BB962C8B-B14F-4D97-AF65-F5344CB8AC3E}">
        <p14:creationId xmlns:p14="http://schemas.microsoft.com/office/powerpoint/2010/main" val="347756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fountains are in you You're strong like a river Your love is running through All my fountains are in you</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65138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The world behind me, the cross before me;</a:t>
            </a:r>
          </a:p>
          <a:p>
            <a:pPr marL="0" indent="0" algn="ctr">
              <a:buNone/>
            </a:pPr>
            <a:r>
              <a:rPr lang="en-US" sz="4000" dirty="0">
                <a:solidFill>
                  <a:schemeClr val="bg1"/>
                </a:solidFill>
                <a:latin typeface="Arial"/>
                <a:ea typeface="+mn-lt"/>
                <a:cs typeface="+mn-lt"/>
              </a:rPr>
              <a:t>No turning back, no turning back.</a:t>
            </a:r>
          </a:p>
        </p:txBody>
      </p:sp>
    </p:spTree>
    <p:extLst>
      <p:ext uri="{BB962C8B-B14F-4D97-AF65-F5344CB8AC3E}">
        <p14:creationId xmlns:p14="http://schemas.microsoft.com/office/powerpoint/2010/main" val="1994711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Israel The Prophetic Time Clock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Daniel 12:1-4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website&#10;&#10;Description automatically generated">
            <a:extLst>
              <a:ext uri="{FF2B5EF4-FFF2-40B4-BE49-F238E27FC236}">
                <a16:creationId xmlns:a16="http://schemas.microsoft.com/office/drawing/2014/main" id="{B5CA9DCF-7988-4531-8344-BEAFDB57C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7576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867400"/>
            <a:ext cx="1483976" cy="111298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 And many of those who sleep in the dust of the earth shall awake, Some to everlasting life, Some to shame and everlasting contempt. 3 Those who are wise shall shine Like the brightness of the firmament, And those who turn many to righteousness Like the stars forever and ever. 4 "But you, Daniel, shut up the words, and seal the book until the time of the end; many shall run to and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3700" dirty="0">
                <a:effectLst/>
                <a:latin typeface="Verdana" panose="020B0604030504040204" pitchFamily="34" charset="0"/>
                <a:ea typeface="Calibri" panose="020F0502020204030204" pitchFamily="34" charset="0"/>
                <a:cs typeface="Times New Roman" panose="02020603050405020304" pitchFamily="18" charset="0"/>
              </a:rPr>
              <a:t>, and knowledge shall increase."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Scattering of the Jews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Warning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4:22-27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Take heed to yourselves, lest you forget the covenant of the LORD your God which He made with you, and make for yourselves a carved image in the form of anything which the LORD your God has forbidden you. 24 For the LORD your God is a consuming fire, a jealous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25 "When you beget children and grandchildren and have grown old in the land, act corruptly and make a carved image in the form of anything, and do evil in the sight of the LORD your God to provoke Him to anger,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26 I call heaven and earth to witness against you this day, that you will soon utterly perish from the land which you cross over the Jordan to possess; you will not prolong your days in it, but will be utterly destroyed. 27 And the LORD will scatter you among the peoples, and you will be left few in number among the nations where the LORD will drive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and rain down on us, rain down on us, Lord</a:t>
            </a:r>
          </a:p>
          <a:p>
            <a:pPr marL="0" indent="0" algn="ctr">
              <a:buNone/>
            </a:pPr>
            <a:r>
              <a:rPr lang="en-US" sz="4000" dirty="0">
                <a:solidFill>
                  <a:schemeClr val="bg1"/>
                </a:solidFill>
                <a:latin typeface="Arial"/>
                <a:ea typeface="+mn-lt"/>
                <a:cs typeface="+mn-lt"/>
              </a:rPr>
              <a:t>Come on and rain down on us, rain down on us,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796978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First Judgment &amp;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Destruction of the Temple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Kings 25:1-3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Now it came to pass in the ninth year of his reign, in the tenth month, on the tenth day of the month, that Nebuchadnezzar king of Babylon and all his army came against Jerusalem and encamped against it; and they built a siege wall against it all around.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2 So the city was besieged until the eleventh year of King Zedekiah. 3 By the ninth day of the fourth month the famine had become so severe in the city that there was no food for the people of the land.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First Scattering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Ezekiel 36:16-20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Moreover the word of the LORD came to me, saying: 17 "Son of man, when the house of Israel dwelt in their own land, they defiled it by their own ways and deeds; to Me their way was like the uncleanness of a woman in her customary impurity. 18 Therefore I poured out My fury on them for the blood they had shed on the land, and for their idols with which they had defiled 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So I scattered them among the nations, and they were dispersed throughout the countries; I judged them according to their ways and their deeds. 20 When they came to the nations, wherever they went, they profaned My holy name--when they said of them, 'These are the people of the LORD, and yet they have gone out of His land.'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Second Judgment &amp; Destruction of the Temple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Luke 19:41-44</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41 Now as He drew near, He saw the city and wept over it, 42 saying,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had known, even you, especially in this your day, the things that make for your peace! But now they are hidden from your eyes.</a:t>
            </a:r>
            <a:r>
              <a:rPr lang="en-US" sz="3900" dirty="0">
                <a:effectLst/>
                <a:latin typeface="Verdana" panose="020B0604030504040204" pitchFamily="34" charset="0"/>
                <a:ea typeface="Calibri" panose="020F0502020204030204" pitchFamily="34" charset="0"/>
                <a:cs typeface="Times New Roman" panose="02020603050405020304" pitchFamily="18" charset="0"/>
              </a:rPr>
              <a:t> 43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days will come upon you when your enemies will build an embankment around you, surround you and close you in on every side,</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level you, and your children within you, to the ground; and they will not leave in you one stone upon another, because you did not know the time of your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Second Scattering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and rain down on us, rain down on us, Lord (we pray) Come on and rain down on us, rain down</a:t>
            </a:r>
          </a:p>
        </p:txBody>
      </p:sp>
    </p:spTree>
    <p:extLst>
      <p:ext uri="{BB962C8B-B14F-4D97-AF65-F5344CB8AC3E}">
        <p14:creationId xmlns:p14="http://schemas.microsoft.com/office/powerpoint/2010/main" val="18876593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21:20-24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you see Jerusalem surrounded by armies, then know that its desolation is near.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let those in Judea flee to the mountains, let those who are in the midst of her depart, and let not those who are in the country enter 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these are the days of vengeance, that all things which are written may be fulfilled.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woe to those who are pregnant and to those who are nursing babies in those days! For there will be great distress in the land and wrath upon this people.</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they will fall by the edge of the sword, and be led away captive into all nations. And Jerusalem will be trampled by Gentiles until the times of the Gentiles are fulfilled.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Jews are Regathered to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Ezekiel 20:41-43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41 I will accept you as a sweet aroma when I bring you out from the peoples and gather you out of the countries where you have been scattered; and I will be hallowed in you before the Gentiles. 42 Then you shall know that I am the LORD, when I bring you into the land of Israel, into the country for which I lifted My hand in an oath to give to your fathers.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43 And there you shall remember your ways and all your doings with which you were defiled; and you shall loathe yourselves in your own sight because of all the evils that you have committed.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Jeremiah 16:14-17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"Therefore behold, the days are coming," says the LORD, "that it shall no more be said, 'The LORD lives who brought up the children of Israel from the land of Egypt,' 15 "but, 'The LORD lives who brought up the children of Israel from the land of the north and from all the lands where He had driven them.' For I will bring them back into their land which I gave to their fathers.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"Behold, I will send for many fishermen," says the LORD, "and they shall fish them; and afterward I will send for many hunters, and they shall hunt them from every mountain and every hill, and out of the holes of the rocks. 17 For My eyes are on all their ways; they are not hidden from My face, nor is their iniquity hidden from My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Israel Becomes a Nation in 1948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Photo 1948 &gt;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pic>
        <p:nvPicPr>
          <p:cNvPr id="4" name="Picture 3" descr="A newspaper with a person's face on it&#10;&#10;Description automatically generated with medium confidence">
            <a:extLst>
              <a:ext uri="{FF2B5EF4-FFF2-40B4-BE49-F238E27FC236}">
                <a16:creationId xmlns:a16="http://schemas.microsoft.com/office/drawing/2014/main" id="{83166B56-2A14-4ECD-B572-88C6F4016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27281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has heard such a thing? Who has seen such things? Shall the earth be made to give birth in one day? Or shall a nation be born at once? For as soon as Zion was in labor, She gave birth to her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13599</TotalTime>
  <Words>4829</Words>
  <Application>Microsoft Office PowerPoint</Application>
  <PresentationFormat>Widescreen</PresentationFormat>
  <Paragraphs>378</Paragraphs>
  <Slides>143</Slides>
  <Notes>5</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143</vt:i4>
      </vt:variant>
    </vt:vector>
  </HeadingPairs>
  <TitlesOfParts>
    <vt:vector size="15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808</cp:revision>
  <dcterms:created xsi:type="dcterms:W3CDTF">2009-08-18T08:19:59Z</dcterms:created>
  <dcterms:modified xsi:type="dcterms:W3CDTF">2022-03-05T22:00:56Z</dcterms:modified>
</cp:coreProperties>
</file>