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Lst>
  <p:notesMasterIdLst>
    <p:notesMasterId r:id="rId135"/>
  </p:notesMasterIdLst>
  <p:handoutMasterIdLst>
    <p:handoutMasterId r:id="rId136"/>
  </p:handoutMasterIdLst>
  <p:sldIdLst>
    <p:sldId id="1165" r:id="rId4"/>
    <p:sldId id="1027" r:id="rId5"/>
    <p:sldId id="1125" r:id="rId6"/>
    <p:sldId id="1126" r:id="rId7"/>
    <p:sldId id="1127" r:id="rId8"/>
    <p:sldId id="1128" r:id="rId9"/>
    <p:sldId id="1129" r:id="rId10"/>
    <p:sldId id="1130" r:id="rId11"/>
    <p:sldId id="1131" r:id="rId12"/>
    <p:sldId id="1132" r:id="rId13"/>
    <p:sldId id="1133" r:id="rId14"/>
    <p:sldId id="1134" r:id="rId15"/>
    <p:sldId id="1135" r:id="rId16"/>
    <p:sldId id="1164" r:id="rId17"/>
    <p:sldId id="1147" r:id="rId18"/>
    <p:sldId id="114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1014" r:id="rId32"/>
    <p:sldId id="999" r:id="rId33"/>
    <p:sldId id="1000" r:id="rId34"/>
    <p:sldId id="1001" r:id="rId35"/>
    <p:sldId id="1002" r:id="rId36"/>
    <p:sldId id="1003" r:id="rId37"/>
    <p:sldId id="1004" r:id="rId38"/>
    <p:sldId id="1005" r:id="rId39"/>
    <p:sldId id="1006" r:id="rId40"/>
    <p:sldId id="1007" r:id="rId41"/>
    <p:sldId id="1008" r:id="rId42"/>
    <p:sldId id="1009" r:id="rId43"/>
    <p:sldId id="1010" r:id="rId44"/>
    <p:sldId id="1011" r:id="rId45"/>
    <p:sldId id="1012" r:id="rId46"/>
    <p:sldId id="1013" r:id="rId47"/>
    <p:sldId id="333" r:id="rId48"/>
    <p:sldId id="336" r:id="rId49"/>
    <p:sldId id="337" r:id="rId50"/>
    <p:sldId id="1158" r:id="rId51"/>
    <p:sldId id="301" r:id="rId52"/>
    <p:sldId id="1159" r:id="rId53"/>
    <p:sldId id="1160" r:id="rId54"/>
    <p:sldId id="304" r:id="rId55"/>
    <p:sldId id="305" r:id="rId56"/>
    <p:sldId id="338" r:id="rId57"/>
    <p:sldId id="339" r:id="rId58"/>
    <p:sldId id="306" r:id="rId59"/>
    <p:sldId id="307" r:id="rId60"/>
    <p:sldId id="308" r:id="rId61"/>
    <p:sldId id="309" r:id="rId62"/>
    <p:sldId id="310" r:id="rId63"/>
    <p:sldId id="1161" r:id="rId64"/>
    <p:sldId id="1162" r:id="rId65"/>
    <p:sldId id="1163" r:id="rId66"/>
    <p:sldId id="404" r:id="rId67"/>
    <p:sldId id="405" r:id="rId68"/>
    <p:sldId id="406" r:id="rId69"/>
    <p:sldId id="407" r:id="rId70"/>
    <p:sldId id="408" r:id="rId71"/>
    <p:sldId id="409" r:id="rId72"/>
    <p:sldId id="410" r:id="rId73"/>
    <p:sldId id="411" r:id="rId74"/>
    <p:sldId id="412" r:id="rId75"/>
    <p:sldId id="413" r:id="rId76"/>
    <p:sldId id="414" r:id="rId77"/>
    <p:sldId id="415" r:id="rId78"/>
    <p:sldId id="416" r:id="rId79"/>
    <p:sldId id="417" r:id="rId80"/>
    <p:sldId id="1166" r:id="rId81"/>
    <p:sldId id="460" r:id="rId82"/>
    <p:sldId id="367" r:id="rId83"/>
    <p:sldId id="464" r:id="rId84"/>
    <p:sldId id="465" r:id="rId85"/>
    <p:sldId id="431" r:id="rId86"/>
    <p:sldId id="461" r:id="rId87"/>
    <p:sldId id="519" r:id="rId88"/>
    <p:sldId id="369" r:id="rId89"/>
    <p:sldId id="520" r:id="rId90"/>
    <p:sldId id="462" r:id="rId91"/>
    <p:sldId id="373" r:id="rId92"/>
    <p:sldId id="374" r:id="rId93"/>
    <p:sldId id="375" r:id="rId94"/>
    <p:sldId id="376" r:id="rId95"/>
    <p:sldId id="368" r:id="rId96"/>
    <p:sldId id="377" r:id="rId97"/>
    <p:sldId id="378" r:id="rId98"/>
    <p:sldId id="379" r:id="rId99"/>
    <p:sldId id="380" r:id="rId100"/>
    <p:sldId id="381" r:id="rId101"/>
    <p:sldId id="382" r:id="rId102"/>
    <p:sldId id="383" r:id="rId103"/>
    <p:sldId id="384" r:id="rId104"/>
    <p:sldId id="385" r:id="rId105"/>
    <p:sldId id="386" r:id="rId106"/>
    <p:sldId id="388" r:id="rId107"/>
    <p:sldId id="528" r:id="rId108"/>
    <p:sldId id="527" r:id="rId109"/>
    <p:sldId id="526" r:id="rId110"/>
    <p:sldId id="525" r:id="rId111"/>
    <p:sldId id="389" r:id="rId112"/>
    <p:sldId id="392" r:id="rId113"/>
    <p:sldId id="393" r:id="rId114"/>
    <p:sldId id="394" r:id="rId115"/>
    <p:sldId id="395" r:id="rId116"/>
    <p:sldId id="396" r:id="rId117"/>
    <p:sldId id="397" r:id="rId118"/>
    <p:sldId id="398" r:id="rId119"/>
    <p:sldId id="399" r:id="rId120"/>
    <p:sldId id="400" r:id="rId121"/>
    <p:sldId id="401" r:id="rId122"/>
    <p:sldId id="448" r:id="rId123"/>
    <p:sldId id="449" r:id="rId124"/>
    <p:sldId id="440" r:id="rId125"/>
    <p:sldId id="441" r:id="rId126"/>
    <p:sldId id="442" r:id="rId127"/>
    <p:sldId id="443" r:id="rId128"/>
    <p:sldId id="463" r:id="rId129"/>
    <p:sldId id="521" r:id="rId130"/>
    <p:sldId id="522" r:id="rId131"/>
    <p:sldId id="523" r:id="rId132"/>
    <p:sldId id="524" r:id="rId133"/>
    <p:sldId id="859" r:id="rId1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04" autoAdjust="0"/>
    <p:restoredTop sz="94671" autoAdjust="0"/>
  </p:normalViewPr>
  <p:slideViewPr>
    <p:cSldViewPr>
      <p:cViewPr varScale="1">
        <p:scale>
          <a:sx n="108" d="100"/>
          <a:sy n="108" d="100"/>
        </p:scale>
        <p:origin x="34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notesMaster" Target="notesMasters/notes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6/3/2022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467360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0110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6/3/2022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9902228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702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64819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278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5298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443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418242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2438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02589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5658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4250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995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8066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681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990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3399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03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707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013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755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6/3/2022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346030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0781124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51357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us, Lord Open the Heavens Come living water</a:t>
            </a:r>
          </a:p>
          <a:p>
            <a:pPr marL="0" indent="0" algn="ctr">
              <a:buNone/>
            </a:pPr>
            <a:r>
              <a:rPr lang="en-US" sz="4000" dirty="0">
                <a:solidFill>
                  <a:schemeClr val="bg1"/>
                </a:solidFill>
                <a:latin typeface="Arial"/>
                <a:ea typeface="+mn-lt"/>
                <a:cs typeface="+mn-lt"/>
              </a:rPr>
              <a:t>All my fountains are in you You're strong like a river</a:t>
            </a:r>
          </a:p>
        </p:txBody>
      </p:sp>
    </p:spTree>
    <p:extLst>
      <p:ext uri="{BB962C8B-B14F-4D97-AF65-F5344CB8AC3E}">
        <p14:creationId xmlns:p14="http://schemas.microsoft.com/office/powerpoint/2010/main" val="41126732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734800" cy="5029200"/>
          </a:xfrm>
          <a:prstGeom prst="rect">
            <a:avLst/>
          </a:prstGeom>
        </p:spPr>
        <p:txBody>
          <a:bodyPr/>
          <a:lstStyle/>
          <a:p>
            <a:pPr algn="ctr"/>
            <a:r>
              <a:rPr lang="en-US" sz="4000" dirty="0"/>
              <a:t>14 These all continued with one accord in prayer and supplication, with the women and Mary the mother of Jesus, and with His brothers. 15 And in those days Peter stood up in the midst of the disciples (altogether the number of names was about a hundred and twenty)...</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b="1" u="sng" dirty="0"/>
              <a:t>Acts 2:1-4</a:t>
            </a:r>
            <a:endParaRPr lang="en-US" sz="4000" u="sng" dirty="0"/>
          </a:p>
          <a:p>
            <a:pPr algn="ctr"/>
            <a:r>
              <a:rPr lang="en-US" sz="4000" dirty="0"/>
              <a:t>1 "Now when the Day of Pentecost had fully come, they were all with one accord in one place.  2 And suddenly there came a sound from heaven, as of a rushing mighty wind, and it filled the whole house where they were sitting.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228600" y="381000"/>
            <a:ext cx="11582400" cy="5029200"/>
          </a:xfrm>
          <a:prstGeom prst="rect">
            <a:avLst/>
          </a:prstGeom>
        </p:spPr>
        <p:txBody>
          <a:bodyPr/>
          <a:lstStyle/>
          <a:p>
            <a:pPr algn="ctr"/>
            <a:r>
              <a:rPr lang="en-US" sz="4000" dirty="0"/>
              <a:t>3 Then there appeared to them divided tongues, as of fire, and one sat upon each of them.  4 And they were all filled with the Holy Spirit and began to speak with other tongues, as the Spirit gave them utterance"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Acts 2:17, Joel 2:28 </a:t>
            </a:r>
            <a:endParaRPr lang="en-US" sz="4000" u="sng" dirty="0"/>
          </a:p>
          <a:p>
            <a:pPr algn="ctr"/>
            <a:r>
              <a:rPr lang="en-US" sz="4000" dirty="0"/>
              <a:t>"And it shall come to pass in the last days, says God, that I will pour out of My Spirit on all flesh".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6172200"/>
          </a:xfrm>
          <a:prstGeom prst="rect">
            <a:avLst/>
          </a:prstGeom>
        </p:spPr>
        <p:txBody>
          <a:bodyPr/>
          <a:lstStyle/>
          <a:p>
            <a:pPr algn="ctr"/>
            <a:r>
              <a:rPr lang="en-US" sz="4000" b="1" u="sng" dirty="0"/>
              <a:t>Acts 2:38-39</a:t>
            </a:r>
            <a:endParaRPr lang="en-US" sz="4000" u="sng" dirty="0"/>
          </a:p>
          <a:p>
            <a:pPr algn="ctr"/>
            <a:r>
              <a:rPr lang="en-US" sz="4000" dirty="0"/>
              <a:t>38 "Repent, and let every one of you be baptized in the name of Jesus Christ for the remission of sins; and you shall receive the gift of the Holy Spirit. 39 For the promise is to you and to your children, and to all who are afar off, as many as the Lord our God will call".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The Law and God’s Grace!</a:t>
            </a:r>
            <a:endParaRPr lang="en-US" sz="4000" dirty="0"/>
          </a:p>
        </p:txBody>
      </p:sp>
    </p:spTree>
    <p:extLst>
      <p:ext uri="{BB962C8B-B14F-4D97-AF65-F5344CB8AC3E}">
        <p14:creationId xmlns:p14="http://schemas.microsoft.com/office/powerpoint/2010/main" val="25548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Exodus 32:25-29</a:t>
            </a:r>
            <a:endParaRPr lang="en-US" sz="4000" u="sng" dirty="0"/>
          </a:p>
          <a:p>
            <a:pPr algn="ctr"/>
            <a:r>
              <a:rPr lang="en-US" sz="4000" dirty="0"/>
              <a:t>25 Now when Moses saw that the people were unrestrained (for Aaron had not restrained them, to their shame among their enemies), 26 then Moses stood in the entrance of the camp, and said, "Whoever is on the LORD's side, come to me." And all the sons of Levi gathered themselves together to him. </a:t>
            </a:r>
          </a:p>
          <a:p>
            <a:pPr algn="ctr"/>
            <a:r>
              <a:rPr lang="en-US" sz="4000" dirty="0"/>
              <a:t> </a:t>
            </a:r>
          </a:p>
        </p:txBody>
      </p:sp>
    </p:spTree>
    <p:extLst>
      <p:ext uri="{BB962C8B-B14F-4D97-AF65-F5344CB8AC3E}">
        <p14:creationId xmlns:p14="http://schemas.microsoft.com/office/powerpoint/2010/main" val="3386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27 And he said to them, "Thus says the LORD God of Israel: 'Let every man put his sword on his side, and go in and out from entrance to entrance throughout the camp, and let every man kill his brother, every man his companion, and every man his neighbor.' " </a:t>
            </a:r>
          </a:p>
          <a:p>
            <a:pPr algn="ctr"/>
            <a:r>
              <a:rPr lang="en-US" sz="4000" dirty="0"/>
              <a:t> </a:t>
            </a:r>
          </a:p>
        </p:txBody>
      </p:sp>
    </p:spTree>
    <p:extLst>
      <p:ext uri="{BB962C8B-B14F-4D97-AF65-F5344CB8AC3E}">
        <p14:creationId xmlns:p14="http://schemas.microsoft.com/office/powerpoint/2010/main" val="11686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28 So the sons of Levi did according to the word of Moses. And about three thousand men of the people fell that day. 29 Then Moses said, "Consecrate yourselves today to the LORD, that He may bestow on you a blessing this day, for every man has opposed his son and his brother." </a:t>
            </a:r>
          </a:p>
        </p:txBody>
      </p:sp>
    </p:spTree>
    <p:extLst>
      <p:ext uri="{BB962C8B-B14F-4D97-AF65-F5344CB8AC3E}">
        <p14:creationId xmlns:p14="http://schemas.microsoft.com/office/powerpoint/2010/main" val="2893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152400" y="381000"/>
            <a:ext cx="11887200" cy="5029200"/>
          </a:xfrm>
          <a:prstGeom prst="rect">
            <a:avLst/>
          </a:prstGeom>
        </p:spPr>
        <p:txBody>
          <a:bodyPr/>
          <a:lstStyle/>
          <a:p>
            <a:pPr algn="ctr"/>
            <a:r>
              <a:rPr lang="en-US" sz="4000" b="1" u="sng" dirty="0"/>
              <a:t>Acts 2:40-42</a:t>
            </a:r>
            <a:endParaRPr lang="en-US" sz="4000" u="sng" dirty="0"/>
          </a:p>
          <a:p>
            <a:pPr algn="ctr"/>
            <a:r>
              <a:rPr lang="en-US" sz="4000" dirty="0"/>
              <a:t>40 And with many other words he testified and exhorted them, saying, "Be saved from this perverse generation." 41 Then those who gladly received his word were baptized; and that day about three thousand souls were added to them. 42 And they continued steadfastly in the apostles' doctrine and fellowship, in the breaking of bread, and in prayers.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is running through All my fountains are in you Open the Heavens Come living water All my</a:t>
            </a:r>
          </a:p>
        </p:txBody>
      </p:sp>
    </p:spTree>
    <p:extLst>
      <p:ext uri="{BB962C8B-B14F-4D97-AF65-F5344CB8AC3E}">
        <p14:creationId xmlns:p14="http://schemas.microsoft.com/office/powerpoint/2010/main" val="17878668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3. Why we Need God's Spirit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353800" cy="5029200"/>
          </a:xfrm>
          <a:prstGeom prst="rect">
            <a:avLst/>
          </a:prstGeom>
        </p:spPr>
        <p:txBody>
          <a:bodyPr/>
          <a:lstStyle/>
          <a:p>
            <a:pPr algn="ctr"/>
            <a:r>
              <a:rPr lang="en-US" sz="4000" b="1" u="sng" dirty="0"/>
              <a:t>1 Kings 8:46</a:t>
            </a:r>
            <a:endParaRPr lang="en-US" sz="4000" u="sng" dirty="0"/>
          </a:p>
          <a:p>
            <a:pPr algn="ctr"/>
            <a:r>
              <a:rPr lang="en-US" sz="4000" dirty="0"/>
              <a:t>"When they sin against You </a:t>
            </a:r>
          </a:p>
          <a:p>
            <a:pPr algn="ctr"/>
            <a:r>
              <a:rPr lang="en-US" sz="4000" dirty="0"/>
              <a:t>(for there is no one who does not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506200" cy="5029200"/>
          </a:xfrm>
          <a:prstGeom prst="rect">
            <a:avLst/>
          </a:prstGeom>
        </p:spPr>
        <p:txBody>
          <a:bodyPr/>
          <a:lstStyle/>
          <a:p>
            <a:pPr algn="ctr"/>
            <a:r>
              <a:rPr lang="en-US" sz="4000" b="1" u="sng" dirty="0"/>
              <a:t>John 16:8-9</a:t>
            </a:r>
            <a:endParaRPr lang="en-US" sz="4000" u="sng" dirty="0"/>
          </a:p>
          <a:p>
            <a:pPr algn="ctr"/>
            <a:r>
              <a:rPr lang="en-US" sz="4000" dirty="0"/>
              <a:t>8 </a:t>
            </a:r>
            <a:r>
              <a:rPr lang="en-US" sz="4000" dirty="0">
                <a:solidFill>
                  <a:srgbClr val="FF0000"/>
                </a:solidFill>
              </a:rPr>
              <a:t>And when He has come, He will convict the world of sin, and of righteousness, and of judgment: </a:t>
            </a:r>
            <a:r>
              <a:rPr lang="en-US" sz="4000" dirty="0"/>
              <a:t>9 </a:t>
            </a:r>
            <a:r>
              <a:rPr lang="en-US" sz="4000" dirty="0">
                <a:solidFill>
                  <a:srgbClr val="FF0000"/>
                </a:solidFill>
              </a:rPr>
              <a:t>of sin, because they do not believe in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Romans 3:23</a:t>
            </a:r>
            <a:endParaRPr lang="en-US" sz="4000" u="sng" dirty="0"/>
          </a:p>
          <a:p>
            <a:pPr algn="ctr"/>
            <a:r>
              <a:rPr lang="en-US" sz="4000" dirty="0"/>
              <a:t>"for all have sinned and fall short of the glory of God"...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b="1" u="sng" dirty="0"/>
              <a:t>Deuteronomy 5:29 </a:t>
            </a:r>
            <a:endParaRPr lang="en-US" sz="4000" u="sng" dirty="0"/>
          </a:p>
          <a:p>
            <a:pPr algn="ctr"/>
            <a:r>
              <a:rPr lang="en-US" sz="4000" dirty="0"/>
              <a:t>"Oh, that they had such a heart in them that they would fear Me and always keep all My commandments that it might be well with them and with their children forever!"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dirty="0"/>
              <a:t> </a:t>
            </a:r>
            <a:r>
              <a:rPr lang="en-US" sz="4000" b="1" u="sng" dirty="0"/>
              <a:t>Jeremiah 17:9-10</a:t>
            </a:r>
            <a:endParaRPr lang="en-US" sz="4000" u="sng" dirty="0"/>
          </a:p>
          <a:p>
            <a:pPr algn="ctr"/>
            <a:r>
              <a:rPr lang="en-US" sz="4000" dirty="0"/>
              <a:t>9 "The heart is deceitful above all things, And desperately wicked; Who can know it? 10 I, the LORD, search the heart, I test the mind, Even to give every man according to his ways, According to the fruit of his doings.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Luke 10:27 </a:t>
            </a:r>
          </a:p>
          <a:p>
            <a:pPr algn="ctr"/>
            <a:r>
              <a:rPr lang="en-US" sz="4000" dirty="0">
                <a:solidFill>
                  <a:srgbClr val="FF0000"/>
                </a:solidFill>
              </a:rPr>
              <a:t>"You shall love the LORD your God with all your heart, with all your soul, with all your strength, and with all your mind" and "[love] your neighbor as yourself." </a:t>
            </a:r>
          </a:p>
          <a:p>
            <a:pPr algn="ctr"/>
            <a:r>
              <a:rPr lang="en-US" sz="4000" dirty="0">
                <a:solidFill>
                  <a:srgbClr val="FF0000"/>
                </a:solidFill>
              </a:rPr>
              <a:t> </a:t>
            </a:r>
          </a:p>
          <a:p>
            <a:pPr marL="342900" indent="-342900" algn="ctr">
              <a:lnSpc>
                <a:spcPct val="80000"/>
              </a:lnSpc>
              <a:spcBef>
                <a:spcPct val="20000"/>
              </a:spcBef>
              <a:buClr>
                <a:schemeClr val="tx2"/>
              </a:buClr>
              <a:buFontTx/>
              <a:buChar char="•"/>
              <a:defRPr/>
            </a:pPr>
            <a:endParaRPr lang="en-US" sz="4000" kern="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chemeClr val="tx2"/>
              </a:buClr>
              <a:buFontTx/>
              <a:buChar char="•"/>
              <a:defRPr/>
            </a:pPr>
            <a:endParaRPr lang="en-US" sz="4000" b="1" kern="0" dirty="0">
              <a:latin typeface="Calibri" pitchFamily="34" charset="0"/>
            </a:endParaRPr>
          </a:p>
        </p:txBody>
      </p:sp>
      <p:sp>
        <p:nvSpPr>
          <p:cNvPr id="3" name="Rectangle 3"/>
          <p:cNvSpPr txBox="1">
            <a:spLocks noChangeArrowheads="1"/>
          </p:cNvSpPr>
          <p:nvPr/>
        </p:nvSpPr>
        <p:spPr>
          <a:xfrm>
            <a:off x="1524000" y="381000"/>
            <a:ext cx="9144000" cy="5029200"/>
          </a:xfrm>
          <a:prstGeom prst="rect">
            <a:avLst/>
          </a:prstGeom>
        </p:spPr>
        <p:txBody>
          <a:bodyPr/>
          <a:lstStyle/>
          <a:p>
            <a:pPr algn="ctr"/>
            <a:r>
              <a:rPr lang="en-US" sz="4000" b="1" dirty="0"/>
              <a:t>The Holy Ghost is The Power To Raise Us From The Dead!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734800" cy="5029200"/>
          </a:xfrm>
          <a:prstGeom prst="rect">
            <a:avLst/>
          </a:prstGeom>
        </p:spPr>
        <p:txBody>
          <a:bodyPr/>
          <a:lstStyle/>
          <a:p>
            <a:pPr algn="ctr"/>
            <a:r>
              <a:rPr lang="en-US" sz="4000" b="1" u="sng" dirty="0"/>
              <a:t>Romans 8:10-11</a:t>
            </a:r>
            <a:endParaRPr lang="en-US" sz="4000" u="sng" dirty="0"/>
          </a:p>
          <a:p>
            <a:pPr algn="ctr"/>
            <a:r>
              <a:rPr lang="en-US" sz="4000" dirty="0"/>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4. The Holy Spirit at work in Our Lives</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fountains are in you You're strong like a river Your love is running through All my fountains are in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373306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Acts 1:8</a:t>
            </a:r>
          </a:p>
          <a:p>
            <a:pPr algn="ctr"/>
            <a:r>
              <a:rPr lang="en-US" sz="4000" dirty="0"/>
              <a:t>"But you shall receive power when the Holy Spirit has come upon you; and you shall be witnesses to Me in Jerusalem, and in all Judea and Samaria, and to the end of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Acts 17:6</a:t>
            </a:r>
            <a:endParaRPr lang="en-US" sz="4000" u="sng" dirty="0"/>
          </a:p>
          <a:p>
            <a:pPr algn="ctr"/>
            <a:r>
              <a:rPr lang="en-US" sz="4000" dirty="0"/>
              <a:t>"turning the world upside down"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8674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algn="ctr"/>
            <a:r>
              <a:rPr lang="en-US" sz="4000" b="1" u="sng" dirty="0"/>
              <a:t>Acts 1:8</a:t>
            </a:r>
            <a:endParaRPr lang="en-US" sz="4000" u="sng" dirty="0"/>
          </a:p>
          <a:p>
            <a:pPr algn="ctr"/>
            <a:r>
              <a:rPr lang="en-US" sz="4000" dirty="0"/>
              <a:t>"But you shall receive power when the Holy Spirit has come upon you; and you shall be witnesses to Me in Jerusalem, and in all Judea and Samaria, and to the end of the earth." </a:t>
            </a:r>
          </a:p>
        </p:txBody>
      </p:sp>
      <p:pic>
        <p:nvPicPr>
          <p:cNvPr id="3076" name="Picture 4" descr="C:\Users\Placido Soliven\Desktop\Pan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algn="ctr"/>
            <a:r>
              <a:rPr lang="en-US" sz="4000" b="1" u="sng" dirty="0"/>
              <a:t>Acts 17:6</a:t>
            </a:r>
            <a:endParaRPr lang="en-US" sz="4000" u="sng" dirty="0"/>
          </a:p>
          <a:p>
            <a:pPr algn="ctr"/>
            <a:r>
              <a:rPr lang="en-US" sz="4000" dirty="0"/>
              <a:t>"turning the world upside down" </a:t>
            </a:r>
          </a:p>
        </p:txBody>
      </p:sp>
      <p:pic>
        <p:nvPicPr>
          <p:cNvPr id="3" name="Picture 2" descr="G:\Elite Backup\Desktop\Google Images\Uganda_Crusade.9993726_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p:txBody>
      </p:sp>
      <p:pic>
        <p:nvPicPr>
          <p:cNvPr id="4098" name="Picture 2" descr="G:\Elite Backup\Desktop\Google Images\china.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lite Backup\Desktop\Google Images\harvest-crusade-2010-15.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a:p>
            <a:pPr algn="ctr"/>
            <a:r>
              <a:rPr lang="en-US" sz="4000" dirty="0"/>
              <a:t> </a:t>
            </a:r>
          </a:p>
        </p:txBody>
      </p:sp>
    </p:spTree>
    <p:extLst>
      <p:ext uri="{BB962C8B-B14F-4D97-AF65-F5344CB8AC3E}">
        <p14:creationId xmlns:p14="http://schemas.microsoft.com/office/powerpoint/2010/main" val="252320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dirty="0"/>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29949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872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p:txBody>
      </p:sp>
    </p:spTree>
    <p:extLst>
      <p:ext uri="{BB962C8B-B14F-4D97-AF65-F5344CB8AC3E}">
        <p14:creationId xmlns:p14="http://schemas.microsoft.com/office/powerpoint/2010/main" val="270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fountains are in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759932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87200" cy="5029200"/>
          </a:xfrm>
          <a:prstGeom prst="rect">
            <a:avLst/>
          </a:prstGeom>
        </p:spPr>
        <p:txBody>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p:txBody>
      </p:sp>
    </p:spTree>
    <p:extLst>
      <p:ext uri="{BB962C8B-B14F-4D97-AF65-F5344CB8AC3E}">
        <p14:creationId xmlns:p14="http://schemas.microsoft.com/office/powerpoint/2010/main" val="39112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“Battle Belongs”</a:t>
            </a:r>
          </a:p>
          <a:p>
            <a:pPr marL="0" indent="0" algn="ctr">
              <a:buNone/>
            </a:pPr>
            <a:r>
              <a:rPr lang="en-US" sz="4400" b="1" dirty="0">
                <a:solidFill>
                  <a:schemeClr val="bg1"/>
                </a:solidFill>
                <a:latin typeface="Arial"/>
                <a:ea typeface="+mn-lt"/>
                <a:cs typeface="+mn-lt"/>
              </a:rPr>
              <a:t>      (Phil Wickham)</a:t>
            </a:r>
            <a:r>
              <a:rPr lang="en-US" sz="1100" b="1" dirty="0">
                <a:solidFill>
                  <a:schemeClr val="bg1"/>
                </a:solidFill>
                <a:latin typeface="Arial"/>
                <a:ea typeface="+mn-lt"/>
                <a:cs typeface="+mn-lt"/>
              </a:rPr>
              <a:t>CCLI #7148126</a:t>
            </a:r>
            <a:endParaRPr lang="en-US" sz="4400" b="1" dirty="0">
              <a:solidFill>
                <a:schemeClr val="bg1"/>
              </a:solidFill>
              <a:latin typeface="Arial"/>
              <a:ea typeface="+mn-lt"/>
              <a:cs typeface="+mn-lt"/>
            </a:endParaRPr>
          </a:p>
          <a:p>
            <a:pPr marL="0" indent="0" algn="ctr">
              <a:buNone/>
            </a:pPr>
            <a:endParaRPr lang="en-US" sz="11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all I see is battle, you see my </a:t>
            </a:r>
            <a:r>
              <a:rPr lang="en-US" sz="4000" dirty="0" err="1">
                <a:solidFill>
                  <a:schemeClr val="bg1"/>
                </a:solidFill>
                <a:latin typeface="Arial"/>
                <a:ea typeface="+mn-lt"/>
                <a:cs typeface="+mn-lt"/>
              </a:rPr>
              <a:t>victory.When</a:t>
            </a:r>
            <a:r>
              <a:rPr lang="en-US" sz="4000" dirty="0">
                <a:solidFill>
                  <a:schemeClr val="bg1"/>
                </a:solidFill>
                <a:latin typeface="Arial"/>
                <a:ea typeface="+mn-lt"/>
                <a:cs typeface="+mn-lt"/>
              </a:rPr>
              <a:t> all I see is mountain, You see a mountain move. And as </a:t>
            </a:r>
          </a:p>
        </p:txBody>
      </p:sp>
    </p:spTree>
    <p:extLst>
      <p:ext uri="{BB962C8B-B14F-4D97-AF65-F5344CB8AC3E}">
        <p14:creationId xmlns:p14="http://schemas.microsoft.com/office/powerpoint/2010/main" val="14093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walk through the shadow, Your love surrounds me. There’s nothing to fear now for I am safe with you.</a:t>
            </a:r>
          </a:p>
        </p:txBody>
      </p:sp>
    </p:spTree>
    <p:extLst>
      <p:ext uri="{BB962C8B-B14F-4D97-AF65-F5344CB8AC3E}">
        <p14:creationId xmlns:p14="http://schemas.microsoft.com/office/powerpoint/2010/main" val="201488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fight, I’ll fight on my knees. With my hands lifted high. Oh God, the battle belongs to you. And</a:t>
            </a:r>
          </a:p>
        </p:txBody>
      </p:sp>
    </p:spTree>
    <p:extLst>
      <p:ext uri="{BB962C8B-B14F-4D97-AF65-F5344CB8AC3E}">
        <p14:creationId xmlns:p14="http://schemas.microsoft.com/office/powerpoint/2010/main" val="144581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fear I lay at your feet. I’ll sing through the night. Oh God, the battle belongs to you. And if you</a:t>
            </a:r>
          </a:p>
        </p:txBody>
      </p:sp>
    </p:spTree>
    <p:extLst>
      <p:ext uri="{BB962C8B-B14F-4D97-AF65-F5344CB8AC3E}">
        <p14:creationId xmlns:p14="http://schemas.microsoft.com/office/powerpoint/2010/main" val="198233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for me, who can stand against me, who can be against me? Yeah for Jesus, there’s nothing </a:t>
            </a:r>
          </a:p>
        </p:txBody>
      </p:sp>
    </p:spTree>
    <p:extLst>
      <p:ext uri="{BB962C8B-B14F-4D97-AF65-F5344CB8AC3E}">
        <p14:creationId xmlns:p14="http://schemas.microsoft.com/office/powerpoint/2010/main" val="259095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All My Fountain</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54766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for you. When all I see are the ashes., You see the beauty. Thank you God. When all I see </a:t>
            </a:r>
          </a:p>
        </p:txBody>
      </p:sp>
    </p:spTree>
    <p:extLst>
      <p:ext uri="{BB962C8B-B14F-4D97-AF65-F5344CB8AC3E}">
        <p14:creationId xmlns:p14="http://schemas.microsoft.com/office/powerpoint/2010/main" val="403223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cross, God, You see the empty tomb. So when I fight, I’ll fight on my knees. With my hands lifted </a:t>
            </a:r>
          </a:p>
        </p:txBody>
      </p:sp>
    </p:spTree>
    <p:extLst>
      <p:ext uri="{BB962C8B-B14F-4D97-AF65-F5344CB8AC3E}">
        <p14:creationId xmlns:p14="http://schemas.microsoft.com/office/powerpoint/2010/main" val="220657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Oh God, the battle  belongs to you. And every fear I lay at your feet. I’ll sing through the night.</a:t>
            </a:r>
          </a:p>
        </p:txBody>
      </p:sp>
    </p:spTree>
    <p:extLst>
      <p:ext uri="{BB962C8B-B14F-4D97-AF65-F5344CB8AC3E}">
        <p14:creationId xmlns:p14="http://schemas.microsoft.com/office/powerpoint/2010/main" val="68209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the battle belongs to you. Almighty fortress, You go before us. Nothing can stand against the </a:t>
            </a:r>
          </a:p>
        </p:txBody>
      </p:sp>
    </p:spTree>
    <p:extLst>
      <p:ext uri="{BB962C8B-B14F-4D97-AF65-F5344CB8AC3E}">
        <p14:creationId xmlns:p14="http://schemas.microsoft.com/office/powerpoint/2010/main" val="215177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our God. You shine in the shadow, You win every battle. Nothing can stand against the power</a:t>
            </a:r>
          </a:p>
        </p:txBody>
      </p:sp>
    </p:spTree>
    <p:extLst>
      <p:ext uri="{BB962C8B-B14F-4D97-AF65-F5344CB8AC3E}">
        <p14:creationId xmlns:p14="http://schemas.microsoft.com/office/powerpoint/2010/main" val="428694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our God. All mighty fortress, you go before us. Nothing can stand against the power of our God. You </a:t>
            </a:r>
          </a:p>
        </p:txBody>
      </p:sp>
    </p:spTree>
    <p:extLst>
      <p:ext uri="{BB962C8B-B14F-4D97-AF65-F5344CB8AC3E}">
        <p14:creationId xmlns:p14="http://schemas.microsoft.com/office/powerpoint/2010/main" val="361633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in the shadows. You win every battle. Nothing can stand against the power of our God. So when I </a:t>
            </a:r>
          </a:p>
        </p:txBody>
      </p:sp>
    </p:spTree>
    <p:extLst>
      <p:ext uri="{BB962C8B-B14F-4D97-AF65-F5344CB8AC3E}">
        <p14:creationId xmlns:p14="http://schemas.microsoft.com/office/powerpoint/2010/main" val="177405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 I’ll fight on my knees. With my hands lifted high. Oh’ god, the battle belongs to you. And every</a:t>
            </a:r>
          </a:p>
        </p:txBody>
      </p:sp>
    </p:spTree>
    <p:extLst>
      <p:ext uri="{BB962C8B-B14F-4D97-AF65-F5344CB8AC3E}">
        <p14:creationId xmlns:p14="http://schemas.microsoft.com/office/powerpoint/2010/main" val="1962414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 I lay at your feet. I’ll sing through the night. Oh God, the battle belongs to you.</a:t>
            </a:r>
          </a:p>
        </p:txBody>
      </p:sp>
    </p:spTree>
    <p:extLst>
      <p:ext uri="{BB962C8B-B14F-4D97-AF65-F5344CB8AC3E}">
        <p14:creationId xmlns:p14="http://schemas.microsoft.com/office/powerpoint/2010/main" val="331664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dry and desert land I tell myself keep walking on</a:t>
            </a:r>
          </a:p>
          <a:p>
            <a:pPr marL="0" indent="0" algn="ctr">
              <a:buNone/>
            </a:pPr>
            <a:r>
              <a:rPr lang="en-US" sz="4000" dirty="0">
                <a:solidFill>
                  <a:schemeClr val="bg1"/>
                </a:solidFill>
                <a:latin typeface="Arial"/>
                <a:ea typeface="+mn-lt"/>
                <a:cs typeface="+mn-lt"/>
              </a:rPr>
              <a:t>Hear something up ahead Water falling like a song</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3966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 everlasting stream You're river carries me home</a:t>
            </a:r>
          </a:p>
          <a:p>
            <a:pPr marL="0" indent="0" algn="ctr">
              <a:buNone/>
            </a:pPr>
            <a:r>
              <a:rPr lang="en-US" sz="4000" dirty="0">
                <a:solidFill>
                  <a:schemeClr val="bg1"/>
                </a:solidFill>
                <a:latin typeface="Arial"/>
                <a:ea typeface="+mn-lt"/>
                <a:cs typeface="+mn-lt"/>
              </a:rPr>
              <a:t>Let it flow, let it flow All my fountains A flood for my</a:t>
            </a:r>
          </a:p>
        </p:txBody>
      </p:sp>
    </p:spTree>
    <p:extLst>
      <p:ext uri="{BB962C8B-B14F-4D97-AF65-F5344CB8AC3E}">
        <p14:creationId xmlns:p14="http://schemas.microsoft.com/office/powerpoint/2010/main" val="109246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“God Turned It Around”</a:t>
            </a:r>
          </a:p>
          <a:p>
            <a:pPr marL="0" indent="0" algn="ctr">
              <a:buNone/>
            </a:pPr>
            <a:r>
              <a:rPr lang="en-US" sz="4400" b="1" dirty="0">
                <a:solidFill>
                  <a:schemeClr val="bg1"/>
                </a:solidFill>
                <a:latin typeface="Arial"/>
                <a:ea typeface="+mn-lt"/>
                <a:cs typeface="+mn-lt"/>
              </a:rPr>
              <a:t>(Church of The City)</a:t>
            </a:r>
          </a:p>
        </p:txBody>
      </p:sp>
    </p:spTree>
    <p:extLst>
      <p:ext uri="{BB962C8B-B14F-4D97-AF65-F5344CB8AC3E}">
        <p14:creationId xmlns:p14="http://schemas.microsoft.com/office/powerpoint/2010/main" val="2628425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praying, God come And turn this thing around God, turn it around God, turn it around God, turn it</a:t>
            </a:r>
          </a:p>
        </p:txBody>
      </p:sp>
    </p:spTree>
    <p:extLst>
      <p:ext uri="{BB962C8B-B14F-4D97-AF65-F5344CB8AC3E}">
        <p14:creationId xmlns:p14="http://schemas.microsoft.com/office/powerpoint/2010/main" val="4266049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I'm calling on the name That changes everything, yes God, turn it around God, turn it</a:t>
            </a:r>
          </a:p>
        </p:txBody>
      </p:sp>
    </p:spTree>
    <p:extLst>
      <p:ext uri="{BB962C8B-B14F-4D97-AF65-F5344CB8AC3E}">
        <p14:creationId xmlns:p14="http://schemas.microsoft.com/office/powerpoint/2010/main" val="1050528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God, turn it around All of my hope Is in the name The name of Jesus Breakthrough will come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59042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the name The name of Jesus I'm praying, God come And turn this thing around Oh, yes God, </a:t>
            </a:r>
          </a:p>
        </p:txBody>
      </p:sp>
    </p:spTree>
    <p:extLst>
      <p:ext uri="{BB962C8B-B14F-4D97-AF65-F5344CB8AC3E}">
        <p14:creationId xmlns:p14="http://schemas.microsoft.com/office/powerpoint/2010/main" val="278902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A well that never will run dry I've rambled on my own Never believing I would find An everlasting</a:t>
            </a:r>
          </a:p>
        </p:txBody>
      </p:sp>
    </p:spTree>
    <p:extLst>
      <p:ext uri="{BB962C8B-B14F-4D97-AF65-F5344CB8AC3E}">
        <p14:creationId xmlns:p14="http://schemas.microsoft.com/office/powerpoint/2010/main" val="3887489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 it around God, turn it around God, turn it around</a:t>
            </a:r>
          </a:p>
          <a:p>
            <a:pPr marL="0" indent="0" algn="ctr">
              <a:buNone/>
            </a:pPr>
            <a:r>
              <a:rPr lang="en-US" sz="4000" dirty="0">
                <a:solidFill>
                  <a:schemeClr val="bg1"/>
                </a:solidFill>
                <a:latin typeface="Arial"/>
                <a:ea typeface="+mn-lt"/>
                <a:cs typeface="+mn-lt"/>
              </a:rPr>
              <a:t>I'm calling on the name That changes everything Oh, </a:t>
            </a:r>
          </a:p>
        </p:txBody>
      </p:sp>
    </p:spTree>
    <p:extLst>
      <p:ext uri="{BB962C8B-B14F-4D97-AF65-F5344CB8AC3E}">
        <p14:creationId xmlns:p14="http://schemas.microsoft.com/office/powerpoint/2010/main" val="1357150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God, turn it around God, turn it around God, turn it around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of my hope Is in the</a:t>
            </a:r>
          </a:p>
        </p:txBody>
      </p:sp>
    </p:spTree>
    <p:extLst>
      <p:ext uri="{BB962C8B-B14F-4D97-AF65-F5344CB8AC3E}">
        <p14:creationId xmlns:p14="http://schemas.microsoft.com/office/powerpoint/2010/main" val="4249679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The name of Jesus Breakthrough will come</a:t>
            </a:r>
          </a:p>
          <a:p>
            <a:pPr marL="0" indent="0" algn="ctr">
              <a:buNone/>
            </a:pPr>
            <a:r>
              <a:rPr lang="en-US" sz="4000" dirty="0">
                <a:solidFill>
                  <a:schemeClr val="bg1"/>
                </a:solidFill>
                <a:latin typeface="Arial"/>
                <a:ea typeface="+mn-lt"/>
                <a:cs typeface="+mn-lt"/>
              </a:rPr>
              <a:t>Come in the name The name of Jesus God, turn it</a:t>
            </a:r>
          </a:p>
        </p:txBody>
      </p:sp>
    </p:spTree>
    <p:extLst>
      <p:ext uri="{BB962C8B-B14F-4D97-AF65-F5344CB8AC3E}">
        <p14:creationId xmlns:p14="http://schemas.microsoft.com/office/powerpoint/2010/main" val="332438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God, turn it around God, turn it around Oh </a:t>
            </a:r>
            <a:r>
              <a:rPr lang="en-US" sz="4000" dirty="0" err="1">
                <a:solidFill>
                  <a:schemeClr val="bg1"/>
                </a:solidFill>
                <a:latin typeface="Arial"/>
                <a:ea typeface="+mn-lt"/>
                <a:cs typeface="+mn-lt"/>
              </a:rPr>
              <a:t>oh</a:t>
            </a:r>
            <a:endParaRPr lang="en-US" sz="4000" dirty="0">
              <a:solidFill>
                <a:schemeClr val="bg1"/>
              </a:solidFill>
              <a:latin typeface="Arial"/>
              <a:ea typeface="+mn-lt"/>
              <a:cs typeface="+mn-lt"/>
            </a:endParaRPr>
          </a:p>
          <a:p>
            <a:pPr marL="0" indent="0" algn="ctr">
              <a:buNone/>
            </a:pPr>
            <a:r>
              <a:rPr lang="en-US" sz="4000" dirty="0">
                <a:solidFill>
                  <a:schemeClr val="bg1"/>
                </a:solidFill>
                <a:latin typeface="Arial"/>
                <a:ea typeface="+mn-lt"/>
                <a:cs typeface="+mn-lt"/>
              </a:rPr>
              <a:t>God, turn it around God, turn it around God, turn it</a:t>
            </a:r>
          </a:p>
        </p:txBody>
      </p:sp>
    </p:spTree>
    <p:extLst>
      <p:ext uri="{BB962C8B-B14F-4D97-AF65-F5344CB8AC3E}">
        <p14:creationId xmlns:p14="http://schemas.microsoft.com/office/powerpoint/2010/main" val="1415993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He is up to something He is up to something</a:t>
            </a:r>
          </a:p>
          <a:p>
            <a:pPr marL="0" indent="0" algn="ctr">
              <a:buNone/>
            </a:pPr>
            <a:r>
              <a:rPr lang="en-US" sz="4000" dirty="0">
                <a:solidFill>
                  <a:schemeClr val="bg1"/>
                </a:solidFill>
                <a:latin typeface="Arial"/>
                <a:ea typeface="+mn-lt"/>
                <a:cs typeface="+mn-lt"/>
              </a:rPr>
              <a:t>God is doing something right now He is up to</a:t>
            </a:r>
          </a:p>
        </p:txBody>
      </p:sp>
    </p:spTree>
    <p:extLst>
      <p:ext uri="{BB962C8B-B14F-4D97-AF65-F5344CB8AC3E}">
        <p14:creationId xmlns:p14="http://schemas.microsoft.com/office/powerpoint/2010/main" val="1495731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He is up to something God is doing something right now He is healing someone He is</a:t>
            </a:r>
          </a:p>
        </p:txBody>
      </p:sp>
    </p:spTree>
    <p:extLst>
      <p:ext uri="{BB962C8B-B14F-4D97-AF65-F5344CB8AC3E}">
        <p14:creationId xmlns:p14="http://schemas.microsoft.com/office/powerpoint/2010/main" val="1392395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saving someone God is doing something, oh, right now He is healing someone He is saving someone</a:t>
            </a:r>
          </a:p>
        </p:txBody>
      </p:sp>
    </p:spTree>
    <p:extLst>
      <p:ext uri="{BB962C8B-B14F-4D97-AF65-F5344CB8AC3E}">
        <p14:creationId xmlns:p14="http://schemas.microsoft.com/office/powerpoint/2010/main" val="523531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doing something right now (right now) He is moving mountains Making a way for someone God is</a:t>
            </a:r>
          </a:p>
        </p:txBody>
      </p:sp>
    </p:spTree>
    <p:extLst>
      <p:ext uri="{BB962C8B-B14F-4D97-AF65-F5344CB8AC3E}">
        <p14:creationId xmlns:p14="http://schemas.microsoft.com/office/powerpoint/2010/main" val="879252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doing something right now, right now He is moving mountains Making a way for someone (yeah) God is</a:t>
            </a:r>
          </a:p>
        </p:txBody>
      </p:sp>
    </p:spTree>
    <p:extLst>
      <p:ext uri="{BB962C8B-B14F-4D97-AF65-F5344CB8AC3E}">
        <p14:creationId xmlns:p14="http://schemas.microsoft.com/office/powerpoint/2010/main" val="400315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doing something right now, right now He is moving mountains Making a way for someone God is doing</a:t>
            </a:r>
          </a:p>
        </p:txBody>
      </p:sp>
    </p:spTree>
    <p:extLst>
      <p:ext uri="{BB962C8B-B14F-4D97-AF65-F5344CB8AC3E}">
        <p14:creationId xmlns:p14="http://schemas.microsoft.com/office/powerpoint/2010/main" val="156010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Stream You're river carries me home Let it flow, let it flow Open the Heavens Come living water All my</a:t>
            </a:r>
          </a:p>
        </p:txBody>
      </p:sp>
    </p:spTree>
    <p:extLst>
      <p:ext uri="{BB962C8B-B14F-4D97-AF65-F5344CB8AC3E}">
        <p14:creationId xmlns:p14="http://schemas.microsoft.com/office/powerpoint/2010/main" val="609826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right now All of my hope (yeah) Is in the name (the name) The name of Jesus (of Jesus) Said, </a:t>
            </a:r>
          </a:p>
        </p:txBody>
      </p:sp>
    </p:spTree>
    <p:extLst>
      <p:ext uri="{BB962C8B-B14F-4D97-AF65-F5344CB8AC3E}">
        <p14:creationId xmlns:p14="http://schemas.microsoft.com/office/powerpoint/2010/main" val="3382676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breakthrough will come in the name Come in the name The name of Jesus All of my hope (is in the</a:t>
            </a:r>
          </a:p>
        </p:txBody>
      </p:sp>
    </p:spTree>
    <p:extLst>
      <p:ext uri="{BB962C8B-B14F-4D97-AF65-F5344CB8AC3E}">
        <p14:creationId xmlns:p14="http://schemas.microsoft.com/office/powerpoint/2010/main" val="925492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in the name (said) The name of Jesus Said, breakthrough will come </a:t>
            </a:r>
            <a:r>
              <a:rPr lang="en-US" sz="4000" dirty="0" err="1">
                <a:solidFill>
                  <a:schemeClr val="bg1"/>
                </a:solidFill>
                <a:latin typeface="Arial"/>
                <a:ea typeface="+mn-lt"/>
                <a:cs typeface="+mn-lt"/>
              </a:rPr>
              <a:t>Come</a:t>
            </a:r>
            <a:r>
              <a:rPr lang="en-US" sz="4000" dirty="0">
                <a:solidFill>
                  <a:schemeClr val="bg1"/>
                </a:solidFill>
                <a:latin typeface="Arial"/>
                <a:ea typeface="+mn-lt"/>
                <a:cs typeface="+mn-lt"/>
              </a:rPr>
              <a:t> in the name The name</a:t>
            </a:r>
          </a:p>
        </p:txBody>
      </p:sp>
    </p:spTree>
    <p:extLst>
      <p:ext uri="{BB962C8B-B14F-4D97-AF65-F5344CB8AC3E}">
        <p14:creationId xmlns:p14="http://schemas.microsoft.com/office/powerpoint/2010/main" val="2985871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Jesus God, turn it around Turn it around Oh, oh</a:t>
            </a:r>
          </a:p>
          <a:p>
            <a:pPr marL="0" indent="0" algn="ctr">
              <a:buNone/>
            </a:pPr>
            <a:r>
              <a:rPr lang="en-US" sz="4000" dirty="0">
                <a:solidFill>
                  <a:schemeClr val="bg1"/>
                </a:solidFill>
                <a:latin typeface="Arial"/>
                <a:ea typeface="+mn-lt"/>
                <a:cs typeface="+mn-lt"/>
              </a:rPr>
              <a:t>God, turn it around Turn it around Turn it around</a:t>
            </a:r>
          </a:p>
        </p:txBody>
      </p:sp>
    </p:spTree>
    <p:extLst>
      <p:ext uri="{BB962C8B-B14F-4D97-AF65-F5344CB8AC3E}">
        <p14:creationId xmlns:p14="http://schemas.microsoft.com/office/powerpoint/2010/main" val="3091859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74354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1358375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395577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167212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344120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113250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fountains are in you You're strong like a river Your love is running through All my fountains are in you</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26789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3779405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1912736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227237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3300211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482285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1404667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5253972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649196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53235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and rain down on us, rain down on us, Lord</a:t>
            </a:r>
          </a:p>
          <a:p>
            <a:pPr marL="0" indent="0" algn="ctr">
              <a:buNone/>
            </a:pPr>
            <a:r>
              <a:rPr lang="en-US" sz="4000" dirty="0">
                <a:solidFill>
                  <a:schemeClr val="bg1"/>
                </a:solidFill>
                <a:latin typeface="Arial"/>
                <a:ea typeface="+mn-lt"/>
                <a:cs typeface="+mn-lt"/>
              </a:rPr>
              <a:t>Come on and rain down on us, rain down on us,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038271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2057400" y="0"/>
            <a:ext cx="8077200" cy="1905000"/>
          </a:xfrm>
          <a:prstGeom prst="rect">
            <a:avLst/>
          </a:prstGeom>
        </p:spPr>
        <p:txBody>
          <a:bodyPr/>
          <a:lstStyle/>
          <a:p>
            <a:pPr algn="ctr"/>
            <a:r>
              <a:rPr lang="en-US" sz="3200" b="1" dirty="0"/>
              <a:t>The Feast of Pentecost</a:t>
            </a:r>
            <a:endParaRPr lang="en-US" sz="3200" dirty="0"/>
          </a:p>
          <a:p>
            <a:pPr algn="ctr"/>
            <a:r>
              <a:rPr lang="en-US" sz="2800" b="1" dirty="0"/>
              <a:t>by Pastor Fee Soliven</a:t>
            </a:r>
            <a:endParaRPr lang="en-US" sz="2800" dirty="0"/>
          </a:p>
          <a:p>
            <a:pPr algn="ctr"/>
            <a:r>
              <a:rPr lang="en-US" sz="3200" b="1" dirty="0"/>
              <a:t>Exodus 23:14-16</a:t>
            </a:r>
            <a:endParaRPr lang="en-US" sz="3200" dirty="0"/>
          </a:p>
          <a:p>
            <a:pPr algn="ctr"/>
            <a:r>
              <a:rPr lang="en-US" sz="3200" b="1" dirty="0"/>
              <a:t>Sunday Morning</a:t>
            </a:r>
            <a:endParaRPr lang="en-US" sz="3200" dirty="0"/>
          </a:p>
          <a:p>
            <a:pPr algn="ctr"/>
            <a:r>
              <a:rPr lang="en-US" sz="3200" b="1" dirty="0"/>
              <a:t>June 5,2022 – </a:t>
            </a:r>
            <a:r>
              <a:rPr lang="en-US" sz="3200" b="1"/>
              <a:t>Sivan </a:t>
            </a:r>
            <a:r>
              <a:rPr lang="en-US" sz="3200" b="1" dirty="0"/>
              <a:t>6</a:t>
            </a:r>
            <a:r>
              <a:rPr lang="en-US" sz="3200" b="1"/>
              <a:t>, </a:t>
            </a:r>
            <a:r>
              <a:rPr lang="en-US" sz="3200" b="1" dirty="0"/>
              <a:t>5782</a:t>
            </a:r>
            <a:endParaRPr lang="en-US" sz="3200" dirty="0"/>
          </a:p>
          <a:p>
            <a:pPr marL="342900" indent="-342900" algn="ctr">
              <a:lnSpc>
                <a:spcPct val="80000"/>
              </a:lnSpc>
              <a:spcBef>
                <a:spcPct val="20000"/>
              </a:spcBef>
              <a:buClr>
                <a:schemeClr val="tx2"/>
              </a:buClr>
              <a:buFontTx/>
              <a:buChar char="•"/>
              <a:defRPr/>
            </a:pPr>
            <a:endParaRPr lang="en-US" sz="3200" kern="0" dirty="0">
              <a:cs typeface="+mn-cs"/>
            </a:endParaRPr>
          </a:p>
        </p:txBody>
      </p:sp>
      <p:pic>
        <p:nvPicPr>
          <p:cNvPr id="1026" name="Picture 2" descr="C:\Users\Placido Soliven\Desktop\power_of_pentecost_2.jpg"/>
          <p:cNvPicPr>
            <a:picLocks noChangeAspect="1" noChangeArrowheads="1"/>
          </p:cNvPicPr>
          <p:nvPr/>
        </p:nvPicPr>
        <p:blipFill>
          <a:blip r:embed="rId2" cstate="print"/>
          <a:srcRect/>
          <a:stretch>
            <a:fillRect/>
          </a:stretch>
        </p:blipFill>
        <p:spPr bwMode="auto">
          <a:xfrm>
            <a:off x="0" y="2514600"/>
            <a:ext cx="12192000" cy="4343400"/>
          </a:xfrm>
          <a:prstGeom prst="rect">
            <a:avLst/>
          </a:prstGeom>
          <a:noFill/>
        </p:spPr>
      </p:pic>
      <p:pic>
        <p:nvPicPr>
          <p:cNvPr id="6" name="Picture 5" descr="AGCF highest resolution.jpg"/>
          <p:cNvPicPr>
            <a:picLocks noChangeAspect="1"/>
          </p:cNvPicPr>
          <p:nvPr/>
        </p:nvPicPr>
        <p:blipFill>
          <a:blip r:embed="rId3" cstate="print"/>
          <a:stretch>
            <a:fillRect/>
          </a:stretch>
        </p:blipFill>
        <p:spPr>
          <a:xfrm>
            <a:off x="10871200" y="5867400"/>
            <a:ext cx="1320800" cy="9906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algn="ctr"/>
            <a:r>
              <a:rPr lang="en-US" sz="4000" b="1" u="sng" dirty="0"/>
              <a:t>Exodus 23:14-16</a:t>
            </a:r>
            <a:endParaRPr lang="en-US" sz="4000" u="sng" dirty="0"/>
          </a:p>
          <a:p>
            <a:pPr algn="ctr"/>
            <a:r>
              <a:rPr lang="en-US" sz="4000" dirty="0"/>
              <a:t>14 "Three times you shall keep a feast to Me in the year: 15 You shall keep the Feast of Unleavened Bread (you shall eat unleavened bread seven days, as I commanded you, at the time appointed in the month of </a:t>
            </a:r>
            <a:r>
              <a:rPr lang="en-US" sz="4000" dirty="0" err="1"/>
              <a:t>Abib</a:t>
            </a:r>
            <a:r>
              <a:rPr lang="en-US" sz="4000" dirty="0"/>
              <a:t>, for in it you came out of Egypt; none shall appear before Me empty);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6019800"/>
          </a:xfrm>
          <a:prstGeom prst="rect">
            <a:avLst/>
          </a:prstGeom>
        </p:spPr>
        <p:txBody>
          <a:bodyPr/>
          <a:lstStyle/>
          <a:p>
            <a:pPr algn="ctr"/>
            <a:r>
              <a:rPr lang="en-US" sz="4000" b="1" dirty="0"/>
              <a:t>Feast of Weeks, </a:t>
            </a:r>
          </a:p>
          <a:p>
            <a:pPr algn="ctr"/>
            <a:r>
              <a:rPr lang="en-US" sz="4000" b="1" dirty="0"/>
              <a:t>The Feast of Harvest, </a:t>
            </a:r>
          </a:p>
          <a:p>
            <a:pPr algn="ctr"/>
            <a:r>
              <a:rPr lang="en-US" sz="4000" b="1" dirty="0"/>
              <a:t>The Latter </a:t>
            </a:r>
            <a:r>
              <a:rPr lang="en-US" sz="4000" b="1" dirty="0" err="1"/>
              <a:t>Firstfruits</a:t>
            </a:r>
            <a:endParaRPr lang="en-US" sz="4000" dirty="0"/>
          </a:p>
          <a:p>
            <a:pPr algn="ctr"/>
            <a:r>
              <a:rPr lang="en-US" sz="4000" b="1" dirty="0"/>
              <a:t>The Feast of Pentecost </a:t>
            </a:r>
          </a:p>
          <a:p>
            <a:pPr algn="ctr"/>
            <a:r>
              <a:rPr lang="en-US" sz="4000" b="1" dirty="0"/>
              <a:t>and </a:t>
            </a:r>
          </a:p>
          <a:p>
            <a:pPr algn="ctr"/>
            <a:r>
              <a:rPr lang="en-US" sz="4000" b="1" dirty="0"/>
              <a:t>The Feast of Shavuot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defRPr/>
            </a:pPr>
            <a:r>
              <a:rPr lang="en-US" sz="4000" b="1" dirty="0">
                <a:solidFill>
                  <a:srgbClr val="FFFFFF"/>
                </a:solidFill>
              </a:rPr>
              <a:t>Feast of Weeks</a:t>
            </a:r>
            <a:endParaRPr lang="en-US" sz="4000" dirty="0">
              <a:solidFill>
                <a:srgbClr val="FFFFFF"/>
              </a:solidFill>
            </a:endParaRPr>
          </a:p>
        </p:txBody>
      </p:sp>
    </p:spTree>
    <p:extLst>
      <p:ext uri="{BB962C8B-B14F-4D97-AF65-F5344CB8AC3E}">
        <p14:creationId xmlns:p14="http://schemas.microsoft.com/office/powerpoint/2010/main" val="23581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Leviticus 23:15-16</a:t>
            </a:r>
            <a:endParaRPr lang="en-US" sz="4000" u="sng" dirty="0"/>
          </a:p>
          <a:p>
            <a:pPr algn="ctr"/>
            <a:r>
              <a:rPr lang="en-US" sz="4000" dirty="0"/>
              <a:t>15'And you shall count for yourselves from the day after the Sabbath, from the day that you brought the sheaf of the wave offering: seven Sabbaths shall be completed. 16 Count fifty days to the day after the seventh Sabbath; then you shall offer a new grain offering to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208" y="282714"/>
            <a:ext cx="4945586" cy="707886"/>
          </a:xfrm>
          <a:prstGeom prst="rect">
            <a:avLst/>
          </a:prstGeom>
        </p:spPr>
        <p:txBody>
          <a:bodyPr wrap="none">
            <a:spAutoFit/>
          </a:bodyPr>
          <a:lstStyle/>
          <a:p>
            <a:pPr lvl="0" algn="ctr">
              <a:defRPr/>
            </a:pPr>
            <a:r>
              <a:rPr lang="en-US" sz="4000" b="1" dirty="0">
                <a:solidFill>
                  <a:srgbClr val="FFFFFF"/>
                </a:solidFill>
              </a:rPr>
              <a:t>Latter </a:t>
            </a:r>
            <a:r>
              <a:rPr lang="en-US" sz="4000" b="1" dirty="0" err="1">
                <a:solidFill>
                  <a:srgbClr val="FFFFFF"/>
                </a:solidFill>
              </a:rPr>
              <a:t>Firstfruits</a:t>
            </a:r>
            <a:endParaRPr lang="en-US" sz="4000" dirty="0">
              <a:solidFill>
                <a:srgbClr val="FFFFFF"/>
              </a:solidFill>
            </a:endParaRPr>
          </a:p>
        </p:txBody>
      </p:sp>
    </p:spTree>
    <p:extLst>
      <p:ext uri="{BB962C8B-B14F-4D97-AF65-F5344CB8AC3E}">
        <p14:creationId xmlns:p14="http://schemas.microsoft.com/office/powerpoint/2010/main" val="3629574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cido Soliven\Desktop\Heston-tablets-Commandment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b="1" u="sng" dirty="0"/>
              <a:t>Acts 2:14-21</a:t>
            </a:r>
            <a:endParaRPr lang="en-US" sz="4000" u="sng" dirty="0"/>
          </a:p>
          <a:p>
            <a:pPr algn="ctr"/>
            <a:r>
              <a:rPr lang="en-US" sz="4000" dirty="0"/>
              <a:t>14 But Peter, standing up with the eleven, raised his voice and said to them, "Men of Judea and all who dwell in Jerusalem, let this be known to you, and heed my words. 15 For these are not drunk, as you suppose, since it is only the third hour of the day. 16 But this is what was spoken by the prophet Joel: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and rain down on us, rain down on us, Lord (we pray) Come on and rain down on us, rain down</a:t>
            </a:r>
          </a:p>
        </p:txBody>
      </p:sp>
    </p:spTree>
    <p:extLst>
      <p:ext uri="{BB962C8B-B14F-4D97-AF65-F5344CB8AC3E}">
        <p14:creationId xmlns:p14="http://schemas.microsoft.com/office/powerpoint/2010/main" val="4226520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17'And it shall come to pass in the last days, says God, That I will pour out of My Spirit on all flesh; Your sons and your daughters shall prophesy, Your young men shall see visions, Your old men shall dream dreams. 18 And on My menservants and on My maidservants I will pour out My Spirit in those days; And they shall prophesy.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87200" cy="5029200"/>
          </a:xfrm>
          <a:prstGeom prst="rect">
            <a:avLst/>
          </a:prstGeom>
        </p:spPr>
        <p:txBody>
          <a:bodyPr/>
          <a:lstStyle/>
          <a:p>
            <a:pPr algn="ctr"/>
            <a:r>
              <a:rPr lang="en-US" sz="4000" dirty="0"/>
              <a:t>19 I will show wonders in heaven above And signs in the earth beneath: Blood and fire and vapor of smoke. 20 The sun shall be turned into darkness, And the moon into blood, Before the coming of the great and awesome day of the LORD. 21 And it shall come to pass That whoever calls on the name of the LORD Shall be saved.'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486400"/>
          </a:xfrm>
          <a:prstGeom prst="rect">
            <a:avLst/>
          </a:prstGeom>
        </p:spPr>
        <p:txBody>
          <a:bodyPr/>
          <a:lstStyle/>
          <a:p>
            <a:pPr algn="ctr"/>
            <a:r>
              <a:rPr lang="en-US" sz="4000" b="1" dirty="0"/>
              <a:t>1. Pentecost serves as a reminder that God grants His Holy Spirit to the </a:t>
            </a:r>
            <a:r>
              <a:rPr lang="en-US" sz="4000" b="1" dirty="0" err="1"/>
              <a:t>FirstFruits</a:t>
            </a:r>
            <a:r>
              <a:rPr lang="en-US" sz="4000" b="1" dirty="0"/>
              <a:t> of His Spiritual Harvest.</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algn="ctr"/>
            <a:r>
              <a:rPr lang="en-US" sz="4000" b="1" u="sng" dirty="0"/>
              <a:t>Exodus 23:16</a:t>
            </a:r>
            <a:endParaRPr lang="en-US" sz="4000" u="sng" dirty="0"/>
          </a:p>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81000"/>
            <a:ext cx="11658600" cy="5029200"/>
          </a:xfrm>
          <a:prstGeom prst="rect">
            <a:avLst/>
          </a:prstGeom>
        </p:spPr>
        <p:txBody>
          <a:bodyPr/>
          <a:lstStyle/>
          <a:p>
            <a:pPr algn="ctr"/>
            <a:r>
              <a:rPr lang="en-US" sz="4000" b="1" u="sng" dirty="0"/>
              <a:t>Numbers 28:26</a:t>
            </a:r>
            <a:endParaRPr lang="en-US" sz="4000" u="sng" dirty="0"/>
          </a:p>
          <a:p>
            <a:pPr algn="ctr"/>
            <a:r>
              <a:rPr lang="en-US" sz="4000" dirty="0"/>
              <a:t>26'Also on the day of the </a:t>
            </a:r>
            <a:r>
              <a:rPr lang="en-US" sz="4000" dirty="0" err="1"/>
              <a:t>firstfruits</a:t>
            </a:r>
            <a:r>
              <a:rPr lang="en-US" sz="4000" dirty="0"/>
              <a:t>, when you bring a new grain offering to the LORD at your </a:t>
            </a:r>
            <a:r>
              <a:rPr lang="en-US" sz="4000" b="1" u="sng" dirty="0"/>
              <a:t>Feast</a:t>
            </a:r>
            <a:r>
              <a:rPr lang="en-US" sz="4000" dirty="0"/>
              <a:t> of Weeks, you shall have a holy </a:t>
            </a:r>
            <a:r>
              <a:rPr lang="en-US" sz="4000" b="1" u="sng" dirty="0"/>
              <a:t>Convocation</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228600" y="381000"/>
            <a:ext cx="11658600" cy="5029200"/>
          </a:xfrm>
          <a:prstGeom prst="rect">
            <a:avLst/>
          </a:prstGeom>
        </p:spPr>
        <p:txBody>
          <a:bodyPr/>
          <a:lstStyle/>
          <a:p>
            <a:pPr algn="ctr"/>
            <a:r>
              <a:rPr lang="en-US" sz="4000" dirty="0"/>
              <a:t>The Hebrew word for </a:t>
            </a:r>
            <a:r>
              <a:rPr lang="en-US" sz="4000" u="sng" dirty="0"/>
              <a:t>Feasts</a:t>
            </a:r>
            <a:r>
              <a:rPr lang="en-US" sz="4000" dirty="0"/>
              <a:t> is also </a:t>
            </a:r>
            <a:r>
              <a:rPr lang="en-US" sz="4000" b="1" dirty="0"/>
              <a:t>MOED</a:t>
            </a:r>
            <a:r>
              <a:rPr lang="en-US" sz="4000" dirty="0"/>
              <a:t> meaning appointed times.</a:t>
            </a:r>
          </a:p>
          <a:p>
            <a:pPr algn="ctr"/>
            <a:endParaRPr lang="en-US" sz="4000" dirty="0"/>
          </a:p>
          <a:p>
            <a:pPr algn="ctr"/>
            <a:r>
              <a:rPr lang="en-US" sz="4000" dirty="0"/>
              <a:t>The Hebrew word for </a:t>
            </a:r>
            <a:r>
              <a:rPr lang="en-US" sz="4000" u="sng" dirty="0"/>
              <a:t>convocation</a:t>
            </a:r>
            <a:r>
              <a:rPr lang="en-US" sz="4000" dirty="0"/>
              <a:t> is </a:t>
            </a:r>
            <a:r>
              <a:rPr lang="en-US" sz="4000" b="1" dirty="0"/>
              <a:t>MIQRA</a:t>
            </a:r>
            <a:r>
              <a:rPr lang="en-US" sz="4000" dirty="0"/>
              <a:t> meaning a dress rehearsal.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943600"/>
          </a:xfrm>
          <a:prstGeom prst="rect">
            <a:avLst/>
          </a:prstGeom>
        </p:spPr>
        <p:txBody>
          <a:bodyPr/>
          <a:lstStyle/>
          <a:p>
            <a:pPr algn="ctr"/>
            <a:r>
              <a:rPr lang="en-US" sz="4000" b="1" u="sng" dirty="0"/>
              <a:t>Pentecost</a:t>
            </a:r>
            <a:r>
              <a:rPr lang="en-US" sz="4000" dirty="0"/>
              <a:t> </a:t>
            </a:r>
          </a:p>
          <a:p>
            <a:pPr algn="ctr"/>
            <a:r>
              <a:rPr lang="en-US" sz="4000" dirty="0"/>
              <a:t>( </a:t>
            </a:r>
            <a:r>
              <a:rPr lang="en-US" sz="4000" dirty="0" err="1"/>
              <a:t>Pentekostos</a:t>
            </a:r>
            <a:r>
              <a:rPr lang="en-US" sz="4000" dirty="0"/>
              <a:t> in the original), which means "fiftieth"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The Gift of Pentecost:</a:t>
            </a:r>
            <a:r>
              <a:rPr lang="en-US" sz="4000" dirty="0"/>
              <a:t> </a:t>
            </a:r>
            <a:r>
              <a:rPr lang="en-US" sz="4000" b="1" dirty="0"/>
              <a:t>the Holy Spirit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Acts 1:12-15</a:t>
            </a:r>
            <a:endParaRPr lang="en-US" sz="4000" u="sng" dirty="0"/>
          </a:p>
          <a:p>
            <a:pPr algn="ctr"/>
            <a:r>
              <a:rPr lang="en-US" sz="4000" dirty="0"/>
              <a:t>12 Then they returned to Jerusalem from the mount called Olivet, which is near Jerusalem, a Sabbath day's journey. 13 And when they had entered, they went up into the upper room where they were staying: Peter, James, John, and Andrew; Philip and Thomas; Bartholomew and Matthew; James the son of </a:t>
            </a:r>
            <a:r>
              <a:rPr lang="en-US" sz="4000" dirty="0" err="1"/>
              <a:t>Alphaeus</a:t>
            </a:r>
            <a:r>
              <a:rPr lang="en-US" sz="4000" dirty="0"/>
              <a:t> and Simon the Zealot; and Judas the son of James.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8333</TotalTime>
  <Words>3682</Words>
  <Application>Microsoft Office PowerPoint</Application>
  <PresentationFormat>Widescreen</PresentationFormat>
  <Paragraphs>195</Paragraphs>
  <Slides>131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131</vt:i4>
      </vt:variant>
    </vt:vector>
  </HeadingPairs>
  <TitlesOfParts>
    <vt:vector size="140" baseType="lpstr">
      <vt:lpstr>Arial</vt:lpstr>
      <vt:lpstr>Calibri</vt:lpstr>
      <vt:lpstr>Calibri Light</vt:lpstr>
      <vt:lpstr>Constantia</vt:lpstr>
      <vt:lpstr>Verdana</vt:lpstr>
      <vt:lpstr>Wingdings 2</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536</cp:revision>
  <dcterms:created xsi:type="dcterms:W3CDTF">2009-08-18T08:19:59Z</dcterms:created>
  <dcterms:modified xsi:type="dcterms:W3CDTF">2022-06-03T23:45:41Z</dcterms:modified>
</cp:coreProperties>
</file>