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50" r:id="rId2"/>
    <p:sldMasterId id="2147483709" r:id="rId3"/>
    <p:sldMasterId id="2147483721" r:id="rId4"/>
  </p:sldMasterIdLst>
  <p:notesMasterIdLst>
    <p:notesMasterId r:id="rId156"/>
  </p:notesMasterIdLst>
  <p:sldIdLst>
    <p:sldId id="976" r:id="rId5"/>
    <p:sldId id="1667" r:id="rId6"/>
    <p:sldId id="1668" r:id="rId7"/>
    <p:sldId id="1669" r:id="rId8"/>
    <p:sldId id="1670" r:id="rId9"/>
    <p:sldId id="1671" r:id="rId10"/>
    <p:sldId id="1672" r:id="rId11"/>
    <p:sldId id="1468" r:id="rId12"/>
    <p:sldId id="1469" r:id="rId13"/>
    <p:sldId id="1673" r:id="rId14"/>
    <p:sldId id="1674" r:id="rId15"/>
    <p:sldId id="1675" r:id="rId16"/>
    <p:sldId id="1676" r:id="rId17"/>
    <p:sldId id="432" r:id="rId18"/>
    <p:sldId id="1470" r:id="rId19"/>
    <p:sldId id="1471" r:id="rId20"/>
    <p:sldId id="1472" r:id="rId21"/>
    <p:sldId id="1473" r:id="rId22"/>
    <p:sldId id="1474" r:id="rId23"/>
    <p:sldId id="1475" r:id="rId24"/>
    <p:sldId id="1476" r:id="rId25"/>
    <p:sldId id="1477" r:id="rId26"/>
    <p:sldId id="1478" r:id="rId27"/>
    <p:sldId id="418" r:id="rId28"/>
    <p:sldId id="419" r:id="rId29"/>
    <p:sldId id="420" r:id="rId30"/>
    <p:sldId id="421" r:id="rId31"/>
    <p:sldId id="422" r:id="rId32"/>
    <p:sldId id="423" r:id="rId33"/>
    <p:sldId id="424" r:id="rId34"/>
    <p:sldId id="425" r:id="rId35"/>
    <p:sldId id="426" r:id="rId36"/>
    <p:sldId id="427" r:id="rId37"/>
    <p:sldId id="428" r:id="rId38"/>
    <p:sldId id="429" r:id="rId39"/>
    <p:sldId id="430" r:id="rId40"/>
    <p:sldId id="431" r:id="rId41"/>
    <p:sldId id="1381" r:id="rId42"/>
    <p:sldId id="1382" r:id="rId43"/>
    <p:sldId id="1383" r:id="rId44"/>
    <p:sldId id="1384" r:id="rId45"/>
    <p:sldId id="459" r:id="rId46"/>
    <p:sldId id="1429" r:id="rId47"/>
    <p:sldId id="461" r:id="rId48"/>
    <p:sldId id="1430" r:id="rId49"/>
    <p:sldId id="463" r:id="rId50"/>
    <p:sldId id="991" r:id="rId51"/>
    <p:sldId id="1431" r:id="rId52"/>
    <p:sldId id="466" r:id="rId53"/>
    <p:sldId id="467" r:id="rId54"/>
    <p:sldId id="468" r:id="rId55"/>
    <p:sldId id="469" r:id="rId56"/>
    <p:sldId id="470" r:id="rId57"/>
    <p:sldId id="471" r:id="rId58"/>
    <p:sldId id="1432" r:id="rId59"/>
    <p:sldId id="1433" r:id="rId60"/>
    <p:sldId id="1434" r:id="rId61"/>
    <p:sldId id="1435" r:id="rId62"/>
    <p:sldId id="1436" r:id="rId63"/>
    <p:sldId id="1437" r:id="rId64"/>
    <p:sldId id="1438" r:id="rId65"/>
    <p:sldId id="1439" r:id="rId66"/>
    <p:sldId id="1440" r:id="rId67"/>
    <p:sldId id="1441" r:id="rId68"/>
    <p:sldId id="1442" r:id="rId69"/>
    <p:sldId id="1443" r:id="rId70"/>
    <p:sldId id="352" r:id="rId71"/>
    <p:sldId id="1444" r:id="rId72"/>
    <p:sldId id="1445" r:id="rId73"/>
    <p:sldId id="1446" r:id="rId74"/>
    <p:sldId id="1447" r:id="rId75"/>
    <p:sldId id="444" r:id="rId76"/>
    <p:sldId id="1448" r:id="rId77"/>
    <p:sldId id="1449" r:id="rId78"/>
    <p:sldId id="1450" r:id="rId79"/>
    <p:sldId id="1451" r:id="rId80"/>
    <p:sldId id="1452" r:id="rId81"/>
    <p:sldId id="1453" r:id="rId82"/>
    <p:sldId id="1454" r:id="rId83"/>
    <p:sldId id="453" r:id="rId84"/>
    <p:sldId id="454" r:id="rId85"/>
    <p:sldId id="455" r:id="rId86"/>
    <p:sldId id="1621" r:id="rId87"/>
    <p:sldId id="460" r:id="rId88"/>
    <p:sldId id="1598" r:id="rId89"/>
    <p:sldId id="767" r:id="rId90"/>
    <p:sldId id="259" r:id="rId91"/>
    <p:sldId id="782" r:id="rId92"/>
    <p:sldId id="617" r:id="rId93"/>
    <p:sldId id="615" r:id="rId94"/>
    <p:sldId id="616" r:id="rId95"/>
    <p:sldId id="260" r:id="rId96"/>
    <p:sldId id="704" r:id="rId97"/>
    <p:sldId id="706" r:id="rId98"/>
    <p:sldId id="707" r:id="rId99"/>
    <p:sldId id="709" r:id="rId100"/>
    <p:sldId id="708" r:id="rId101"/>
    <p:sldId id="784" r:id="rId102"/>
    <p:sldId id="520" r:id="rId103"/>
    <p:sldId id="522" r:id="rId104"/>
    <p:sldId id="523" r:id="rId105"/>
    <p:sldId id="524" r:id="rId106"/>
    <p:sldId id="614" r:id="rId107"/>
    <p:sldId id="717" r:id="rId108"/>
    <p:sldId id="666" r:id="rId109"/>
    <p:sldId id="712" r:id="rId110"/>
    <p:sldId id="713" r:id="rId111"/>
    <p:sldId id="718" r:id="rId112"/>
    <p:sldId id="719" r:id="rId113"/>
    <p:sldId id="720" r:id="rId114"/>
    <p:sldId id="783" r:id="rId115"/>
    <p:sldId id="722" r:id="rId116"/>
    <p:sldId id="724" r:id="rId117"/>
    <p:sldId id="725" r:id="rId118"/>
    <p:sldId id="768" r:id="rId119"/>
    <p:sldId id="779" r:id="rId120"/>
    <p:sldId id="769" r:id="rId121"/>
    <p:sldId id="780" r:id="rId122"/>
    <p:sldId id="1620" r:id="rId123"/>
    <p:sldId id="1619" r:id="rId124"/>
    <p:sldId id="1618" r:id="rId125"/>
    <p:sldId id="1617" r:id="rId126"/>
    <p:sldId id="1616" r:id="rId127"/>
    <p:sldId id="1615" r:id="rId128"/>
    <p:sldId id="1614" r:id="rId129"/>
    <p:sldId id="1613" r:id="rId130"/>
    <p:sldId id="1612" r:id="rId131"/>
    <p:sldId id="1611" r:id="rId132"/>
    <p:sldId id="770" r:id="rId133"/>
    <p:sldId id="771" r:id="rId134"/>
    <p:sldId id="1599" r:id="rId135"/>
    <p:sldId id="1656" r:id="rId136"/>
    <p:sldId id="1657" r:id="rId137"/>
    <p:sldId id="1658" r:id="rId138"/>
    <p:sldId id="1659" r:id="rId139"/>
    <p:sldId id="1666" r:id="rId140"/>
    <p:sldId id="1665" r:id="rId141"/>
    <p:sldId id="1664" r:id="rId142"/>
    <p:sldId id="1663" r:id="rId143"/>
    <p:sldId id="1662" r:id="rId144"/>
    <p:sldId id="1661" r:id="rId145"/>
    <p:sldId id="1660" r:id="rId146"/>
    <p:sldId id="773" r:id="rId147"/>
    <p:sldId id="774" r:id="rId148"/>
    <p:sldId id="775" r:id="rId149"/>
    <p:sldId id="776" r:id="rId150"/>
    <p:sldId id="777" r:id="rId151"/>
    <p:sldId id="974" r:id="rId152"/>
    <p:sldId id="778" r:id="rId153"/>
    <p:sldId id="1597" r:id="rId154"/>
    <p:sldId id="977" r:id="rId1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96" autoAdjust="0"/>
    <p:restoredTop sz="94660"/>
  </p:normalViewPr>
  <p:slideViewPr>
    <p:cSldViewPr>
      <p:cViewPr varScale="1">
        <p:scale>
          <a:sx n="108" d="100"/>
          <a:sy n="108" d="100"/>
        </p:scale>
        <p:origin x="312" y="12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tableStyles" Target="tableStyle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12/15/2023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55DD6-1C2C-4448-8227-50186370C3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2721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9181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1824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135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2514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2966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694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2673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5799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4248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129</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103</a:t>
            </a:fld>
            <a:endParaRPr lang="en-US"/>
          </a:p>
        </p:txBody>
      </p:sp>
    </p:spTree>
    <p:extLst>
      <p:ext uri="{BB962C8B-B14F-4D97-AF65-F5344CB8AC3E}">
        <p14:creationId xmlns:p14="http://schemas.microsoft.com/office/powerpoint/2010/main" val="3935754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130</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212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4217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4987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9003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84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6444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1470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6317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43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2140592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1696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8869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115</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116</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118</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2820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107369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1181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37847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52078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5333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12/15/2023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64315658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12/15/2023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81525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12/15/2023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4075360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12/15/2023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76828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12/15/2023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7018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91618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12/15/2023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84488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12/15/2023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3385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12/15/2023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99220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12/15/2023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3019967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12/15/2023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61405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12/15/2023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17297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556067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41206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914171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8906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65454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50087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774515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243731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783243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726494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895276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479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5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9407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0622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8531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7971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065356802"/>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12/15/2023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151716077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20459933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flood this place and fill the atmosphere. Your glory God is what our hearts long for. To be </a:t>
            </a:r>
          </a:p>
        </p:txBody>
      </p:sp>
    </p:spTree>
    <p:extLst>
      <p:ext uri="{BB962C8B-B14F-4D97-AF65-F5344CB8AC3E}">
        <p14:creationId xmlns:p14="http://schemas.microsoft.com/office/powerpoint/2010/main" val="25289830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455"/>
            <a:ext cx="12192000" cy="13634502"/>
          </a:xfrm>
          <a:prstGeom prst="rect">
            <a:avLst/>
          </a:prstGeom>
        </p:spPr>
        <p:txBody>
          <a:bodyPr wrap="square">
            <a:spAutoFit/>
          </a:bodyPr>
          <a:lstStyle/>
          <a:p>
            <a:pPr algn="ctr"/>
            <a:r>
              <a:rPr lang="en-US" sz="4000" dirty="0"/>
              <a:t>11 and whoever does not fall down and worship shall be cast into the midst of a burning fiery furnace. 12 There are certain Jews whom you have set over the affairs of the province of Babylon: Shadrach, Meshach, and Abed-</a:t>
            </a:r>
            <a:r>
              <a:rPr lang="en-US" sz="4000" dirty="0" err="1"/>
              <a:t>nego</a:t>
            </a:r>
            <a:r>
              <a:rPr lang="en-US" sz="4000" dirty="0"/>
              <a:t>; these men, O king, have not paid due regard to you. They do not serve your gods or worship the gold image which you have set up." </a:t>
            </a:r>
          </a:p>
          <a:p>
            <a:pPr algn="ctr"/>
            <a:r>
              <a:rPr lang="en-US" sz="4000" dirty="0"/>
              <a:t> </a:t>
            </a:r>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r>
              <a:rPr lang="en-US" sz="4000" dirty="0"/>
              <a:t>  </a:t>
            </a: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4000" dirty="0"/>
              <a:t>13 Then Nebuchadnezzar, in rage and fury, gave the command to bring Shadrach, Meshach, and Abed-</a:t>
            </a:r>
            <a:r>
              <a:rPr lang="en-US" sz="4000" dirty="0" err="1"/>
              <a:t>nego</a:t>
            </a:r>
            <a:r>
              <a:rPr lang="en-US" sz="4000" dirty="0"/>
              <a:t>. So they brought these men before the king. 14 Nebuchadnezzar spoke, saying to them, "Is it true, Shadrach, Meshach, and Abed-</a:t>
            </a:r>
            <a:r>
              <a:rPr lang="en-US" sz="4000" dirty="0" err="1"/>
              <a:t>nego</a:t>
            </a:r>
            <a:r>
              <a:rPr lang="en-US" sz="4000" dirty="0"/>
              <a:t>, that you do not serve my gods or worship the gold image which I have set up?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algn="ctr"/>
            <a:r>
              <a:rPr lang="en-US" sz="4000" dirty="0"/>
              <a:t>15 Now if you are ready at the time you hear the sound of the horn, flute, harp, lyre, and psaltery, in symphony with all kinds of music, and you fall down and worship the image which I have made, good! But if you do not worship, you shall be cast immediately into the midst of a burning fiery furnace. And who is the god who will deliver you from my hands?"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algn="ctr"/>
            <a:r>
              <a:rPr lang="en-US" sz="4000" dirty="0"/>
              <a:t>16 Shadrach, Meshach, and Abed-</a:t>
            </a:r>
            <a:r>
              <a:rPr lang="en-US" sz="4000" dirty="0" err="1"/>
              <a:t>nego</a:t>
            </a:r>
            <a:r>
              <a:rPr lang="en-US" sz="4000" dirty="0"/>
              <a:t> answered and said to the king, "O Nebuchadnezzar, we have no need to answer you in this matter. 17 If that is the case, our God whom we serve is able to deliver us from the burning fiery furnace, and He will deliver us from your hand, O king.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941183"/>
          </a:xfrm>
          <a:prstGeom prst="rect">
            <a:avLst/>
          </a:prstGeom>
        </p:spPr>
        <p:txBody>
          <a:bodyPr wrap="square">
            <a:spAutoFit/>
          </a:bodyPr>
          <a:lstStyle/>
          <a:p>
            <a:pPr algn="ctr"/>
            <a:r>
              <a:rPr lang="en-US" sz="4000" dirty="0"/>
              <a:t>18 But if not, let it be known to you, O king, that we do not serve your gods, nor will we worship the gold image which you have set up." 19 Then Nebuchadnezzar was full of fury, and the expression on his face changed toward Shadrach, Meshach, and Abed-</a:t>
            </a:r>
            <a:r>
              <a:rPr lang="en-US" sz="4000" dirty="0" err="1"/>
              <a:t>nego</a:t>
            </a:r>
            <a:r>
              <a:rPr lang="en-US" sz="4000" dirty="0"/>
              <a:t>. He spoke and commanded that they heat the furnace seven times more than it was usually heated. </a:t>
            </a:r>
          </a:p>
          <a:p>
            <a:pPr algn="ctr"/>
            <a:r>
              <a:rPr lang="en-US" sz="4000" dirty="0"/>
              <a:t> </a:t>
            </a:r>
          </a:p>
          <a:p>
            <a:pPr algn="ctr"/>
            <a:r>
              <a:rPr lang="en-US" sz="4000" b="1" dirty="0"/>
              <a:t> </a:t>
            </a:r>
            <a:endParaRPr lang="en-US" sz="4000" dirty="0"/>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710077"/>
          </a:xfrm>
          <a:prstGeom prst="rect">
            <a:avLst/>
          </a:prstGeom>
        </p:spPr>
        <p:txBody>
          <a:bodyPr wrap="square">
            <a:spAutoFit/>
          </a:bodyPr>
          <a:lstStyle/>
          <a:p>
            <a:pPr algn="ctr"/>
            <a:r>
              <a:rPr lang="en-US" sz="4000" dirty="0"/>
              <a:t>20 And he commanded certain mighty men of valor who were in his army to bind Shadrach, Meshach, and Abed-</a:t>
            </a:r>
            <a:r>
              <a:rPr lang="en-US" sz="4000" dirty="0" err="1"/>
              <a:t>nego</a:t>
            </a:r>
            <a:r>
              <a:rPr lang="en-US" sz="4000" dirty="0"/>
              <a:t>, and cast them into the burning fiery furnace. 21 Then these men were bound in their coats, their trousers, their turbans, and their other garments, and were cast into the midst of the burning fiery furnace. </a:t>
            </a:r>
          </a:p>
          <a:p>
            <a:pPr algn="ctr"/>
            <a:r>
              <a:rPr lang="en-US" sz="4000" dirty="0"/>
              <a:t> </a:t>
            </a:r>
          </a:p>
          <a:p>
            <a:pPr algn="ctr"/>
            <a:endParaRPr lang="en-US" sz="4000" dirty="0"/>
          </a:p>
          <a:p>
            <a:pPr algn="ctr"/>
            <a:endParaRPr lang="en-US" sz="4000" dirty="0"/>
          </a:p>
          <a:p>
            <a:pPr algn="ctr"/>
            <a:endParaRPr lang="en-US" sz="4000" dirty="0"/>
          </a:p>
          <a:p>
            <a:pPr lvl="0" algn="ctr">
              <a:defRPr/>
            </a:pPr>
            <a:endParaRPr lang="en-US" sz="4000" dirty="0">
              <a:solidFill>
                <a:srgbClr val="FFFFFF"/>
              </a:solidFill>
            </a:endParaRPr>
          </a:p>
          <a:p>
            <a:pPr lvl="0" algn="ctr">
              <a:defRPr/>
            </a:pPr>
            <a:endParaRPr lang="en-US" sz="4000" dirty="0">
              <a:solidFill>
                <a:srgbClr val="FFFFFF"/>
              </a:solidFill>
            </a:endParaRP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016758"/>
          </a:xfrm>
          <a:prstGeom prst="rect">
            <a:avLst/>
          </a:prstGeom>
        </p:spPr>
        <p:txBody>
          <a:bodyPr wrap="square">
            <a:spAutoFit/>
          </a:bodyPr>
          <a:lstStyle/>
          <a:p>
            <a:pPr algn="ctr"/>
            <a:r>
              <a:rPr lang="en-US" sz="4000" dirty="0"/>
              <a:t>22 Therefore, because the king's command was urgent, and the furnace exceedingly hot, the flame of the fire killed those men who took up Shadrach, Meshach, and Abed-</a:t>
            </a:r>
            <a:r>
              <a:rPr lang="en-US" sz="4000" dirty="0" err="1"/>
              <a:t>nego</a:t>
            </a:r>
            <a:r>
              <a:rPr lang="en-US" sz="4000" dirty="0"/>
              <a:t>. 23 And these three men, Shadrach, Meshach, and Abed-</a:t>
            </a:r>
            <a:r>
              <a:rPr lang="en-US" sz="4000" dirty="0" err="1"/>
              <a:t>nego</a:t>
            </a:r>
            <a:r>
              <a:rPr lang="en-US" sz="4000" dirty="0"/>
              <a:t>, fell down bound into the midst of the burning fiery furnace. </a:t>
            </a:r>
          </a:p>
          <a:p>
            <a:pPr algn="ctr"/>
            <a:r>
              <a:rPr lang="en-US" sz="4000" dirty="0"/>
              <a:t> </a:t>
            </a:r>
          </a:p>
          <a:p>
            <a:pPr algn="ctr"/>
            <a:r>
              <a:rPr lang="en-US" sz="4000" b="1" dirty="0"/>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4000" b="1" dirty="0"/>
              <a:t> </a:t>
            </a:r>
            <a:r>
              <a:rPr lang="en-US" sz="4000" dirty="0"/>
              <a:t>24 Then King Nebuchadnezzar was astonished; and he rose in haste and spoke, saying to his counselors, "Did we not cast three men bound into the midst of the fire?" They answered and said to the king, "True, O king." 25 "Look!" he answered, "I see four men loose, walking in the midst of the fire; and they are not hurt, and the form of the fourth is like the Son of God."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1021139"/>
          </a:xfrm>
          <a:prstGeom prst="rect">
            <a:avLst/>
          </a:prstGeom>
        </p:spPr>
        <p:txBody>
          <a:bodyPr wrap="square">
            <a:spAutoFit/>
          </a:bodyPr>
          <a:lstStyle/>
          <a:p>
            <a:pPr algn="ctr"/>
            <a:r>
              <a:rPr lang="en-US" sz="4000" dirty="0"/>
              <a:t> 26 Then Nebuchadnezzar went near the mouth of the burning fiery furnace and spoke, saying, "Shadrach, Meshach, and Abed-</a:t>
            </a:r>
            <a:r>
              <a:rPr lang="en-US" sz="4000" dirty="0" err="1"/>
              <a:t>nego</a:t>
            </a:r>
            <a:r>
              <a:rPr lang="en-US" sz="4000" dirty="0"/>
              <a:t>, servants of the Most High God, come out, and come here." Then Shadrach, Meshach, and Abed-</a:t>
            </a:r>
            <a:r>
              <a:rPr lang="en-US" sz="4000" dirty="0" err="1"/>
              <a:t>nego</a:t>
            </a:r>
            <a:r>
              <a:rPr lang="en-US" sz="4000" dirty="0"/>
              <a:t> came from the midst of the fire. </a:t>
            </a:r>
          </a:p>
          <a:p>
            <a:pPr algn="ctr"/>
            <a:r>
              <a:rPr lang="en-US" sz="4000" dirty="0"/>
              <a:t> </a:t>
            </a:r>
          </a:p>
          <a:p>
            <a:pPr algn="ctr"/>
            <a:endParaRPr lang="en-US" sz="4000" dirty="0"/>
          </a:p>
          <a:p>
            <a:pPr algn="ctr"/>
            <a:r>
              <a:rPr lang="en-US" sz="4000" dirty="0">
                <a:latin typeface="Verdana" panose="020B0604030504040204" pitchFamily="34" charset="0"/>
                <a:ea typeface="Verdana" panose="020B0604030504040204" pitchFamily="34" charset="0"/>
                <a:cs typeface="Verdana" panose="020B0604030504040204" pitchFamily="34" charset="0"/>
              </a:rPr>
              <a:t> </a:t>
            </a:r>
          </a:p>
          <a:p>
            <a:pPr algn="ctr"/>
            <a:endParaRPr lang="en-US" sz="4000" dirty="0"/>
          </a:p>
          <a:p>
            <a:pPr algn="ctr"/>
            <a:endParaRPr lang="en-US" sz="4000" dirty="0"/>
          </a:p>
          <a:p>
            <a:pPr algn="ctr"/>
            <a:endParaRPr lang="en-US" sz="4000" dirty="0"/>
          </a:p>
          <a:p>
            <a:pPr algn="ctr"/>
            <a:r>
              <a:rPr lang="en-US" sz="4000" dirty="0"/>
              <a:t> </a:t>
            </a:r>
          </a:p>
          <a:p>
            <a:pPr algn="ctr"/>
            <a:endParaRPr lang="en-US" sz="4000" dirty="0"/>
          </a:p>
          <a:p>
            <a:pPr algn="ctr"/>
            <a:endParaRPr lang="en-US" sz="4000" dirty="0"/>
          </a:p>
          <a:p>
            <a:pPr algn="ctr"/>
            <a:endParaRPr lang="en-US" sz="4000" dirty="0"/>
          </a:p>
          <a:p>
            <a:pPr algn="ctr"/>
            <a:r>
              <a:rPr lang="en-US" sz="4000" b="1" dirty="0"/>
              <a:t> </a:t>
            </a:r>
            <a:endParaRPr lang="en-US" sz="4000" dirty="0"/>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algn="ctr"/>
            <a:r>
              <a:rPr lang="en-US" sz="4000" dirty="0"/>
              <a:t> </a:t>
            </a:r>
          </a:p>
          <a:p>
            <a:pPr algn="ctr"/>
            <a:r>
              <a:rPr lang="en-US" sz="4000" b="1" dirty="0"/>
              <a:t> </a:t>
            </a:r>
            <a:endParaRPr lang="en-US" sz="4000" dirty="0"/>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algn="ctr"/>
            <a:r>
              <a:rPr lang="en-US" sz="4000" dirty="0"/>
              <a:t> </a:t>
            </a:r>
          </a:p>
          <a:p>
            <a:pPr algn="ctr"/>
            <a:endParaRPr lang="en-US" sz="4000" dirty="0"/>
          </a:p>
        </p:txBody>
      </p:sp>
    </p:spTree>
    <p:extLst>
      <p:ext uri="{BB962C8B-B14F-4D97-AF65-F5344CB8AC3E}">
        <p14:creationId xmlns:p14="http://schemas.microsoft.com/office/powerpoint/2010/main" val="212033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ctr"/>
            <a:r>
              <a:rPr lang="en-US" sz="4000" dirty="0"/>
              <a:t>27 And the satraps, administrators, governors, and the king's counselors gathered together, and they saw these men on whose bodies the fire had no power; the hair of their head was not singed nor were their garments affected, and the smell of fire was not on them. </a:t>
            </a:r>
          </a:p>
          <a:p>
            <a:pPr algn="ctr"/>
            <a:r>
              <a:rPr lang="en-US" sz="4000" dirty="0"/>
              <a:t> </a:t>
            </a:r>
          </a:p>
          <a:p>
            <a:pPr algn="ctr"/>
            <a:endParaRPr lang="en-US" sz="4000" dirty="0"/>
          </a:p>
        </p:txBody>
      </p:sp>
    </p:spTree>
    <p:extLst>
      <p:ext uri="{BB962C8B-B14F-4D97-AF65-F5344CB8AC3E}">
        <p14:creationId xmlns:p14="http://schemas.microsoft.com/office/powerpoint/2010/main" val="379908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overcome by your presence Lord. Your presence Lord. Let us become more aware of your presence</a:t>
            </a:r>
          </a:p>
        </p:txBody>
      </p:sp>
    </p:spTree>
    <p:extLst>
      <p:ext uri="{BB962C8B-B14F-4D97-AF65-F5344CB8AC3E}">
        <p14:creationId xmlns:p14="http://schemas.microsoft.com/office/powerpoint/2010/main" val="416306364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4401205"/>
          </a:xfrm>
          <a:prstGeom prst="rect">
            <a:avLst/>
          </a:prstGeom>
        </p:spPr>
        <p:txBody>
          <a:bodyPr wrap="square">
            <a:spAutoFit/>
          </a:bodyPr>
          <a:lstStyle/>
          <a:p>
            <a:pPr algn="ctr"/>
            <a:r>
              <a:rPr lang="en-US" sz="4000" dirty="0"/>
              <a:t> 28 Nebuchadnezzar spoke, saying, "Blessed be the God of Shadrach, Meshach, and Abed-</a:t>
            </a:r>
            <a:r>
              <a:rPr lang="en-US" sz="4000" dirty="0" err="1"/>
              <a:t>nego</a:t>
            </a:r>
            <a:r>
              <a:rPr lang="en-US" sz="4000" dirty="0"/>
              <a:t>, who sent His Angel and delivered His servants who trusted in Him, and they have frustrated the king's word, and yielded their bodies, that they should not serve nor worship any god except their own God! </a:t>
            </a:r>
          </a:p>
          <a:p>
            <a:pPr algn="ctr"/>
            <a:r>
              <a:rPr lang="en-US" sz="4000" dirty="0"/>
              <a:t> </a:t>
            </a:r>
          </a:p>
        </p:txBody>
      </p:sp>
    </p:spTree>
    <p:extLst>
      <p:ext uri="{BB962C8B-B14F-4D97-AF65-F5344CB8AC3E}">
        <p14:creationId xmlns:p14="http://schemas.microsoft.com/office/powerpoint/2010/main" val="220365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3170099"/>
          </a:xfrm>
          <a:prstGeom prst="rect">
            <a:avLst/>
          </a:prstGeom>
        </p:spPr>
        <p:txBody>
          <a:bodyPr wrap="square">
            <a:spAutoFit/>
          </a:bodyPr>
          <a:lstStyle/>
          <a:p>
            <a:pPr algn="ctr"/>
            <a:r>
              <a:rPr lang="en-US" sz="4000" b="1" dirty="0"/>
              <a:t>GOD DELIVERED THEM "IN THE FIRE" AND NOT "FROM THE FIRE!"</a:t>
            </a:r>
            <a:endParaRPr lang="en-US" sz="4000" dirty="0"/>
          </a:p>
          <a:p>
            <a:pPr algn="ctr"/>
            <a:r>
              <a:rPr lang="en-US" sz="4000" b="1" dirty="0"/>
              <a:t> </a:t>
            </a:r>
            <a:endParaRPr lang="en-US" sz="4000" dirty="0"/>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145028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554545"/>
          </a:xfrm>
          <a:prstGeom prst="rect">
            <a:avLst/>
          </a:prstGeom>
        </p:spPr>
        <p:txBody>
          <a:bodyPr wrap="square">
            <a:spAutoFit/>
          </a:bodyPr>
          <a:lstStyle/>
          <a:p>
            <a:pPr algn="ctr"/>
            <a:r>
              <a:rPr lang="en-US" sz="4000" b="1" dirty="0"/>
              <a:t>SOME THINGS WE COULD BE CALLED UPON IN THIS LIFE TO "ENDURE"</a:t>
            </a:r>
            <a:endParaRPr lang="en-US" sz="4000" dirty="0"/>
          </a:p>
          <a:p>
            <a:pPr algn="ctr"/>
            <a:r>
              <a:rPr lang="en-US" sz="4000" dirty="0"/>
              <a:t> </a:t>
            </a:r>
          </a:p>
          <a:p>
            <a:pPr algn="ctr"/>
            <a:endParaRPr lang="en-US" sz="4000" dirty="0"/>
          </a:p>
        </p:txBody>
      </p:sp>
    </p:spTree>
    <p:extLst>
      <p:ext uri="{BB962C8B-B14F-4D97-AF65-F5344CB8AC3E}">
        <p14:creationId xmlns:p14="http://schemas.microsoft.com/office/powerpoint/2010/main" val="344737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554545"/>
          </a:xfrm>
          <a:prstGeom prst="rect">
            <a:avLst/>
          </a:prstGeom>
        </p:spPr>
        <p:txBody>
          <a:bodyPr wrap="square">
            <a:spAutoFit/>
          </a:bodyPr>
          <a:lstStyle/>
          <a:p>
            <a:pPr algn="ctr"/>
            <a:r>
              <a:rPr lang="en-US" sz="4000" b="1" dirty="0"/>
              <a:t>1. Persecution </a:t>
            </a:r>
            <a:endParaRPr lang="en-US" sz="4000" dirty="0"/>
          </a:p>
          <a:p>
            <a:pPr algn="ctr"/>
            <a:r>
              <a:rPr lang="en-US" sz="4000" dirty="0"/>
              <a:t> </a:t>
            </a:r>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44430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algn="ctr"/>
            <a:r>
              <a:rPr lang="en-US" sz="4000" b="1" u="sng" dirty="0"/>
              <a:t>2 Thessalonians 1:4</a:t>
            </a:r>
            <a:endParaRPr lang="en-US" sz="4000" u="sng" dirty="0"/>
          </a:p>
          <a:p>
            <a:pPr algn="ctr"/>
            <a:r>
              <a:rPr lang="en-US" sz="4000" dirty="0"/>
              <a:t>“Therefore, among God's churches we boast about your perseverance and faith in all the persecutions and trials you are enduring”</a:t>
            </a:r>
          </a:p>
          <a:p>
            <a:pPr algn="ctr"/>
            <a:endParaRPr lang="en-US" sz="4000" dirty="0"/>
          </a:p>
          <a:p>
            <a:pPr algn="ctr"/>
            <a:r>
              <a:rPr lang="en-US" sz="4000" dirty="0"/>
              <a:t> </a:t>
            </a:r>
          </a:p>
          <a:p>
            <a:pPr algn="ctr"/>
            <a:r>
              <a:rPr lang="en-US" sz="4000" dirty="0"/>
              <a:t> </a:t>
            </a:r>
          </a:p>
        </p:txBody>
      </p:sp>
    </p:spTree>
    <p:extLst>
      <p:ext uri="{BB962C8B-B14F-4D97-AF65-F5344CB8AC3E}">
        <p14:creationId xmlns:p14="http://schemas.microsoft.com/office/powerpoint/2010/main" val="90975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4000" b="1" u="sng" dirty="0"/>
              <a:t>2 Timothy 3:11-12</a:t>
            </a:r>
            <a:endParaRPr lang="en-US" sz="4000" u="sng" dirty="0"/>
          </a:p>
          <a:p>
            <a:pPr algn="ctr"/>
            <a:r>
              <a:rPr lang="en-US" sz="4000" dirty="0"/>
              <a:t>10 But you have carefully followed my doctrine, manner of life, purpose, faith, longsuffering, love, perseverance, 11 persecutions, afflictions, which happened to me at Antioch, at Iconium, at Lystra--what persecutions I endured. And out of them all the Lord delivered me. </a:t>
            </a:r>
          </a:p>
          <a:p>
            <a:pPr algn="ctr"/>
            <a:r>
              <a:rPr lang="en-US" sz="4000" dirty="0"/>
              <a:t> </a:t>
            </a:r>
          </a:p>
          <a:p>
            <a:pPr algn="ctr"/>
            <a:endParaRPr lang="en-US" sz="4000" dirty="0"/>
          </a:p>
        </p:txBody>
      </p:sp>
    </p:spTree>
    <p:extLst>
      <p:ext uri="{BB962C8B-B14F-4D97-AF65-F5344CB8AC3E}">
        <p14:creationId xmlns:p14="http://schemas.microsoft.com/office/powerpoint/2010/main" val="312449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ctr"/>
            <a:r>
              <a:rPr lang="en-US" sz="4000" dirty="0"/>
              <a:t>12 Yes, and all who desire to live godly in Christ Jesus will suffer persecution. 13 But evil men and impostors will grow worse and worse, deceiving and being deceived. </a:t>
            </a:r>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31815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554545"/>
          </a:xfrm>
          <a:prstGeom prst="rect">
            <a:avLst/>
          </a:prstGeom>
        </p:spPr>
        <p:txBody>
          <a:bodyPr wrap="square">
            <a:spAutoFit/>
          </a:bodyPr>
          <a:lstStyle/>
          <a:p>
            <a:pPr algn="ctr"/>
            <a:r>
              <a:rPr lang="en-US" sz="4000" b="1" dirty="0"/>
              <a:t> </a:t>
            </a:r>
            <a:r>
              <a:rPr lang="en-US" sz="4000" dirty="0"/>
              <a:t> </a:t>
            </a:r>
            <a:r>
              <a:rPr lang="en-US" sz="4000" b="1" dirty="0"/>
              <a:t>2. Affliction</a:t>
            </a:r>
            <a:endParaRPr lang="en-US" sz="4000" dirty="0"/>
          </a:p>
          <a:p>
            <a:pPr algn="ctr"/>
            <a:r>
              <a:rPr lang="en-US" sz="4000" dirty="0"/>
              <a:t> </a:t>
            </a:r>
          </a:p>
          <a:p>
            <a:pPr algn="ctr"/>
            <a:r>
              <a:rPr lang="en-US" sz="4000" dirty="0"/>
              <a:t> </a:t>
            </a:r>
          </a:p>
          <a:p>
            <a:pPr algn="ctr"/>
            <a:endParaRPr lang="en-US" sz="4000" dirty="0"/>
          </a:p>
        </p:txBody>
      </p:sp>
    </p:spTree>
    <p:extLst>
      <p:ext uri="{BB962C8B-B14F-4D97-AF65-F5344CB8AC3E}">
        <p14:creationId xmlns:p14="http://schemas.microsoft.com/office/powerpoint/2010/main" val="169187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u="sng" dirty="0"/>
              <a:t>2 Timothy 4:5</a:t>
            </a:r>
            <a:endParaRPr lang="en-US" sz="4000" u="sng" dirty="0"/>
          </a:p>
          <a:p>
            <a:pPr algn="ctr"/>
            <a:r>
              <a:rPr lang="en-US" sz="4000" dirty="0"/>
              <a:t>“But you be watchful in all things, endure afflictions, do the work of an evangelist, fulfill your ministry”</a:t>
            </a:r>
          </a:p>
          <a:p>
            <a:pPr algn="ctr"/>
            <a:r>
              <a:rPr lang="en-US" sz="4000" dirty="0"/>
              <a:t> </a:t>
            </a:r>
          </a:p>
          <a:p>
            <a:pPr algn="ctr"/>
            <a:endParaRPr lang="en-US" sz="4000" dirty="0"/>
          </a:p>
        </p:txBody>
      </p:sp>
    </p:spTree>
    <p:extLst>
      <p:ext uri="{BB962C8B-B14F-4D97-AF65-F5344CB8AC3E}">
        <p14:creationId xmlns:p14="http://schemas.microsoft.com/office/powerpoint/2010/main" val="319304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ctr"/>
            <a:r>
              <a:rPr lang="en-US" sz="4000" b="1" u="sng" dirty="0"/>
              <a:t>1 Thessalonians 1:6</a:t>
            </a:r>
            <a:endParaRPr lang="en-US" sz="4000" u="sng" dirty="0"/>
          </a:p>
          <a:p>
            <a:pPr algn="ctr"/>
            <a:r>
              <a:rPr lang="en-US" sz="4000" dirty="0"/>
              <a:t>“And you became followers of us and of the Lord, having received the word in much affliction, with joy of the Holy Spirit”</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50270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us experience the Glory of your goodness. Let us become. More aware of your presence. Let us </a:t>
            </a:r>
          </a:p>
        </p:txBody>
      </p:sp>
    </p:spTree>
    <p:extLst>
      <p:ext uri="{BB962C8B-B14F-4D97-AF65-F5344CB8AC3E}">
        <p14:creationId xmlns:p14="http://schemas.microsoft.com/office/powerpoint/2010/main" val="21065999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4000" b="1" u="sng" dirty="0"/>
              <a:t>James 5:10-11</a:t>
            </a:r>
            <a:endParaRPr lang="en-US" sz="4000" u="sng" dirty="0"/>
          </a:p>
          <a:p>
            <a:pPr algn="ctr"/>
            <a:r>
              <a:rPr lang="en-US" sz="4000" dirty="0"/>
              <a:t>10 My brethren, take the prophets, who spoke in the name of the Lord, as an example of suffering and patience. 11 Indeed we count them blessed who endure. You have heard of the perseverance of Job and seen the end intended by the Lord--that the Lord is very compassionate and merciful.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48697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3. Hardship</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425405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4000" b="1" u="sng" dirty="0"/>
              <a:t>2 Timothy 2:1-3</a:t>
            </a:r>
            <a:endParaRPr lang="en-US" sz="4000" u="sng" dirty="0"/>
          </a:p>
          <a:p>
            <a:pPr algn="ctr"/>
            <a:r>
              <a:rPr lang="en-US" sz="4000" dirty="0"/>
              <a:t>1 You therefore, my son, be strong in the grace that is in Christ Jesus. 2 And the things that you have heard from me among many witnesses, commit these to faithful men who will be able to teach others also. 3 You therefore must endure hardship as a good soldier of Jesus Christ.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12097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4. Grief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04825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dirty="0"/>
              <a:t>The Greek word for Grief is "LUPE" - sorrow, heartache, heaviness, sadness from false accusations, criticism, rejection by others.</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122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4000" b="1" u="sng" dirty="0"/>
              <a:t>1 Peter 2:19-21</a:t>
            </a:r>
            <a:endParaRPr lang="en-US" sz="4000" u="sng" dirty="0"/>
          </a:p>
          <a:p>
            <a:pPr algn="ctr"/>
            <a:r>
              <a:rPr lang="en-US" sz="4000" dirty="0"/>
              <a:t>19 For this is commendable, if because of conscience toward God one endures grief, suffering wrongfully. 20 For what credit is it if, when you are beaten for your faults, you take it patiently? But when you do good and suffer, if you take it patiently, this is commendable before God.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51145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ctr"/>
            <a:r>
              <a:rPr lang="en-US" sz="4000" dirty="0"/>
              <a:t>21 For to this you were called, because Christ also suffered for us, leaving us an example, that you should follow His steps: </a:t>
            </a:r>
          </a:p>
          <a:p>
            <a:pPr algn="ctr"/>
            <a:r>
              <a:rPr lang="en-US" sz="4000" dirty="0"/>
              <a:t>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03170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5. Chastening</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07894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4000" b="1" u="sng" dirty="0"/>
              <a:t>Hebrews 12:5-8</a:t>
            </a:r>
            <a:endParaRPr lang="en-US" sz="4000" u="sng" dirty="0"/>
          </a:p>
          <a:p>
            <a:pPr algn="ctr"/>
            <a:r>
              <a:rPr lang="en-US" sz="4000" dirty="0"/>
              <a:t>5 And you have forgotten the exhortation which speaks to you as to sons: "My son, do not despise the chastening of the LORD, Nor be discouraged when you are rebuked by Him; </a:t>
            </a:r>
          </a:p>
          <a:p>
            <a:pPr algn="ctr"/>
            <a:r>
              <a:rPr lang="en-US" sz="4000" dirty="0"/>
              <a:t>6 For whom the LORD loves He chastens, And scourges every son whom He receives."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87183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algn="ctr"/>
            <a:r>
              <a:rPr lang="en-US" sz="4000" dirty="0"/>
              <a:t>7 If you endure chastening, God deals with you as with sons; for what son is there whom a father does not chasten? 8 But if you are without chastening, of which all have become partakers, then you are illegitimate and not sons.</a:t>
            </a:r>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34575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experience the Glory of your goodness. Let us become more aware of your presence. Let us </a:t>
            </a:r>
          </a:p>
        </p:txBody>
      </p:sp>
    </p:spTree>
    <p:extLst>
      <p:ext uri="{BB962C8B-B14F-4D97-AF65-F5344CB8AC3E}">
        <p14:creationId xmlns:p14="http://schemas.microsoft.com/office/powerpoint/2010/main" val="377603832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6. Temptation</a:t>
            </a:r>
            <a:endParaRPr lang="en-US" sz="4000" dirty="0"/>
          </a:p>
          <a:p>
            <a:pPr algn="ctr"/>
            <a:r>
              <a:rPr lang="en-US" sz="4000" dirty="0"/>
              <a:t> </a:t>
            </a:r>
          </a:p>
          <a:p>
            <a:pPr algn="ctr"/>
            <a:endParaRPr lang="en-US" sz="4000" dirty="0"/>
          </a:p>
        </p:txBody>
      </p:sp>
    </p:spTree>
    <p:extLst>
      <p:ext uri="{BB962C8B-B14F-4D97-AF65-F5344CB8AC3E}">
        <p14:creationId xmlns:p14="http://schemas.microsoft.com/office/powerpoint/2010/main" val="358925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6276"/>
            <a:ext cx="12202357" cy="5029200"/>
          </a:xfrm>
          <a:prstGeom prst="rect">
            <a:avLst/>
          </a:prstGeom>
        </p:spPr>
        <p:txBody>
          <a:bodyPr/>
          <a:lstStyle/>
          <a:p>
            <a:pPr algn="ctr"/>
            <a:r>
              <a:rPr lang="en-US" sz="4000" b="1" dirty="0"/>
              <a:t>1. An enticement to evil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94733541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dirty="0"/>
              <a:t>2. A test or trial</a:t>
            </a:r>
            <a:endParaRPr lang="en-US" sz="4000" dirty="0"/>
          </a:p>
          <a:p>
            <a:pPr algn="ctr"/>
            <a:r>
              <a:rPr lang="en-US" sz="4000" b="1" dirty="0"/>
              <a:t> </a:t>
            </a:r>
            <a:endParaRPr lang="en-US" sz="4000" dirty="0"/>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45935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algn="ctr"/>
            <a:r>
              <a:rPr lang="en-US" sz="4000" b="1" u="sng" dirty="0"/>
              <a:t>James 1:12</a:t>
            </a:r>
            <a:endParaRPr lang="en-US" sz="4000" u="sng" dirty="0"/>
          </a:p>
          <a:p>
            <a:pPr algn="ctr"/>
            <a:r>
              <a:rPr lang="en-US" sz="4000" dirty="0"/>
              <a:t>“Blessed is the man who endures temptation; for when he has been approved, he will receive the crown of life which the Lord has promised to those who love Him”</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8859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ctr"/>
            <a:r>
              <a:rPr lang="en-US" sz="4000" b="1" u="sng" dirty="0"/>
              <a:t>Luke 9:23</a:t>
            </a:r>
            <a:endParaRPr lang="en-US" sz="4000" u="sng" dirty="0"/>
          </a:p>
          <a:p>
            <a:pPr algn="ctr"/>
            <a:r>
              <a:rPr lang="en-US" sz="4000" dirty="0"/>
              <a:t>“Then He said to them all, </a:t>
            </a:r>
            <a:r>
              <a:rPr lang="en-US" sz="4000" dirty="0">
                <a:solidFill>
                  <a:srgbClr val="FF0000"/>
                </a:solidFill>
              </a:rPr>
              <a:t>"If anyone desires to come after Me, let him deny himself, and take up his cross daily, and follow Me.”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89443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1. We must deny ourselves.</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03744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2. We must take up our cross daily.</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17990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algn="ctr"/>
            <a:r>
              <a:rPr lang="en-US" sz="4000" b="1" dirty="0"/>
              <a:t>3. We must follow Jesus Christ.</a:t>
            </a:r>
            <a:endParaRPr lang="en-US" sz="4000" dirty="0"/>
          </a:p>
          <a:p>
            <a:pPr algn="ctr"/>
            <a:r>
              <a:rPr lang="en-US" sz="4000" dirty="0"/>
              <a:t> </a:t>
            </a:r>
          </a:p>
          <a:p>
            <a:pPr lvl="0" algn="ctr">
              <a:defRPr/>
            </a:pPr>
            <a:r>
              <a:rPr lang="en-US" sz="4000" dirty="0">
                <a:solidFill>
                  <a:srgbClr val="FFFFFF"/>
                </a:solidFill>
              </a:rPr>
              <a:t> </a:t>
            </a:r>
          </a:p>
          <a:p>
            <a:pPr lvl="0" algn="ctr">
              <a:defRPr/>
            </a:pPr>
            <a:r>
              <a:rPr lang="en-US" sz="4000" dirty="0">
                <a:solidFill>
                  <a:srgbClr val="FFFFFF"/>
                </a:solidFill>
              </a:rPr>
              <a:t> </a:t>
            </a:r>
          </a:p>
          <a:p>
            <a:pPr lvl="0" algn="ctr">
              <a:defRPr/>
            </a:pPr>
            <a:r>
              <a:rPr lang="en-US" sz="4000" dirty="0">
                <a:solidFill>
                  <a:srgbClr val="FFFFFF"/>
                </a:solidFill>
              </a:rPr>
              <a:t> </a:t>
            </a:r>
          </a:p>
          <a:p>
            <a:pPr lvl="0" algn="ctr">
              <a:defRPr/>
            </a:pPr>
            <a:r>
              <a:rPr lang="en-US" sz="4000" dirty="0">
                <a:solidFill>
                  <a:srgbClr val="FFFFFF"/>
                </a:solidFill>
              </a:rPr>
              <a:t> </a:t>
            </a:r>
          </a:p>
          <a:p>
            <a:pPr lvl="0" algn="ctr">
              <a:defRPr/>
            </a:pPr>
            <a:r>
              <a:rPr lang="en-US" sz="4000" dirty="0">
                <a:solidFill>
                  <a:srgbClr val="FFFFFF"/>
                </a:solidFill>
              </a:rPr>
              <a:t> </a:t>
            </a:r>
          </a:p>
          <a:p>
            <a:pPr lvl="0" algn="ctr">
              <a:defRPr/>
            </a:pPr>
            <a:r>
              <a:rPr lang="en-US" sz="4000" dirty="0">
                <a:solidFill>
                  <a:srgbClr val="FFFFFF"/>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46732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ctr"/>
            <a:r>
              <a:rPr lang="en-US" sz="4000" b="1" u="sng" dirty="0"/>
              <a:t>Galatians 6:14</a:t>
            </a:r>
            <a:endParaRPr lang="en-US" sz="4000" u="sng" dirty="0"/>
          </a:p>
          <a:p>
            <a:pPr algn="ctr"/>
            <a:r>
              <a:rPr lang="en-US" sz="4000" dirty="0"/>
              <a:t>“But God forbid that I should boast except in the cross of our Lord Jesus Christ, by whom the world has been crucified to me, and I to the world.</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95836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2</a:t>
            </a:r>
            <a:r>
              <a:rPr lang="en-US" sz="4000" b="1" dirty="0"/>
              <a:t>Those that endure to the end will be saved</a:t>
            </a: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51445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atmosphere, Your glory God is what our heart longs for to be overcome. By your presence Lord.</a:t>
            </a:r>
          </a:p>
        </p:txBody>
      </p:sp>
    </p:spTree>
    <p:extLst>
      <p:ext uri="{BB962C8B-B14F-4D97-AF65-F5344CB8AC3E}">
        <p14:creationId xmlns:p14="http://schemas.microsoft.com/office/powerpoint/2010/main" val="412542628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u="sng" dirty="0"/>
              <a:t>Matthew 10:22</a:t>
            </a:r>
            <a:endParaRPr lang="en-US" sz="4000" u="sng" dirty="0"/>
          </a:p>
          <a:p>
            <a:pPr algn="ctr"/>
            <a:r>
              <a:rPr lang="en-US" sz="4000" dirty="0"/>
              <a:t>“</a:t>
            </a:r>
            <a:r>
              <a:rPr lang="en-US" sz="4000" dirty="0">
                <a:solidFill>
                  <a:srgbClr val="FF0000"/>
                </a:solidFill>
              </a:rPr>
              <a:t>And you will be hated by all for My name's sake. But he who endures to the end will be saved.”</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14497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478970"/>
          </a:xfrm>
          <a:prstGeom prst="rect">
            <a:avLst/>
          </a:prstGeom>
        </p:spPr>
        <p:txBody>
          <a:bodyPr wrap="square">
            <a:spAutoFit/>
          </a:bodyPr>
          <a:lstStyle/>
          <a:p>
            <a:pPr algn="ctr"/>
            <a:r>
              <a:rPr lang="en-US" sz="4000" b="1" u="sng" dirty="0"/>
              <a:t>Ezekiel 22:14</a:t>
            </a:r>
            <a:endParaRPr lang="en-US" sz="4000" u="sng" dirty="0"/>
          </a:p>
          <a:p>
            <a:pPr algn="ctr"/>
            <a:r>
              <a:rPr lang="en-US" sz="4000" dirty="0"/>
              <a:t>“Can your heart endure, or can your hands remain strong, in the days when I shall deal with you? I, the LORD, have spoken, and will do it”</a:t>
            </a:r>
          </a:p>
          <a:p>
            <a:pPr algn="ctr"/>
            <a:r>
              <a:rPr lang="en-US" sz="4000" dirty="0"/>
              <a:t> </a:t>
            </a:r>
          </a:p>
          <a:p>
            <a:pPr lvl="0" algn="ctr">
              <a:defRPr/>
            </a:pPr>
            <a:r>
              <a:rPr lang="en-US" sz="4000" dirty="0">
                <a:solidFill>
                  <a:srgbClr val="FFFFFF"/>
                </a:solidFill>
              </a:rPr>
              <a:t> </a:t>
            </a:r>
          </a:p>
          <a:p>
            <a:pPr lvl="0" algn="ctr">
              <a:defRPr/>
            </a:pPr>
            <a:r>
              <a:rPr lang="en-US" sz="4000" b="1" dirty="0">
                <a:solidFill>
                  <a:srgbClr val="FFFFFF"/>
                </a:solidFill>
              </a:rPr>
              <a:t> </a:t>
            </a:r>
            <a:endParaRPr lang="en-US" sz="4000" dirty="0">
              <a:solidFill>
                <a:srgbClr val="FFFFFF"/>
              </a:solidFill>
            </a:endParaRPr>
          </a:p>
          <a:p>
            <a:pPr lvl="0" algn="ctr">
              <a:defRPr/>
            </a:pPr>
            <a:r>
              <a:rPr lang="en-US" sz="4000" dirty="0">
                <a:solidFill>
                  <a:srgbClr val="FFFFFF"/>
                </a:solidFill>
              </a:rPr>
              <a:t> </a:t>
            </a:r>
          </a:p>
          <a:p>
            <a:pPr lvl="0" algn="ctr">
              <a:defRPr/>
            </a:pPr>
            <a:r>
              <a:rPr lang="en-US" sz="4000" dirty="0">
                <a:solidFill>
                  <a:srgbClr val="FFFFFF"/>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67766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4000" b="1" u="sng" dirty="0"/>
              <a:t>1 Corinthian 13:7</a:t>
            </a:r>
            <a:endParaRPr lang="en-US" sz="4000" u="sng" dirty="0"/>
          </a:p>
          <a:p>
            <a:pPr algn="ctr"/>
            <a:r>
              <a:rPr lang="en-US" sz="4000" dirty="0"/>
              <a:t>“bears all things, believes all things, hopes all things, endures all things”     </a:t>
            </a:r>
          </a:p>
          <a:p>
            <a:pPr lvl="0" algn="ctr">
              <a:defRPr/>
            </a:pPr>
            <a:r>
              <a:rPr lang="en-US" sz="4000" dirty="0">
                <a:solidFill>
                  <a:srgbClr val="FFFFFF"/>
                </a:solidFill>
              </a:rPr>
              <a:t> </a:t>
            </a:r>
          </a:p>
          <a:p>
            <a:pPr lvl="0" algn="ctr">
              <a:defRPr/>
            </a:pPr>
            <a:r>
              <a:rPr lang="en-US" sz="4000" dirty="0">
                <a:solidFill>
                  <a:srgbClr val="FFFFFF"/>
                </a:solidFill>
              </a:rPr>
              <a:t> </a:t>
            </a:r>
          </a:p>
          <a:p>
            <a:pPr lvl="0" algn="ctr">
              <a:defRPr/>
            </a:pPr>
            <a:r>
              <a:rPr lang="en-US" sz="4000" dirty="0">
                <a:solidFill>
                  <a:srgbClr val="FFFFFF"/>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28752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algn="ctr"/>
            <a:r>
              <a:rPr lang="en-US" sz="4000" b="1" u="sng" dirty="0"/>
              <a:t>1 Thessalonians 4:13-18</a:t>
            </a:r>
            <a:endParaRPr lang="en-US" sz="4000" u="sng" dirty="0"/>
          </a:p>
          <a:p>
            <a:pPr algn="ctr"/>
            <a:r>
              <a:rPr lang="en-US" sz="4000" dirty="0"/>
              <a:t>13 But I do not want you to be ignorant, brethren, concerning those who have fallen asleep, lest you sorrow as others who have no hope. 14 For if we believe that Jesus died and rose again, even so God will bring with Him those who sleep in Jesus. </a:t>
            </a:r>
          </a:p>
          <a:p>
            <a:pPr algn="ctr"/>
            <a:r>
              <a:rPr lang="en-US" sz="4000" dirty="0"/>
              <a:t> </a:t>
            </a:r>
          </a:p>
        </p:txBody>
      </p:sp>
    </p:spTree>
    <p:extLst>
      <p:ext uri="{BB962C8B-B14F-4D97-AF65-F5344CB8AC3E}">
        <p14:creationId xmlns:p14="http://schemas.microsoft.com/office/powerpoint/2010/main" val="268832830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algn="ctr"/>
            <a:r>
              <a:rPr lang="en-US" sz="4000" dirty="0"/>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p>
          <a:p>
            <a:pPr algn="ctr"/>
            <a:r>
              <a:rPr lang="en-US" sz="4000" dirty="0"/>
              <a:t> </a:t>
            </a:r>
          </a:p>
        </p:txBody>
      </p:sp>
    </p:spTree>
    <p:extLst>
      <p:ext uri="{BB962C8B-B14F-4D97-AF65-F5344CB8AC3E}">
        <p14:creationId xmlns:p14="http://schemas.microsoft.com/office/powerpoint/2010/main" val="144939449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2039600" cy="5029200"/>
          </a:xfrm>
          <a:prstGeom prst="rect">
            <a:avLst/>
          </a:prstGeom>
        </p:spPr>
        <p:txBody>
          <a:bodyPr/>
          <a:lstStyle/>
          <a:p>
            <a:pPr algn="ctr"/>
            <a:r>
              <a:rPr lang="en-US" sz="4000" dirty="0"/>
              <a:t>17 Then we who are alive and remain shall be caught up together with them in the clouds to meet the Lord in the air. And thus we shall always be with the Lord. 18 Therefore comfort one another with these words. </a:t>
            </a:r>
          </a:p>
          <a:p>
            <a:pPr algn="ctr"/>
            <a:r>
              <a:rPr lang="en-US" sz="4000" dirty="0"/>
              <a:t> </a:t>
            </a:r>
          </a:p>
          <a:p>
            <a:pPr algn="ctr"/>
            <a:r>
              <a:rPr lang="en-US" sz="4000" b="1" dirty="0"/>
              <a:t> </a:t>
            </a:r>
            <a:endParaRPr lang="en-US" sz="4000" dirty="0"/>
          </a:p>
          <a:p>
            <a:pPr algn="ctr"/>
            <a:r>
              <a:rPr lang="en-US" sz="4000" b="1" dirty="0"/>
              <a:t> </a:t>
            </a:r>
            <a:endParaRPr lang="en-US" sz="4000" dirty="0"/>
          </a:p>
        </p:txBody>
      </p:sp>
    </p:spTree>
    <p:extLst>
      <p:ext uri="{BB962C8B-B14F-4D97-AF65-F5344CB8AC3E}">
        <p14:creationId xmlns:p14="http://schemas.microsoft.com/office/powerpoint/2010/main" val="243349060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 1 Corinthians 15:50-54</a:t>
            </a:r>
            <a:endParaRPr lang="en-US" sz="4000" u="sng" dirty="0"/>
          </a:p>
          <a:p>
            <a:pPr algn="ctr"/>
            <a:r>
              <a:rPr lang="en-US" sz="4000" dirty="0"/>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p>
          <a:p>
            <a:pPr algn="ctr"/>
            <a:endParaRPr lang="en-US" sz="4000" dirty="0"/>
          </a:p>
        </p:txBody>
      </p:sp>
    </p:spTree>
    <p:extLst>
      <p:ext uri="{BB962C8B-B14F-4D97-AF65-F5344CB8AC3E}">
        <p14:creationId xmlns:p14="http://schemas.microsoft.com/office/powerpoint/2010/main" val="48669273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134744918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2039600" cy="5029200"/>
          </a:xfrm>
          <a:prstGeom prst="rect">
            <a:avLst/>
          </a:prstGeom>
        </p:spPr>
        <p:txBody>
          <a:bodyPr/>
          <a:lstStyle/>
          <a:p>
            <a:pPr lvl="0" algn="ctr">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solidFill>
                  <a:srgbClr val="FFFFFF"/>
                </a:solidFill>
              </a:rPr>
              <a:t>Acts 2:38-39</a:t>
            </a:r>
            <a:endParaRPr lang="en-US" sz="4000" u="sng" dirty="0">
              <a:solidFill>
                <a:srgbClr val="FFFFFF"/>
              </a:solidFill>
            </a:endParaRPr>
          </a:p>
          <a:p>
            <a:pPr lvl="0" algn="ctr">
              <a:defRPr/>
            </a:pPr>
            <a:r>
              <a:rPr lang="en-US" sz="4000" dirty="0">
                <a:solidFill>
                  <a:srgbClr val="FFFFFF"/>
                </a:solidFill>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4587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“Here I Am To Worship”</a:t>
            </a:r>
          </a:p>
          <a:p>
            <a:pPr marL="0" indent="0" algn="ctr">
              <a:buNone/>
            </a:pPr>
            <a:r>
              <a:rPr lang="en-US" sz="4400" b="1" dirty="0">
                <a:solidFill>
                  <a:schemeClr val="bg1"/>
                </a:solidFill>
                <a:latin typeface="Arial"/>
                <a:ea typeface="+mn-lt"/>
                <a:cs typeface="+mn-lt"/>
              </a:rPr>
              <a:t>(Hillsong Worship)</a:t>
            </a:r>
          </a:p>
        </p:txBody>
      </p:sp>
    </p:spTree>
    <p:extLst>
      <p:ext uri="{BB962C8B-B14F-4D97-AF65-F5344CB8AC3E}">
        <p14:creationId xmlns:p14="http://schemas.microsoft.com/office/powerpoint/2010/main" val="37743739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Donate with our QR code app to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Amazing Grace Christian Fellowship</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Donations are Deeply Appreciated!</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774756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Light of the world You stepped down into darkness</a:t>
            </a:r>
          </a:p>
          <a:p>
            <a:pPr marL="0" indent="0" algn="ctr">
              <a:buNone/>
            </a:pPr>
            <a:r>
              <a:rPr lang="en-US" sz="4000" dirty="0">
                <a:solidFill>
                  <a:schemeClr val="bg1"/>
                </a:solidFill>
                <a:latin typeface="Arial"/>
                <a:ea typeface="+mn-lt"/>
                <a:cs typeface="+mn-lt"/>
              </a:rPr>
              <a:t>Opened my eyes, let me see Beauty that made this</a:t>
            </a:r>
          </a:p>
        </p:txBody>
      </p:sp>
    </p:spTree>
    <p:extLst>
      <p:ext uri="{BB962C8B-B14F-4D97-AF65-F5344CB8AC3E}">
        <p14:creationId xmlns:p14="http://schemas.microsoft.com/office/powerpoint/2010/main" val="1581518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 adore You Hope of a life spent with You Here I am to worship Here I am to bow down Here I am to</a:t>
            </a:r>
          </a:p>
        </p:txBody>
      </p:sp>
    </p:spTree>
    <p:extLst>
      <p:ext uri="{BB962C8B-B14F-4D97-AF65-F5344CB8AC3E}">
        <p14:creationId xmlns:p14="http://schemas.microsoft.com/office/powerpoint/2010/main" val="165461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say that You're my God You're altogether lovely</a:t>
            </a:r>
          </a:p>
          <a:p>
            <a:pPr marL="0" indent="0" algn="ctr">
              <a:buNone/>
            </a:pPr>
            <a:r>
              <a:rPr lang="en-US" sz="4000" dirty="0">
                <a:solidFill>
                  <a:schemeClr val="bg1"/>
                </a:solidFill>
                <a:latin typeface="Arial"/>
                <a:ea typeface="+mn-lt"/>
                <a:cs typeface="+mn-lt"/>
              </a:rPr>
              <a:t>Altogether worthy Altogether wonderful to me King of all days Oh, so highly exalted Glorious in heaven</a:t>
            </a:r>
          </a:p>
        </p:txBody>
      </p:sp>
    </p:spTree>
    <p:extLst>
      <p:ext uri="{BB962C8B-B14F-4D97-AF65-F5344CB8AC3E}">
        <p14:creationId xmlns:p14="http://schemas.microsoft.com/office/powerpoint/2010/main" val="1407556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above Humbly You came to the earth You created All for love's sake became poor Here I am to worship</a:t>
            </a:r>
          </a:p>
        </p:txBody>
      </p:sp>
    </p:spTree>
    <p:extLst>
      <p:ext uri="{BB962C8B-B14F-4D97-AF65-F5344CB8AC3E}">
        <p14:creationId xmlns:p14="http://schemas.microsoft.com/office/powerpoint/2010/main" val="139596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“Holy Spirit”</a:t>
            </a:r>
          </a:p>
          <a:p>
            <a:pPr marL="0" indent="0" algn="ctr">
              <a:buNone/>
            </a:pPr>
            <a:r>
              <a:rPr lang="en-US" sz="4400" b="1" dirty="0">
                <a:solidFill>
                  <a:schemeClr val="bg1"/>
                </a:solidFill>
                <a:latin typeface="Arial"/>
                <a:ea typeface="+mn-lt"/>
                <a:cs typeface="+mn-lt"/>
              </a:rPr>
              <a:t>(Kim Walker)</a:t>
            </a:r>
          </a:p>
        </p:txBody>
      </p:sp>
    </p:spTree>
    <p:extLst>
      <p:ext uri="{BB962C8B-B14F-4D97-AF65-F5344CB8AC3E}">
        <p14:creationId xmlns:p14="http://schemas.microsoft.com/office/powerpoint/2010/main" val="951413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Here I am to bow down Here I am to say that You're my God You're altogether lovely Altogether worthy</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201048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Altogether wonderful to me Well, I'll never know how much it cost To see my sin upon that cross Well, I'll</a:t>
            </a:r>
          </a:p>
        </p:txBody>
      </p:sp>
    </p:spTree>
    <p:extLst>
      <p:ext uri="{BB962C8B-B14F-4D97-AF65-F5344CB8AC3E}">
        <p14:creationId xmlns:p14="http://schemas.microsoft.com/office/powerpoint/2010/main" val="1426225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know how much it cost To see my sin upon that cross Well, I'll never know how much it cost To</a:t>
            </a:r>
          </a:p>
        </p:txBody>
      </p:sp>
    </p:spTree>
    <p:extLst>
      <p:ext uri="{BB962C8B-B14F-4D97-AF65-F5344CB8AC3E}">
        <p14:creationId xmlns:p14="http://schemas.microsoft.com/office/powerpoint/2010/main" val="1939470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see my sin upon that cross Well, I'll never know how much it cost To see my sin upon that cross</a:t>
            </a:r>
          </a:p>
        </p:txBody>
      </p:sp>
    </p:spTree>
    <p:extLst>
      <p:ext uri="{BB962C8B-B14F-4D97-AF65-F5344CB8AC3E}">
        <p14:creationId xmlns:p14="http://schemas.microsoft.com/office/powerpoint/2010/main" val="2185827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a:t>
            </a:r>
            <a:r>
              <a:rPr lang="en-US" sz="4400" b="1" dirty="0">
                <a:solidFill>
                  <a:schemeClr val="bg1"/>
                </a:solidFill>
                <a:latin typeface="Arial"/>
                <a:ea typeface="+mn-lt"/>
                <a:cs typeface="+mn-lt"/>
              </a:rPr>
              <a:t>Goodness of God”</a:t>
            </a:r>
          </a:p>
          <a:p>
            <a:pPr marL="0" indent="0" algn="ctr">
              <a:buNone/>
            </a:pPr>
            <a:r>
              <a:rPr lang="en-US" sz="4400" b="1" dirty="0">
                <a:solidFill>
                  <a:schemeClr val="bg1"/>
                </a:solidFill>
                <a:latin typeface="Arial"/>
                <a:ea typeface="+mn-lt"/>
                <a:cs typeface="+mn-lt"/>
              </a:rPr>
              <a:t>(Bethel)</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1836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love you Lord. For your mercy never fails me. All my days, I’ve been held in your hands. From the</a:t>
            </a:r>
          </a:p>
        </p:txBody>
      </p:sp>
    </p:spTree>
    <p:extLst>
      <p:ext uri="{BB962C8B-B14F-4D97-AF65-F5344CB8AC3E}">
        <p14:creationId xmlns:p14="http://schemas.microsoft.com/office/powerpoint/2010/main" val="2321529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moment when I wake up until I lay my head. Oh, I will sing of the goodness of God. And all my life you </a:t>
            </a:r>
          </a:p>
        </p:txBody>
      </p:sp>
    </p:spTree>
    <p:extLst>
      <p:ext uri="{BB962C8B-B14F-4D97-AF65-F5344CB8AC3E}">
        <p14:creationId xmlns:p14="http://schemas.microsoft.com/office/powerpoint/2010/main" val="6552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have been faithful. And all my life you have been so so good. With every breath that I am able. Oh, I will</a:t>
            </a:r>
          </a:p>
        </p:txBody>
      </p:sp>
    </p:spTree>
    <p:extLst>
      <p:ext uri="{BB962C8B-B14F-4D97-AF65-F5344CB8AC3E}">
        <p14:creationId xmlns:p14="http://schemas.microsoft.com/office/powerpoint/2010/main" val="3934663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sing of the Goodness of God. I love your voice. You have led me through the fire. In darkest night. You</a:t>
            </a:r>
          </a:p>
        </p:txBody>
      </p:sp>
    </p:spTree>
    <p:extLst>
      <p:ext uri="{BB962C8B-B14F-4D97-AF65-F5344CB8AC3E}">
        <p14:creationId xmlns:p14="http://schemas.microsoft.com/office/powerpoint/2010/main" val="2416997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close like no other. I’ve known you as a father. I’ve known you as a friend. And I have lived in the </a:t>
            </a:r>
          </a:p>
        </p:txBody>
      </p:sp>
    </p:spTree>
    <p:extLst>
      <p:ext uri="{BB962C8B-B14F-4D97-AF65-F5344CB8AC3E}">
        <p14:creationId xmlns:p14="http://schemas.microsoft.com/office/powerpoint/2010/main" val="2210889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There’s nothing worth more. That could ever come close. No thing can compare. You’re our living hope.</a:t>
            </a:r>
          </a:p>
        </p:txBody>
      </p:sp>
    </p:spTree>
    <p:extLst>
      <p:ext uri="{BB962C8B-B14F-4D97-AF65-F5344CB8AC3E}">
        <p14:creationId xmlns:p14="http://schemas.microsoft.com/office/powerpoint/2010/main" val="3793034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Goodness of God. And all my life you have been faithful. All my life you have been so so good.</a:t>
            </a:r>
          </a:p>
        </p:txBody>
      </p:sp>
    </p:spTree>
    <p:extLst>
      <p:ext uri="{BB962C8B-B14F-4D97-AF65-F5344CB8AC3E}">
        <p14:creationId xmlns:p14="http://schemas.microsoft.com/office/powerpoint/2010/main" val="1086869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every breath that I am able. Oh, I will sing of the goodness of God. You goodness is running after</a:t>
            </a:r>
          </a:p>
        </p:txBody>
      </p:sp>
    </p:spTree>
    <p:extLst>
      <p:ext uri="{BB962C8B-B14F-4D97-AF65-F5344CB8AC3E}">
        <p14:creationId xmlns:p14="http://schemas.microsoft.com/office/powerpoint/2010/main" val="3401609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running after me. Your goodness is running after. It’s running after me. With my life laid down I </a:t>
            </a:r>
          </a:p>
        </p:txBody>
      </p:sp>
    </p:spTree>
    <p:extLst>
      <p:ext uri="{BB962C8B-B14F-4D97-AF65-F5344CB8AC3E}">
        <p14:creationId xmlns:p14="http://schemas.microsoft.com/office/powerpoint/2010/main" val="3995044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now I give you everything. Cause your goodness is running after. It’s running after me.</a:t>
            </a:r>
          </a:p>
        </p:txBody>
      </p:sp>
    </p:spTree>
    <p:extLst>
      <p:ext uri="{BB962C8B-B14F-4D97-AF65-F5344CB8AC3E}">
        <p14:creationId xmlns:p14="http://schemas.microsoft.com/office/powerpoint/2010/main" val="566597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Cause your goodness is running after. It’s running after me. Your goodness is running after. It’s </a:t>
            </a:r>
          </a:p>
        </p:txBody>
      </p:sp>
    </p:spTree>
    <p:extLst>
      <p:ext uri="{BB962C8B-B14F-4D97-AF65-F5344CB8AC3E}">
        <p14:creationId xmlns:p14="http://schemas.microsoft.com/office/powerpoint/2010/main" val="2033896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Running after me. With my life laid down I surrender now. I give you everything. Cause your goodness is</a:t>
            </a:r>
          </a:p>
        </p:txBody>
      </p:sp>
    </p:spTree>
    <p:extLst>
      <p:ext uri="{BB962C8B-B14F-4D97-AF65-F5344CB8AC3E}">
        <p14:creationId xmlns:p14="http://schemas.microsoft.com/office/powerpoint/2010/main" val="1722868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Running after it’s running after me. And all my life you have been faithful. All my life you have been so </a:t>
            </a:r>
          </a:p>
        </p:txBody>
      </p:sp>
    </p:spTree>
    <p:extLst>
      <p:ext uri="{BB962C8B-B14F-4D97-AF65-F5344CB8AC3E}">
        <p14:creationId xmlns:p14="http://schemas.microsoft.com/office/powerpoint/2010/main" val="861671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good. With every breath that </a:t>
            </a:r>
            <a:r>
              <a:rPr lang="en-US" sz="4000" dirty="0" err="1">
                <a:solidFill>
                  <a:schemeClr val="bg1"/>
                </a:solidFill>
                <a:latin typeface="Arial"/>
                <a:ea typeface="+mn-lt"/>
                <a:cs typeface="+mn-lt"/>
              </a:rPr>
              <a:t>Iam</a:t>
            </a:r>
            <a:r>
              <a:rPr lang="en-US" sz="4000" dirty="0">
                <a:solidFill>
                  <a:schemeClr val="bg1"/>
                </a:solidFill>
                <a:latin typeface="Arial"/>
                <a:ea typeface="+mn-lt"/>
                <a:cs typeface="+mn-lt"/>
              </a:rPr>
              <a:t> able. I will sing of the goodness of God.</a:t>
            </a:r>
          </a:p>
        </p:txBody>
      </p:sp>
    </p:spTree>
    <p:extLst>
      <p:ext uri="{BB962C8B-B14F-4D97-AF65-F5344CB8AC3E}">
        <p14:creationId xmlns:p14="http://schemas.microsoft.com/office/powerpoint/2010/main" val="730082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a:t>
            </a:r>
            <a:r>
              <a:rPr lang="en-US" sz="4400" b="1" dirty="0" err="1">
                <a:solidFill>
                  <a:schemeClr val="bg1"/>
                </a:solidFill>
                <a:latin typeface="Arial"/>
                <a:ea typeface="+mn-lt"/>
                <a:cs typeface="+mn-lt"/>
              </a:rPr>
              <a:t>Waymaker</a:t>
            </a:r>
            <a:r>
              <a:rPr lang="en-US" sz="4400" b="1" dirty="0">
                <a:solidFill>
                  <a:schemeClr val="bg1"/>
                </a:solidFill>
                <a:latin typeface="Arial"/>
                <a:ea typeface="+mn-lt"/>
                <a:cs typeface="+mn-lt"/>
              </a:rPr>
              <a:t>”</a:t>
            </a:r>
          </a:p>
          <a:p>
            <a:pPr marL="0" indent="0" algn="ctr">
              <a:buNone/>
            </a:pPr>
            <a:r>
              <a:rPr lang="en-US" sz="4400" b="1" dirty="0">
                <a:solidFill>
                  <a:schemeClr val="bg1"/>
                </a:solidFill>
                <a:latin typeface="Arial"/>
                <a:ea typeface="+mn-lt"/>
                <a:cs typeface="+mn-lt"/>
              </a:rPr>
              <a:t>(Tasha Cobbs )</a:t>
            </a:r>
          </a:p>
        </p:txBody>
      </p:sp>
    </p:spTree>
    <p:extLst>
      <p:ext uri="{BB962C8B-B14F-4D97-AF65-F5344CB8AC3E}">
        <p14:creationId xmlns:p14="http://schemas.microsoft.com/office/powerpoint/2010/main" val="1919701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[Verse 1] You are here, moving in our midst I 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a:t>
            </a:r>
          </a:p>
        </p:txBody>
      </p:sp>
    </p:spTree>
    <p:extLst>
      <p:ext uri="{BB962C8B-B14F-4D97-AF65-F5344CB8AC3E}">
        <p14:creationId xmlns:p14="http://schemas.microsoft.com/office/powerpoint/2010/main" val="25321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Lord. I’ve tasted and seen of the sweetest of loves. Where my heart becomes free </a:t>
            </a:r>
          </a:p>
        </p:txBody>
      </p:sp>
    </p:spTree>
    <p:extLst>
      <p:ext uri="{BB962C8B-B14F-4D97-AF65-F5344CB8AC3E}">
        <p14:creationId xmlns:p14="http://schemas.microsoft.com/office/powerpoint/2010/main" val="1059887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working in this place I worship You, I worship You</a:t>
            </a:r>
          </a:p>
          <a:p>
            <a:pPr marL="0" indent="0" algn="ctr">
              <a:buNone/>
            </a:pPr>
            <a:r>
              <a:rPr lang="en-US" sz="4000" dirty="0">
                <a:solidFill>
                  <a:schemeClr val="bg1"/>
                </a:solidFill>
                <a:latin typeface="Arial"/>
                <a:ea typeface="+mn-lt"/>
                <a:cs typeface="+mn-lt"/>
              </a:rPr>
              <a:t>You are here, moving in our midst I worship You, I</a:t>
            </a:r>
          </a:p>
        </p:txBody>
      </p:sp>
    </p:spTree>
    <p:extLst>
      <p:ext uri="{BB962C8B-B14F-4D97-AF65-F5344CB8AC3E}">
        <p14:creationId xmlns:p14="http://schemas.microsoft.com/office/powerpoint/2010/main" val="1516234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working in this place</a:t>
            </a:r>
          </a:p>
          <a:p>
            <a:pPr marL="0" indent="0" algn="ctr">
              <a:buNone/>
            </a:pPr>
            <a:r>
              <a:rPr lang="en-US" sz="4000" dirty="0">
                <a:solidFill>
                  <a:schemeClr val="bg1"/>
                </a:solidFill>
                <a:latin typeface="Arial"/>
                <a:ea typeface="+mn-lt"/>
                <a:cs typeface="+mn-lt"/>
              </a:rPr>
              <a:t>I worship You, I worship You [Chorus] You are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29594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You are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986412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[Verse 2]</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196799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here, touching every heart I 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healing every heart I</a:t>
            </a:r>
          </a:p>
        </p:txBody>
      </p:sp>
    </p:spTree>
    <p:extLst>
      <p:ext uri="{BB962C8B-B14F-4D97-AF65-F5344CB8AC3E}">
        <p14:creationId xmlns:p14="http://schemas.microsoft.com/office/powerpoint/2010/main" val="25865144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You, I worship You [Verse 3] You are here, turning lives around I worship You, I worship You </a:t>
            </a:r>
            <a:r>
              <a:rPr lang="en-US" sz="4000" dirty="0" err="1">
                <a:solidFill>
                  <a:schemeClr val="bg1"/>
                </a:solidFill>
                <a:latin typeface="Arial"/>
                <a:ea typeface="+mn-lt"/>
                <a:cs typeface="+mn-lt"/>
              </a:rPr>
              <a:t>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44182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here, mending every heart I worship You, yeah, I worship You, Lord [Chorus] And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18481976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miracle worker Promise keeper, light in the darkness</a:t>
            </a:r>
          </a:p>
          <a:p>
            <a:pPr marL="0" indent="0" algn="ctr">
              <a:buNone/>
            </a:pPr>
            <a:r>
              <a:rPr lang="en-US" sz="4000" dirty="0">
                <a:solidFill>
                  <a:schemeClr val="bg1"/>
                </a:solidFill>
                <a:latin typeface="Arial"/>
                <a:ea typeface="+mn-lt"/>
                <a:cs typeface="+mn-lt"/>
              </a:rPr>
              <a:t>My God, that is who You are Yeah, You are the</a:t>
            </a:r>
          </a:p>
        </p:txBody>
      </p:sp>
    </p:spTree>
    <p:extLst>
      <p:ext uri="{BB962C8B-B14F-4D97-AF65-F5344CB8AC3E}">
        <p14:creationId xmlns:p14="http://schemas.microsoft.com/office/powerpoint/2010/main" val="3551381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a:t>
            </a:r>
          </a:p>
        </p:txBody>
      </p:sp>
    </p:spTree>
    <p:extLst>
      <p:ext uri="{BB962C8B-B14F-4D97-AF65-F5344CB8AC3E}">
        <p14:creationId xmlns:p14="http://schemas.microsoft.com/office/powerpoint/2010/main" val="772323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Yeah, sing it again You are,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a:t>
            </a:r>
          </a:p>
        </p:txBody>
      </p:sp>
    </p:spTree>
    <p:extLst>
      <p:ext uri="{BB962C8B-B14F-4D97-AF65-F5344CB8AC3E}">
        <p14:creationId xmlns:p14="http://schemas.microsoft.com/office/powerpoint/2010/main" val="4163150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my shame is undone.  Your presence, Lord.</a:t>
            </a:r>
          </a:p>
          <a:p>
            <a:pPr marL="0" indent="0" algn="ctr">
              <a:buNone/>
            </a:pPr>
            <a:r>
              <a:rPr lang="en-US" sz="4000" dirty="0">
                <a:solidFill>
                  <a:schemeClr val="bg1"/>
                </a:solidFill>
                <a:latin typeface="Arial"/>
                <a:ea typeface="+mn-lt"/>
                <a:cs typeface="+mn-lt"/>
              </a:rPr>
              <a:t>Holy spirit you are welcome here. Come flood this</a:t>
            </a:r>
          </a:p>
        </p:txBody>
      </p:sp>
    </p:spTree>
    <p:extLst>
      <p:ext uri="{BB962C8B-B14F-4D97-AF65-F5344CB8AC3E}">
        <p14:creationId xmlns:p14="http://schemas.microsoft.com/office/powerpoint/2010/main" val="2587371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God, that is who You are Oh, it's who You are, Jesus,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a:t>
            </a:r>
          </a:p>
        </p:txBody>
      </p:sp>
    </p:spTree>
    <p:extLst>
      <p:ext uri="{BB962C8B-B14F-4D97-AF65-F5344CB8AC3E}">
        <p14:creationId xmlns:p14="http://schemas.microsoft.com/office/powerpoint/2010/main" val="6276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keeper, light in the darkness My God, that is who You are You might also like Way Maker [Refrain]</a:t>
            </a:r>
          </a:p>
        </p:txBody>
      </p:sp>
    </p:spTree>
    <p:extLst>
      <p:ext uri="{BB962C8B-B14F-4D97-AF65-F5344CB8AC3E}">
        <p14:creationId xmlns:p14="http://schemas.microsoft.com/office/powerpoint/2010/main" val="1769547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 that is who You are Oh, that is who You are</a:t>
            </a:r>
          </a:p>
        </p:txBody>
      </p:sp>
    </p:spTree>
    <p:extLst>
      <p:ext uri="{BB962C8B-B14F-4D97-AF65-F5344CB8AC3E}">
        <p14:creationId xmlns:p14="http://schemas.microsoft.com/office/powerpoint/2010/main" val="3852984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Oh, and that is who You are (That is who You are) My Jesus, that is who You are</a:t>
            </a:r>
          </a:p>
        </p:txBody>
      </p:sp>
    </p:spTree>
    <p:extLst>
      <p:ext uri="{BB962C8B-B14F-4D97-AF65-F5344CB8AC3E}">
        <p14:creationId xmlns:p14="http://schemas.microsoft.com/office/powerpoint/2010/main" val="8711937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Oh, we lift You up, that is who You are (That is who You are) My Jesus [Chorus]</a:t>
            </a:r>
          </a:p>
        </p:txBody>
      </p:sp>
    </p:spTree>
    <p:extLst>
      <p:ext uri="{BB962C8B-B14F-4D97-AF65-F5344CB8AC3E}">
        <p14:creationId xmlns:p14="http://schemas.microsoft.com/office/powerpoint/2010/main" val="2382748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Yes it is, </a:t>
            </a:r>
          </a:p>
        </p:txBody>
      </p:sp>
    </p:spTree>
    <p:extLst>
      <p:ext uri="{BB962C8B-B14F-4D97-AF65-F5344CB8AC3E}">
        <p14:creationId xmlns:p14="http://schemas.microsoft.com/office/powerpoint/2010/main" val="24491274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a:t>
            </a:r>
          </a:p>
        </p:txBody>
      </p:sp>
    </p:spTree>
    <p:extLst>
      <p:ext uri="{BB962C8B-B14F-4D97-AF65-F5344CB8AC3E}">
        <p14:creationId xmlns:p14="http://schemas.microsoft.com/office/powerpoint/2010/main" val="3523275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are [Bridge] Let's sing this together, even when I don't see it Come on, even when Even when</a:t>
            </a:r>
          </a:p>
        </p:txBody>
      </p:sp>
    </p:spTree>
    <p:extLst>
      <p:ext uri="{BB962C8B-B14F-4D97-AF65-F5344CB8AC3E}">
        <p14:creationId xmlns:p14="http://schemas.microsoft.com/office/powerpoint/2010/main" val="38580280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don't see it, You're working Even when I don't feel it, You're working You never stop, You never stop</a:t>
            </a:r>
          </a:p>
        </p:txBody>
      </p:sp>
    </p:spTree>
    <p:extLst>
      <p:ext uri="{BB962C8B-B14F-4D97-AF65-F5344CB8AC3E}">
        <p14:creationId xmlns:p14="http://schemas.microsoft.com/office/powerpoint/2010/main" val="739977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 Come on And even when I don't see it, You’re</a:t>
            </a:r>
          </a:p>
        </p:txBody>
      </p:sp>
    </p:spTree>
    <p:extLst>
      <p:ext uri="{BB962C8B-B14F-4D97-AF65-F5344CB8AC3E}">
        <p14:creationId xmlns:p14="http://schemas.microsoft.com/office/powerpoint/2010/main" val="874320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place and fill the atmosphere. Your glory God is what  our hearts long for. To be </a:t>
            </a:r>
            <a:r>
              <a:rPr lang="en-US" sz="4000" dirty="0" err="1">
                <a:solidFill>
                  <a:schemeClr val="bg1"/>
                </a:solidFill>
                <a:latin typeface="Arial"/>
                <a:ea typeface="+mn-lt"/>
                <a:cs typeface="+mn-lt"/>
              </a:rPr>
              <a:t>overcomed</a:t>
            </a:r>
            <a:r>
              <a:rPr lang="en-US" sz="4000" dirty="0">
                <a:solidFill>
                  <a:schemeClr val="bg1"/>
                </a:solidFill>
                <a:latin typeface="Arial"/>
                <a:ea typeface="+mn-lt"/>
                <a:cs typeface="+mn-lt"/>
              </a:rPr>
              <a:t>, By your</a:t>
            </a:r>
          </a:p>
        </p:txBody>
      </p:sp>
    </p:spTree>
    <p:extLst>
      <p:ext uri="{BB962C8B-B14F-4D97-AF65-F5344CB8AC3E}">
        <p14:creationId xmlns:p14="http://schemas.microsoft.com/office/powerpoint/2010/main" val="35169175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Even when I don't feel it, You're working You never stop, You never stop working You never stop, </a:t>
            </a:r>
          </a:p>
        </p:txBody>
      </p:sp>
    </p:spTree>
    <p:extLst>
      <p:ext uri="{BB962C8B-B14F-4D97-AF65-F5344CB8AC3E}">
        <p14:creationId xmlns:p14="http://schemas.microsoft.com/office/powerpoint/2010/main" val="6321724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never stop working Oh-oh Even when I don't see it, You're working Even when I don't feel it, You’re</a:t>
            </a:r>
          </a:p>
        </p:txBody>
      </p:sp>
    </p:spTree>
    <p:extLst>
      <p:ext uri="{BB962C8B-B14F-4D97-AF65-F5344CB8AC3E}">
        <p14:creationId xmlns:p14="http://schemas.microsoft.com/office/powerpoint/2010/main" val="33039796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 You never stop, You never stop working Even when I</a:t>
            </a:r>
          </a:p>
        </p:txBody>
      </p:sp>
    </p:spTree>
    <p:extLst>
      <p:ext uri="{BB962C8B-B14F-4D97-AF65-F5344CB8AC3E}">
        <p14:creationId xmlns:p14="http://schemas.microsoft.com/office/powerpoint/2010/main" val="8625757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don't see it, You're working Even when I don't feel it, You're working You never stop, You never stop</a:t>
            </a:r>
          </a:p>
        </p:txBody>
      </p:sp>
    </p:spTree>
    <p:extLst>
      <p:ext uri="{BB962C8B-B14F-4D97-AF65-F5344CB8AC3E}">
        <p14:creationId xmlns:p14="http://schemas.microsoft.com/office/powerpoint/2010/main" val="21797756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a:t>
            </a:r>
          </a:p>
          <a:p>
            <a:pPr marL="0" indent="0" algn="ctr">
              <a:buNone/>
            </a:pPr>
            <a:r>
              <a:rPr lang="en-US" sz="4000" dirty="0">
                <a:solidFill>
                  <a:schemeClr val="bg1"/>
                </a:solidFill>
                <a:latin typeface="Arial"/>
                <a:ea typeface="+mn-lt"/>
                <a:cs typeface="+mn-lt"/>
              </a:rPr>
              <a:t>[Chorus] You are the way maker,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41824926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miracle worker Promise keeper, light in the darkness</a:t>
            </a:r>
          </a:p>
          <a:p>
            <a:pPr marL="0" indent="0" algn="ctr">
              <a:buNone/>
            </a:pPr>
            <a:r>
              <a:rPr lang="en-US" sz="4000" dirty="0">
                <a:solidFill>
                  <a:schemeClr val="bg1"/>
                </a:solidFill>
                <a:latin typeface="Arial"/>
                <a:ea typeface="+mn-lt"/>
                <a:cs typeface="+mn-lt"/>
              </a:rPr>
              <a:t>My God, 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a:t>
            </a:r>
          </a:p>
        </p:txBody>
      </p:sp>
    </p:spTree>
    <p:extLst>
      <p:ext uri="{BB962C8B-B14F-4D97-AF65-F5344CB8AC3E}">
        <p14:creationId xmlns:p14="http://schemas.microsoft.com/office/powerpoint/2010/main" val="9859919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worker Promise keeper, light in the darkness My God, that is who You are</a:t>
            </a:r>
          </a:p>
        </p:txBody>
      </p:sp>
    </p:spTree>
    <p:extLst>
      <p:ext uri="{BB962C8B-B14F-4D97-AF65-F5344CB8AC3E}">
        <p14:creationId xmlns:p14="http://schemas.microsoft.com/office/powerpoint/2010/main" val="32664383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“This is Amazing Grace”</a:t>
            </a:r>
          </a:p>
          <a:p>
            <a:pPr marL="0" indent="0" algn="ctr">
              <a:buNone/>
            </a:pPr>
            <a:r>
              <a:rPr lang="en-US" sz="4400" b="1" dirty="0">
                <a:solidFill>
                  <a:schemeClr val="bg1"/>
                </a:solidFill>
                <a:latin typeface="Arial"/>
                <a:ea typeface="+mn-lt"/>
                <a:cs typeface="+mn-lt"/>
              </a:rPr>
              <a:t>(Phil Wickham)</a:t>
            </a:r>
          </a:p>
        </p:txBody>
      </p:sp>
    </p:spTree>
    <p:extLst>
      <p:ext uri="{BB962C8B-B14F-4D97-AF65-F5344CB8AC3E}">
        <p14:creationId xmlns:p14="http://schemas.microsoft.com/office/powerpoint/2010/main" val="36243384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breaks the power of sin and darkness. Who’s love is mighty and so much stronger. The King of</a:t>
            </a:r>
          </a:p>
        </p:txBody>
      </p:sp>
    </p:spTree>
    <p:extLst>
      <p:ext uri="{BB962C8B-B14F-4D97-AF65-F5344CB8AC3E}">
        <p14:creationId xmlns:p14="http://schemas.microsoft.com/office/powerpoint/2010/main" val="14006723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glory ,the king above all kings. Who shakes the whole earth with holy thunder. And leaves us </a:t>
            </a:r>
          </a:p>
        </p:txBody>
      </p:sp>
    </p:spTree>
    <p:extLst>
      <p:ext uri="{BB962C8B-B14F-4D97-AF65-F5344CB8AC3E}">
        <p14:creationId xmlns:p14="http://schemas.microsoft.com/office/powerpoint/2010/main" val="2610698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presence Lord. There’s nothing worth more. That could ever come close. No thing can compare. </a:t>
            </a:r>
          </a:p>
        </p:txBody>
      </p:sp>
    </p:spTree>
    <p:extLst>
      <p:ext uri="{BB962C8B-B14F-4D97-AF65-F5344CB8AC3E}">
        <p14:creationId xmlns:p14="http://schemas.microsoft.com/office/powerpoint/2010/main" val="14894225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awe and wonder? The King of Glory, the King above all Kings. This is amazing grace. This is</a:t>
            </a:r>
          </a:p>
        </p:txBody>
      </p:sp>
    </p:spTree>
    <p:extLst>
      <p:ext uri="{BB962C8B-B14F-4D97-AF65-F5344CB8AC3E}">
        <p14:creationId xmlns:p14="http://schemas.microsoft.com/office/powerpoint/2010/main" val="34359033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unfailing love. That you would would take my place. That you would bear my cross. You laid down your</a:t>
            </a:r>
          </a:p>
        </p:txBody>
      </p:sp>
    </p:spTree>
    <p:extLst>
      <p:ext uri="{BB962C8B-B14F-4D97-AF65-F5344CB8AC3E}">
        <p14:creationId xmlns:p14="http://schemas.microsoft.com/office/powerpoint/2010/main" val="25823790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life. That I would be set free. Oh, Jesus I sing for all that you’ve done for me. Who brings our chaos back </a:t>
            </a:r>
          </a:p>
        </p:txBody>
      </p:sp>
    </p:spTree>
    <p:extLst>
      <p:ext uri="{BB962C8B-B14F-4D97-AF65-F5344CB8AC3E}">
        <p14:creationId xmlns:p14="http://schemas.microsoft.com/office/powerpoint/2010/main" val="25586789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12759367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37499825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 rules the nation. With truth and </a:t>
            </a:r>
            <a:r>
              <a:rPr lang="en-US" sz="4000" dirty="0" err="1">
                <a:solidFill>
                  <a:schemeClr val="bg1"/>
                </a:solidFill>
                <a:latin typeface="Arial"/>
                <a:ea typeface="+mn-lt"/>
                <a:cs typeface="+mn-lt"/>
              </a:rPr>
              <a:t>justice.Shines</a:t>
            </a:r>
            <a:r>
              <a:rPr lang="en-US" sz="4000" dirty="0">
                <a:solidFill>
                  <a:schemeClr val="bg1"/>
                </a:solidFill>
                <a:latin typeface="Arial"/>
                <a:ea typeface="+mn-lt"/>
                <a:cs typeface="+mn-lt"/>
              </a:rPr>
              <a:t> like the sun in all of his brilliance. The King of Glory</a:t>
            </a:r>
          </a:p>
        </p:txBody>
      </p:sp>
    </p:spTree>
    <p:extLst>
      <p:ext uri="{BB962C8B-B14F-4D97-AF65-F5344CB8AC3E}">
        <p14:creationId xmlns:p14="http://schemas.microsoft.com/office/powerpoint/2010/main" val="20680964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King above all Kings. This is Amazing Grace. This is unfailing love. That you would take my place.</a:t>
            </a:r>
          </a:p>
        </p:txBody>
      </p:sp>
    </p:spTree>
    <p:extLst>
      <p:ext uri="{BB962C8B-B14F-4D97-AF65-F5344CB8AC3E}">
        <p14:creationId xmlns:p14="http://schemas.microsoft.com/office/powerpoint/2010/main" val="24890130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That you would bear my cross. You laid down your life. That I would be set free. Oh, Jesus, I  sing for</a:t>
            </a:r>
          </a:p>
        </p:txBody>
      </p:sp>
    </p:spTree>
    <p:extLst>
      <p:ext uri="{BB962C8B-B14F-4D97-AF65-F5344CB8AC3E}">
        <p14:creationId xmlns:p14="http://schemas.microsoft.com/office/powerpoint/2010/main" val="41196078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All that </a:t>
            </a:r>
            <a:r>
              <a:rPr lang="en-US" sz="4000" dirty="0" err="1">
                <a:solidFill>
                  <a:schemeClr val="bg1"/>
                </a:solidFill>
                <a:latin typeface="Arial"/>
                <a:ea typeface="+mn-lt"/>
                <a:cs typeface="+mn-lt"/>
              </a:rPr>
              <a:t>you,ve</a:t>
            </a:r>
            <a:r>
              <a:rPr lang="en-US" sz="4000" dirty="0">
                <a:solidFill>
                  <a:schemeClr val="bg1"/>
                </a:solidFill>
                <a:latin typeface="Arial"/>
                <a:ea typeface="+mn-lt"/>
                <a:cs typeface="+mn-lt"/>
              </a:rPr>
              <a:t> done for me. Worthy is the Lamb who was slain. Worthy is the King who conquered the </a:t>
            </a:r>
          </a:p>
        </p:txBody>
      </p:sp>
    </p:spTree>
    <p:extLst>
      <p:ext uri="{BB962C8B-B14F-4D97-AF65-F5344CB8AC3E}">
        <p14:creationId xmlns:p14="http://schemas.microsoft.com/office/powerpoint/2010/main" val="15046743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grave. Worthy is the Lamb who was slain. Worthy is the King who conquered the grave. Worthy is the</a:t>
            </a:r>
          </a:p>
        </p:txBody>
      </p:sp>
    </p:spTree>
    <p:extLst>
      <p:ext uri="{BB962C8B-B14F-4D97-AF65-F5344CB8AC3E}">
        <p14:creationId xmlns:p14="http://schemas.microsoft.com/office/powerpoint/2010/main" val="1997647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you’re living hope. Your presence, Lord. I’ve tasted and seen of the sweetest of loves. Where my heart </a:t>
            </a:r>
          </a:p>
        </p:txBody>
      </p:sp>
    </p:spTree>
    <p:extLst>
      <p:ext uri="{BB962C8B-B14F-4D97-AF65-F5344CB8AC3E}">
        <p14:creationId xmlns:p14="http://schemas.microsoft.com/office/powerpoint/2010/main" val="4449416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Lamb who was slain. Worthy, </a:t>
            </a:r>
            <a:r>
              <a:rPr lang="en-US" sz="4000" dirty="0" err="1">
                <a:solidFill>
                  <a:schemeClr val="bg1"/>
                </a:solidFill>
                <a:latin typeface="Arial"/>
                <a:ea typeface="+mn-lt"/>
                <a:cs typeface="+mn-lt"/>
              </a:rPr>
              <a:t>Worthy,Worthy</a:t>
            </a:r>
            <a:r>
              <a:rPr lang="en-US" sz="4000" dirty="0">
                <a:solidFill>
                  <a:schemeClr val="bg1"/>
                </a:solidFill>
                <a:latin typeface="Arial"/>
                <a:ea typeface="+mn-lt"/>
                <a:cs typeface="+mn-lt"/>
              </a:rPr>
              <a:t>. This is Amazing Grace. This is unfailing love. That you </a:t>
            </a:r>
          </a:p>
        </p:txBody>
      </p:sp>
    </p:spTree>
    <p:extLst>
      <p:ext uri="{BB962C8B-B14F-4D97-AF65-F5344CB8AC3E}">
        <p14:creationId xmlns:p14="http://schemas.microsoft.com/office/powerpoint/2010/main" val="26164748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would take my place. That you would bear my cross. You laid down your life. That I would be set free</a:t>
            </a:r>
          </a:p>
        </p:txBody>
      </p:sp>
    </p:spTree>
    <p:extLst>
      <p:ext uri="{BB962C8B-B14F-4D97-AF65-F5344CB8AC3E}">
        <p14:creationId xmlns:p14="http://schemas.microsoft.com/office/powerpoint/2010/main" val="42841108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Oh, Jesus I sing for. All that you’ve done for me.</a:t>
            </a:r>
          </a:p>
        </p:txBody>
      </p:sp>
    </p:spTree>
    <p:extLst>
      <p:ext uri="{BB962C8B-B14F-4D97-AF65-F5344CB8AC3E}">
        <p14:creationId xmlns:p14="http://schemas.microsoft.com/office/powerpoint/2010/main" val="558542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9454014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0" y="-30480"/>
            <a:ext cx="12192000" cy="3416320"/>
          </a:xfrm>
          <a:prstGeom prst="rect">
            <a:avLst/>
          </a:prstGeom>
          <a:noFill/>
        </p:spPr>
        <p:txBody>
          <a:bodyPr wrap="square" rtlCol="0">
            <a:spAutoFit/>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If God Can Endure So Can We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Ephesians 4:1-6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December 17,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3" name="Picture 2" descr="A silhouette of a person carrying a cross&#10;&#10;Description automatically generated">
            <a:extLst>
              <a:ext uri="{FF2B5EF4-FFF2-40B4-BE49-F238E27FC236}">
                <a16:creationId xmlns:a16="http://schemas.microsoft.com/office/drawing/2014/main" id="{49FC41B1-389C-ACBE-DE23-1FAB2EC93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67000"/>
            <a:ext cx="12192000" cy="4191000"/>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0" y="5829300"/>
            <a:ext cx="1371600" cy="102870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109639"/>
          </a:xfrm>
          <a:prstGeom prst="rect">
            <a:avLst/>
          </a:prstGeom>
        </p:spPr>
        <p:txBody>
          <a:bodyPr wrap="square">
            <a:spAutoFit/>
          </a:bodyPr>
          <a:lstStyle/>
          <a:p>
            <a:pPr algn="ctr"/>
            <a:r>
              <a:rPr lang="en-US" sz="3800" b="1" u="sng" dirty="0"/>
              <a:t>Ephesians 4:1-6</a:t>
            </a:r>
            <a:endParaRPr lang="en-US" sz="3800" u="sng" dirty="0"/>
          </a:p>
          <a:p>
            <a:pPr algn="ctr"/>
            <a:r>
              <a:rPr lang="en-US" sz="3800" dirty="0"/>
              <a:t>1 I, therefore, the prisoner of the Lord, beseech you to walk worthy of the calling with which you were called, 2 with all lowliness and gentleness, with longsuffering, bearing with one another in love, 3 endeavoring to keep the unity of the Spirit in the bond of peace. 4 There is one body and one Spirit, just as you were called in one hope of your calling; 5 one Lord, one faith, one baptism; 6 one God and Father of all, who is above all, and through all, and in you all. </a:t>
            </a:r>
          </a:p>
          <a:p>
            <a:pPr algn="ctr"/>
            <a:r>
              <a:rPr lang="en-US" sz="3800" dirty="0"/>
              <a:t> </a:t>
            </a:r>
          </a:p>
          <a:p>
            <a:pPr algn="ctr"/>
            <a:endParaRPr lang="en-US" sz="3800" dirty="0"/>
          </a:p>
        </p:txBody>
      </p:sp>
    </p:spTree>
    <p:extLst>
      <p:ext uri="{BB962C8B-B14F-4D97-AF65-F5344CB8AC3E}">
        <p14:creationId xmlns:p14="http://schemas.microsoft.com/office/powerpoint/2010/main" val="158864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  A Common Misconception of Christian People: </a:t>
            </a:r>
            <a:endParaRPr lang="en-US" sz="4000" dirty="0"/>
          </a:p>
          <a:p>
            <a:pPr algn="ctr"/>
            <a:r>
              <a:rPr lang="en-US" sz="4000" dirty="0"/>
              <a:t> </a:t>
            </a:r>
          </a:p>
          <a:p>
            <a:pPr algn="ctr"/>
            <a:endParaRPr lang="en-US" sz="40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8558927"/>
          </a:xfrm>
          <a:prstGeom prst="rect">
            <a:avLst/>
          </a:prstGeom>
        </p:spPr>
        <p:txBody>
          <a:bodyPr wrap="square">
            <a:spAutoFit/>
          </a:bodyPr>
          <a:lstStyle/>
          <a:p>
            <a:pPr algn="ctr"/>
            <a:r>
              <a:rPr lang="en-US" sz="4000" b="1" dirty="0"/>
              <a:t>If we possess enough Faith, we will automatically find Supernatural escape from every problem, sickness, or trial.</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a:cs typeface="Arial"/>
            </a:endParaRPr>
          </a:p>
        </p:txBody>
      </p:sp>
    </p:spTree>
    <p:extLst>
      <p:ext uri="{BB962C8B-B14F-4D97-AF65-F5344CB8AC3E}">
        <p14:creationId xmlns:p14="http://schemas.microsoft.com/office/powerpoint/2010/main" val="401017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174480"/>
          </a:xfrm>
          <a:prstGeom prst="rect">
            <a:avLst/>
          </a:prstGeom>
        </p:spPr>
        <p:txBody>
          <a:bodyPr wrap="square">
            <a:spAutoFit/>
          </a:bodyPr>
          <a:lstStyle/>
          <a:p>
            <a:pPr algn="ctr"/>
            <a:r>
              <a:rPr lang="en-US" sz="4000" dirty="0"/>
              <a:t> </a:t>
            </a:r>
            <a:r>
              <a:rPr lang="en-US" sz="4000" b="1" dirty="0"/>
              <a:t>Walking with God is a "VOCATION" not a "VACATION"!</a:t>
            </a:r>
            <a:endParaRPr lang="en-US" sz="4000" dirty="0"/>
          </a:p>
          <a:p>
            <a:pPr algn="ctr"/>
            <a:endParaRPr lang="en-US" sz="4000" dirty="0"/>
          </a:p>
          <a:p>
            <a:pPr algn="ctr"/>
            <a:r>
              <a:rPr lang="en-US" sz="4000" dirty="0"/>
              <a:t> </a:t>
            </a:r>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solidFill>
                <a:prstClr val="black"/>
              </a:solidFill>
            </a:endParaRPr>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becomes free and my shame is undone. Your presence, Lord. Holy Spirit you are welcome here</a:t>
            </a:r>
          </a:p>
        </p:txBody>
      </p:sp>
    </p:spTree>
    <p:extLst>
      <p:ext uri="{BB962C8B-B14F-4D97-AF65-F5344CB8AC3E}">
        <p14:creationId xmlns:p14="http://schemas.microsoft.com/office/powerpoint/2010/main" val="35038128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ctr"/>
            <a:r>
              <a:rPr lang="en-US" sz="4000" b="1" u="sng" dirty="0"/>
              <a:t>Ephesians 4:1</a:t>
            </a:r>
            <a:endParaRPr lang="en-US" sz="4000" u="sng" dirty="0"/>
          </a:p>
          <a:p>
            <a:pPr algn="ctr"/>
            <a:r>
              <a:rPr lang="en-US" sz="4000" dirty="0"/>
              <a:t>1 I therefore, the prisoner of the Lord, beseech you that ye walk worthy of the vocation wherewith ye are called…</a:t>
            </a:r>
          </a:p>
          <a:p>
            <a:pPr algn="ctr"/>
            <a:r>
              <a:rPr lang="en-US" sz="4000" b="1" dirty="0"/>
              <a:t> </a:t>
            </a:r>
            <a:endParaRPr lang="en-US" sz="4000" dirty="0"/>
          </a:p>
          <a:p>
            <a:pPr lvl="0" algn="ctr">
              <a:defRPr/>
            </a:pPr>
            <a:endParaRPr lang="en-US" sz="40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2456"/>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0" y="0"/>
            <a:ext cx="12192000" cy="3785652"/>
          </a:xfrm>
          <a:prstGeom prst="rect">
            <a:avLst/>
          </a:prstGeom>
        </p:spPr>
        <p:txBody>
          <a:bodyPr wrap="square">
            <a:spAutoFit/>
          </a:bodyPr>
          <a:lstStyle/>
          <a:p>
            <a:pPr algn="ctr"/>
            <a:r>
              <a:rPr lang="en-US" sz="4000" b="1" u="sng" dirty="0"/>
              <a:t>Vocation</a:t>
            </a:r>
            <a:endParaRPr lang="en-US" sz="4000" u="sng" dirty="0"/>
          </a:p>
          <a:p>
            <a:pPr algn="ctr"/>
            <a:r>
              <a:rPr lang="en-US" sz="4000" dirty="0"/>
              <a:t>specialized training, intense training (GREEK - </a:t>
            </a:r>
            <a:r>
              <a:rPr lang="en-US" sz="4000" dirty="0" err="1"/>
              <a:t>klesis</a:t>
            </a:r>
            <a:r>
              <a:rPr lang="en-US" sz="4000" dirty="0"/>
              <a:t>, </a:t>
            </a:r>
            <a:r>
              <a:rPr lang="en-US" sz="4000" dirty="0" err="1"/>
              <a:t>kletos</a:t>
            </a:r>
            <a:r>
              <a:rPr lang="en-US" sz="4000" dirty="0"/>
              <a:t>: high calling, heavenly calling, holy calling to a particular task.)</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4000" b="1" u="sng" dirty="0"/>
              <a:t>Hebrews 6:13-15</a:t>
            </a:r>
            <a:endParaRPr lang="en-US" sz="4000" u="sng" dirty="0"/>
          </a:p>
          <a:p>
            <a:pPr algn="ctr"/>
            <a:r>
              <a:rPr lang="en-US" sz="4000" dirty="0"/>
              <a:t>13 For when God made a promise to Abraham, because He could swear by no one greater, He swore by Himself, 14 saying, "Surely blessing I will bless you, and multiplying I will multiply you."  15 And so, after he had patiently endured, he obtained the promise.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ctr"/>
            <a:r>
              <a:rPr lang="en-US" sz="4000" b="1" u="sng" dirty="0"/>
              <a:t>Endure </a:t>
            </a:r>
            <a:endParaRPr lang="en-US" sz="4000" u="sng" dirty="0"/>
          </a:p>
          <a:p>
            <a:pPr algn="ctr"/>
            <a:r>
              <a:rPr lang="en-US" sz="4000" dirty="0"/>
              <a:t>The Greek word for Endure is </a:t>
            </a:r>
            <a:r>
              <a:rPr lang="en-US" sz="4000" dirty="0" err="1"/>
              <a:t>Hupophero</a:t>
            </a:r>
            <a:r>
              <a:rPr lang="en-US" sz="4000" dirty="0"/>
              <a:t>" - - to bear up courageously under stress, suffering…</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554545"/>
          </a:xfrm>
          <a:prstGeom prst="rect">
            <a:avLst/>
          </a:prstGeom>
        </p:spPr>
        <p:txBody>
          <a:bodyPr wrap="square">
            <a:spAutoFit/>
          </a:bodyPr>
          <a:lstStyle/>
          <a:p>
            <a:pPr algn="ctr"/>
            <a:r>
              <a:rPr lang="en-US" sz="4000" b="1" u="sng" dirty="0"/>
              <a:t>Matthew 10:23</a:t>
            </a:r>
            <a:endParaRPr lang="en-US" sz="4000" u="sng" dirty="0"/>
          </a:p>
          <a:p>
            <a:pPr algn="ctr"/>
            <a:r>
              <a:rPr lang="en-US" sz="4000" dirty="0">
                <a:solidFill>
                  <a:srgbClr val="FF0000"/>
                </a:solidFill>
              </a:rPr>
              <a:t>“And you will be hated by all for My name's sake. But he who endures to the end will be saved”</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algn="ctr"/>
            <a:r>
              <a:rPr lang="en-US" sz="4000" dirty="0"/>
              <a:t> </a:t>
            </a:r>
            <a:r>
              <a:rPr lang="en-US" sz="4000" b="1" u="sng" dirty="0"/>
              <a:t>Mark 13:13</a:t>
            </a:r>
            <a:endParaRPr lang="en-US" sz="4000" u="sng" dirty="0"/>
          </a:p>
          <a:p>
            <a:pPr algn="ctr"/>
            <a:r>
              <a:rPr lang="en-US" sz="4000" dirty="0">
                <a:solidFill>
                  <a:srgbClr val="FF0000"/>
                </a:solidFill>
              </a:rPr>
              <a:t>“And you will be hated by all men for My name's sake. But he who endures to the end shall be saved” </a:t>
            </a:r>
          </a:p>
          <a:p>
            <a:pPr algn="ctr"/>
            <a:r>
              <a:rPr lang="en-US" sz="4000" dirty="0"/>
              <a:t> </a:t>
            </a:r>
          </a:p>
          <a:p>
            <a:pPr algn="ctr"/>
            <a:endParaRPr lang="en-US" sz="4000" dirty="0"/>
          </a:p>
          <a:p>
            <a:pPr lvl="0" algn="ctr">
              <a:defRPr/>
            </a:pPr>
            <a:endParaRPr lang="en-US" sz="4000" dirty="0">
              <a:solidFill>
                <a:srgbClr val="FFFFFF"/>
              </a:solidFill>
            </a:endParaRP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0128587"/>
          </a:xfrm>
          <a:prstGeom prst="rect">
            <a:avLst/>
          </a:prstGeom>
        </p:spPr>
        <p:txBody>
          <a:bodyPr wrap="square">
            <a:spAutoFit/>
          </a:bodyPr>
          <a:lstStyle/>
          <a:p>
            <a:pPr algn="ctr"/>
            <a:r>
              <a:rPr lang="en-US" sz="4000" b="1" u="sng" dirty="0"/>
              <a:t>Romans 12:12</a:t>
            </a:r>
            <a:endParaRPr lang="en-US" sz="4000" u="sng" dirty="0"/>
          </a:p>
          <a:p>
            <a:pPr algn="ctr"/>
            <a:r>
              <a:rPr lang="en-US" sz="4000" dirty="0"/>
              <a:t>“rejoicing in hope, patient in tribulation, continuing steadfastly in prayer”</a:t>
            </a:r>
          </a:p>
          <a:p>
            <a:pPr algn="ctr"/>
            <a:r>
              <a:rPr lang="en-US" sz="4000" b="1" dirty="0"/>
              <a:t> </a:t>
            </a:r>
            <a:r>
              <a:rPr lang="en-US" sz="4000" dirty="0"/>
              <a:t> </a:t>
            </a:r>
          </a:p>
          <a:p>
            <a:pPr algn="ctr"/>
            <a:r>
              <a:rPr lang="en-US" sz="4000" dirty="0"/>
              <a:t> </a:t>
            </a:r>
          </a:p>
          <a:p>
            <a:pPr algn="ctr"/>
            <a:endParaRPr lang="en-US" sz="3800" dirty="0"/>
          </a:p>
          <a:p>
            <a:pPr algn="ctr"/>
            <a:r>
              <a:rPr lang="en-US" sz="3800" b="1" dirty="0"/>
              <a:t> </a:t>
            </a: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r>
              <a:rPr lang="en-US" sz="3800" b="1" dirty="0"/>
              <a:t> </a:t>
            </a: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r>
              <a:rPr lang="en-US" sz="3800" b="1" dirty="0"/>
              <a:t> </a:t>
            </a:r>
            <a:endParaRPr lang="en-US" sz="3800" dirty="0"/>
          </a:p>
          <a:p>
            <a:pPr algn="ctr"/>
            <a:endParaRPr lang="en-US" sz="3800" dirty="0"/>
          </a:p>
          <a:p>
            <a:pPr algn="ctr"/>
            <a:endParaRPr lang="en-US" sz="3800" dirty="0"/>
          </a:p>
          <a:p>
            <a:pPr algn="ct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u="sng" dirty="0"/>
              <a:t>2 Corinthians 6:4</a:t>
            </a:r>
            <a:r>
              <a:rPr lang="en-US" sz="4000" b="1" dirty="0"/>
              <a:t>	</a:t>
            </a:r>
            <a:endParaRPr lang="en-US" sz="4000" dirty="0"/>
          </a:p>
          <a:p>
            <a:pPr algn="ctr"/>
            <a:r>
              <a:rPr lang="en-US" sz="4000" dirty="0"/>
              <a:t>“But as servants of God we commend ourselves in every way: by great endurance, in afflictions, hardships, calamities”…</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787842"/>
          </a:xfrm>
          <a:prstGeom prst="rect">
            <a:avLst/>
          </a:prstGeom>
        </p:spPr>
        <p:txBody>
          <a:bodyPr wrap="square">
            <a:spAutoFit/>
          </a:bodyPr>
          <a:lstStyle/>
          <a:p>
            <a:pPr algn="ctr"/>
            <a:r>
              <a:rPr lang="en-US" sz="4000" dirty="0"/>
              <a:t> </a:t>
            </a:r>
            <a:r>
              <a:rPr lang="en-US" sz="4000" b="1" dirty="0"/>
              <a:t>WHAT DOES IT MEAN TO ENDURE?</a:t>
            </a:r>
            <a:endParaRPr lang="en-US" sz="4000" dirty="0"/>
          </a:p>
          <a:p>
            <a:pPr algn="ctr"/>
            <a:r>
              <a:rPr lang="en-US" sz="4000" b="1" dirty="0"/>
              <a:t> </a:t>
            </a:r>
            <a:endParaRPr lang="en-US" sz="4000" u="sng"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16920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ctr"/>
            <a:r>
              <a:rPr lang="en-US" sz="4000" b="1" u="sng" dirty="0"/>
              <a:t>Daniel 3:8-29</a:t>
            </a:r>
            <a:endParaRPr lang="en-US" sz="4000" u="sng" dirty="0"/>
          </a:p>
          <a:p>
            <a:pPr algn="ctr"/>
            <a:r>
              <a:rPr lang="en-US" sz="4000" dirty="0"/>
              <a:t>8 Therefore at that time certain Chaldeans came forward and accused the Jews. 9 They spoke and said to King Nebuchadnezzar, "O king, live forever! 10 You, O king, have made a decree that everyone who hears the sound of the horn, flute, harp, lyre, and psaltery, in symphony with all kinds of music, shall fall down and worship the gold image;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20742</TotalTime>
  <Words>4438</Words>
  <Application>Microsoft Office PowerPoint</Application>
  <PresentationFormat>Widescreen</PresentationFormat>
  <Paragraphs>472</Paragraphs>
  <Slides>151</Slides>
  <Notes>31</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151</vt:i4>
      </vt:variant>
    </vt:vector>
  </HeadingPairs>
  <TitlesOfParts>
    <vt:vector size="163" baseType="lpstr">
      <vt:lpstr>Arial</vt:lpstr>
      <vt:lpstr>Calibri</vt:lpstr>
      <vt:lpstr>Calibri Light</vt:lpstr>
      <vt:lpstr>Constantia</vt:lpstr>
      <vt:lpstr>Tahoma</vt:lpstr>
      <vt:lpstr>Times New Roman</vt:lpstr>
      <vt:lpstr>Verdana</vt:lpstr>
      <vt:lpstr>Wingdings 2</vt:lpstr>
      <vt:lpstr>1_Mountain Top</vt:lpstr>
      <vt:lpstr>1_Mountain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1177</cp:revision>
  <dcterms:created xsi:type="dcterms:W3CDTF">2013-06-05T21:04:28Z</dcterms:created>
  <dcterms:modified xsi:type="dcterms:W3CDTF">2023-12-15T20:33:56Z</dcterms:modified>
</cp:coreProperties>
</file>