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51"/>
  </p:notesMasterIdLst>
  <p:handoutMasterIdLst>
    <p:handoutMasterId r:id="rId52"/>
  </p:handoutMasterIdLst>
  <p:sldIdLst>
    <p:sldId id="976" r:id="rId3"/>
    <p:sldId id="826" r:id="rId4"/>
    <p:sldId id="999" r:id="rId5"/>
    <p:sldId id="1000" r:id="rId6"/>
    <p:sldId id="1001" r:id="rId7"/>
    <p:sldId id="1040" r:id="rId8"/>
    <p:sldId id="464" r:id="rId9"/>
    <p:sldId id="833" r:id="rId10"/>
    <p:sldId id="465" r:id="rId11"/>
    <p:sldId id="373" r:id="rId12"/>
    <p:sldId id="978" r:id="rId13"/>
    <p:sldId id="374" r:id="rId14"/>
    <p:sldId id="979" r:id="rId15"/>
    <p:sldId id="375" r:id="rId16"/>
    <p:sldId id="981" r:id="rId17"/>
    <p:sldId id="980" r:id="rId18"/>
    <p:sldId id="985" r:id="rId19"/>
    <p:sldId id="984" r:id="rId20"/>
    <p:sldId id="1003" r:id="rId21"/>
    <p:sldId id="983" r:id="rId22"/>
    <p:sldId id="1002" r:id="rId23"/>
    <p:sldId id="1016" r:id="rId24"/>
    <p:sldId id="1015" r:id="rId25"/>
    <p:sldId id="1026" r:id="rId26"/>
    <p:sldId id="1025" r:id="rId27"/>
    <p:sldId id="1024" r:id="rId28"/>
    <p:sldId id="1023" r:id="rId29"/>
    <p:sldId id="1598" r:id="rId30"/>
    <p:sldId id="1599" r:id="rId31"/>
    <p:sldId id="1600" r:id="rId32"/>
    <p:sldId id="1601" r:id="rId33"/>
    <p:sldId id="1602" r:id="rId34"/>
    <p:sldId id="1603" r:id="rId35"/>
    <p:sldId id="1604" r:id="rId36"/>
    <p:sldId id="1605" r:id="rId37"/>
    <p:sldId id="1606" r:id="rId38"/>
    <p:sldId id="1609" r:id="rId39"/>
    <p:sldId id="1610" r:id="rId40"/>
    <p:sldId id="1611" r:id="rId41"/>
    <p:sldId id="1597" r:id="rId42"/>
    <p:sldId id="969" r:id="rId43"/>
    <p:sldId id="970" r:id="rId44"/>
    <p:sldId id="971" r:id="rId45"/>
    <p:sldId id="972" r:id="rId46"/>
    <p:sldId id="973" r:id="rId47"/>
    <p:sldId id="974" r:id="rId48"/>
    <p:sldId id="975" r:id="rId49"/>
    <p:sldId id="852" r:id="rId50"/>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3" d="100"/>
          <a:sy n="113" d="100"/>
        </p:scale>
        <p:origin x="10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Introduction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Knowledgeable and experienced, the district attorney makes his case. Calling key witnesses to the stand, he presents the evidence. After discrediting the testimonies of witnesses for the defense by skillfully cross-examining them, he concludes with an airtight summary and stirring challenge for the jury.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announced verdict is no surprise.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“Guilty” states the foreman, and justice is served. Saints, the apostle Paul was intelligent, articulate, and committed to his calling. Like a skilled lawyer, he presented the case for the gospel clearly and forthrightly in his letter to the believers in Rome.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Paul had heard of the church at Rome, but he had never been there, nor had any of the other apostles.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Evidently the church had been started by Jews who had come to faith during Pentecost. They spread the gospel on their return to Rome, and the church grew. Although many barriers separated them, Paul felt a bond with these believers in Rome. They were his brothers and sisters in Christ, and he longed to see them face to face. He had never met most of the believers there, yet he loved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He sent this letter to introduce himself and to make a clear declaration of the faith. After a brief introduction, Paul presents the facts of the gospel and declares his allegiance to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He continues by building an airtight case for the lostness of humanity and the necessity for God’s intervention. Then Paul presents the Good News: Salvation is available to all,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regardless of a person’s identity, sin, or heritage. We are saved by grace (unearned, undeserved favor from God) through faith (complete trust) in Christ and his finished work. Through Jesus we can stand before God justified, “not guilty”. With this foundation Paul moves directly into a discussion of the freedom that comes from being saved—freedom from the power of sin,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freedom from the domination of the law, freedom to become like Christ and discover God’s limitless love. Speaking directly to his Jewish brothers and sisters, Paul shares his concern for them and explains how they fit into God’s plan. God has made the way for Jews and Gentiles to be united in the body of Christ; both groups can praise God for his wisdom and love.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Paul explains what it means to live in complete submission to Christ: Use spiritual gifts to serve others, genuinely love others, and be good citizens. Freedom must be guided by love as we build each other up in the faith, being sensitive and helpful to those who are weak. Paul stresses unity, especially between Gentiles and Jews.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He concludes by reviewing his reasons for writing, outlining his personal plans, greeting his friends, and giving a few final thoughts and greetings from his traveling companions.</a:t>
            </a:r>
            <a:r>
              <a:rPr lang="en-US" sz="4000" dirty="0">
                <a:effectLst/>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Paul, a bondservant of Jesus Christ, called to be an apostle, separated to the gospel of God 2 which He promised before through His prophets in the Holy Scriptures,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Introduction to the Book of Romans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1:1-4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December 13,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concerning His Son Jesus Christ our Lord, who was born of the seed of David according to the flesh, 4 and declared to be the Son of God with power according to the Spirit of holiness, by the resurrection from the dead.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Paul, a bondservant of Jesus Christ, called to be an apostle, separated to the gospel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9:1-19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Then Saul, still breathing threats and murder against the disciples of the Lord, went to the high priest 2 and asked letters from him to the synagogues of Damascus, so that if he found any who were of the Way, whether men or women, he might bring them bound to Jerusalem.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And as he journeyed he came near Damascus, and suddenly a light shone around him from heaven. 4 Then he fell to the ground, and heard a voice saying to him, "Saul, Saul, why are you persecuting Me?" 5 And he said, "Who are You, Lord?" And the Lord said, "I am Jesus, whom you are persecuting. It is hard for you to kick against the goads."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6 So he, trembling and astonished, said, "Lord, what do You want me to do?" And the Lord said to him, "Arise and go into the city, and you will be told what you must do." 7 And the men who journeyed with him stood speechless, hearing a voice but seeing no one. 8 Then Saul arose from the ground, and when his eyes were opened he saw no one. But they led him by the hand and brought him into Damascus.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And he was three days without sight, and neither ate nor drank. 10 Now there was a certain disciple at Damascus named Ananias; and to him the Lord said in a vision, "Ananias." And he said, "Here I am, Lord." 11 So the Lord said to him, "Arise and go to the street called Straight, and inquire at the house of Judas for one called Saul of Tarsus, for behold, he is praying.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And in a vision he has seen a man named Ananias coming in and putting his hand on him, so that he might receive his sight." 13 Then Ananias answered, "Lord, I have heard from many about this man, how much harm he has done to Your saints in Jerusalem. 14 And here he has authority from the chief priests to bind all who call on Your name."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15 But the Lord said to him, "Go, for he is a chosen vessel of Mine to bear My name before Gentiles, kings, and the children of Israel. 16 For I will show him how many things he must suffer for My name's sake." 17 And Ananias went his way and entered the house; and laying his hands on him he said, "Brother Saul, the Lord Jesus, who appeared to you on the road as you came, has sent me that you may receive your sight and be filled with the Holy Spirit."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Immediately there fell from his eyes something like scales, and he received his sight at once; and he arose and was baptized. 19 So when he had received food, he was strengthened. Then Saul spent some days with the disciples at Damascus.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6080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1:16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“to reveal His Son in me, that I might preach Him among the Gentiles, I did not immediately confer with flesh and blood..”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1091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The Purpose</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To introduce Paul to the Romans and to give a sample of his message before he arrives in Rome.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which He promised before through His prophets in the Holy Scriptures,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6758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concerning His Son Jesus Christ our Lord, who was born of the seed of David according to the flesh,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6432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3:31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son of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Melea</a:t>
            </a:r>
            <a:r>
              <a:rPr lang="en-US" sz="4000" dirty="0">
                <a:effectLst/>
                <a:latin typeface="Verdana" panose="020B0604030504040204" pitchFamily="34" charset="0"/>
                <a:ea typeface="Calibri" panose="020F0502020204030204" pitchFamily="34" charset="0"/>
                <a:cs typeface="Times New Roman" panose="02020603050405020304" pitchFamily="18" charset="0"/>
              </a:rPr>
              <a:t>, the son of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Menan</a:t>
            </a:r>
            <a:r>
              <a:rPr lang="en-US" sz="4000" dirty="0">
                <a:effectLst/>
                <a:latin typeface="Verdana" panose="020B0604030504040204" pitchFamily="34" charset="0"/>
                <a:ea typeface="Calibri" panose="020F0502020204030204" pitchFamily="34" charset="0"/>
                <a:cs typeface="Times New Roman" panose="02020603050405020304" pitchFamily="18" charset="0"/>
              </a:rPr>
              <a:t>, the son of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Mattathah</a:t>
            </a:r>
            <a:r>
              <a:rPr lang="en-US" sz="4000" dirty="0">
                <a:effectLst/>
                <a:latin typeface="Verdana" panose="020B0604030504040204" pitchFamily="34" charset="0"/>
                <a:ea typeface="Calibri" panose="020F0502020204030204" pitchFamily="34" charset="0"/>
                <a:cs typeface="Times New Roman" panose="02020603050405020304" pitchFamily="18" charset="0"/>
              </a:rPr>
              <a:t>, the son of Nathan, the son of David,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52823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2:8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Remember that Jesus Christ, of the seed of David, was raised from the dead according to my gospel,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6393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2 Samuel 7:12-17</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12 "When your days are fulfilled and you rest with your fathers, I will set up your seed after you, who will come from your body, and I will establish his kingdom. 13 He shall build a house for My name, and I will establish the throne of his kingdom forever. 14 I will be his Father, and he shall be My son. If he commits iniquity, I will chasten him with the rod of men and with the blows of the sons of men.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13775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But My mercy shall not depart from him, as I took it from Saul, whom I removed from before you. 16 And your house and your kingdom shall be established forever before you. Your throne shall be established forever." ' "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7871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and declared to be the Son of God with power according to the Spirit of holiness, by the resurrection from the dead.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92910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4:2-9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I implore Euodia and I implore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Syntyche</a:t>
            </a:r>
            <a:r>
              <a:rPr lang="en-US" sz="4000" dirty="0">
                <a:effectLst/>
                <a:latin typeface="Verdana" panose="020B0604030504040204" pitchFamily="34" charset="0"/>
                <a:ea typeface="Calibri" panose="020F0502020204030204" pitchFamily="34" charset="0"/>
                <a:cs typeface="Times New Roman" panose="02020603050405020304" pitchFamily="18" charset="0"/>
              </a:rPr>
              <a:t> to be of the same mind in the Lord. 3 And I urge you also, true companion, help these women who labored with me in the gospel, with Clement also, and the rest of my fellow workers, whose names are in the Book of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17261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Rejoice in the Lord always. Again I will say, rejoice! 5 Let your gentleness be known to all men. The Lord is at hand. 6 Be anxious for nothing, but in everything by prayer and supplication, with thanksgiving, let your requests be made known to God; 7 and the peace of God, which surpasses all understanding, will guard your hearts and minds through Christ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0788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Finally, brethren, whatever things are true, whatever things are noble, whatever things are just, whatever things are pure, whatever things are lovely, whatever things are of good report, if there is any virtue and if there is anything praiseworthy--meditate on these things. 9 The things which you learned and received and heard and saw in me, these do, and the God of peace will be with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8960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Author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Paul the Apostle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Audience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Christians in Rome and all believers everywhere.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Date Written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Approximately A. D. 57 from Corinth, as Paul was preparing his trip to Jerusalem.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Setting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Apparently Paul had finished his work in the east, and he planned to visit Rome after first bringing a collection Jerusalem for the poor Christians there. The Roman Church was mostly Jewish but also contained a great amount of Gentiles.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Key Verse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Romans 5:1</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“Therefore, having been justified by faith, we have peace with God through our Lord Jesus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Key People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Paul &amp; Phoebe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15472</TotalTime>
  <Words>2415</Words>
  <Application>Microsoft Office PowerPoint</Application>
  <PresentationFormat>Widescreen</PresentationFormat>
  <Paragraphs>174</Paragraphs>
  <Slides>48</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48</vt:i4>
      </vt:variant>
    </vt:vector>
  </HeadingPairs>
  <TitlesOfParts>
    <vt:vector size="56" baseType="lpstr">
      <vt:lpstr>Arial</vt:lpstr>
      <vt:lpstr>Calibri</vt:lpstr>
      <vt:lpstr>Tahoma</vt:lpstr>
      <vt:lpstr>Times New Roman</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782</cp:revision>
  <dcterms:created xsi:type="dcterms:W3CDTF">2009-08-18T08:19:59Z</dcterms:created>
  <dcterms:modified xsi:type="dcterms:W3CDTF">2023-12-14T05:08:44Z</dcterms:modified>
</cp:coreProperties>
</file>