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88" r:id="rId2"/>
    <p:sldMasterId id="2147483700" r:id="rId3"/>
    <p:sldMasterId id="2147483713" r:id="rId4"/>
  </p:sldMasterIdLst>
  <p:notesMasterIdLst>
    <p:notesMasterId r:id="rId151"/>
  </p:notesMasterIdLst>
  <p:handoutMasterIdLst>
    <p:handoutMasterId r:id="rId152"/>
  </p:handoutMasterIdLst>
  <p:sldIdLst>
    <p:sldId id="976" r:id="rId5"/>
    <p:sldId id="1014" r:id="rId6"/>
    <p:sldId id="1603" r:id="rId7"/>
    <p:sldId id="1604" r:id="rId8"/>
    <p:sldId id="1043" r:id="rId9"/>
    <p:sldId id="1044" r:id="rId10"/>
    <p:sldId id="1045" r:id="rId11"/>
    <p:sldId id="1004" r:id="rId12"/>
    <p:sldId id="1005" r:id="rId13"/>
    <p:sldId id="1006" r:id="rId14"/>
    <p:sldId id="1405" r:id="rId15"/>
    <p:sldId id="1406" r:id="rId16"/>
    <p:sldId id="1407" r:id="rId17"/>
    <p:sldId id="1408" r:id="rId18"/>
    <p:sldId id="1011" r:id="rId19"/>
    <p:sldId id="1012" r:id="rId20"/>
    <p:sldId id="1013" r:id="rId21"/>
    <p:sldId id="1605" r:id="rId22"/>
    <p:sldId id="1606" r:id="rId23"/>
    <p:sldId id="1199" r:id="rId24"/>
    <p:sldId id="1200" r:id="rId25"/>
    <p:sldId id="1201" r:id="rId26"/>
    <p:sldId id="1202" r:id="rId27"/>
    <p:sldId id="1203" r:id="rId28"/>
    <p:sldId id="1204" r:id="rId29"/>
    <p:sldId id="1205" r:id="rId30"/>
    <p:sldId id="1206" r:id="rId31"/>
    <p:sldId id="1207" r:id="rId32"/>
    <p:sldId id="372" r:id="rId33"/>
    <p:sldId id="1208" r:id="rId34"/>
    <p:sldId id="1209" r:id="rId35"/>
    <p:sldId id="1210" r:id="rId36"/>
    <p:sldId id="1211" r:id="rId37"/>
    <p:sldId id="1212" r:id="rId38"/>
    <p:sldId id="1213" r:id="rId39"/>
    <p:sldId id="1214" r:id="rId40"/>
    <p:sldId id="1215" r:id="rId41"/>
    <p:sldId id="1216" r:id="rId42"/>
    <p:sldId id="1217" r:id="rId43"/>
    <p:sldId id="1040" r:id="rId44"/>
    <p:sldId id="1041" r:id="rId45"/>
    <p:sldId id="387" r:id="rId46"/>
    <p:sldId id="1042" r:id="rId47"/>
    <p:sldId id="389" r:id="rId48"/>
    <p:sldId id="390" r:id="rId49"/>
    <p:sldId id="391" r:id="rId50"/>
    <p:sldId id="405" r:id="rId51"/>
    <p:sldId id="406" r:id="rId52"/>
    <p:sldId id="407" r:id="rId53"/>
    <p:sldId id="408" r:id="rId54"/>
    <p:sldId id="409" r:id="rId55"/>
    <p:sldId id="410" r:id="rId56"/>
    <p:sldId id="411" r:id="rId57"/>
    <p:sldId id="412" r:id="rId58"/>
    <p:sldId id="413" r:id="rId59"/>
    <p:sldId id="414" r:id="rId60"/>
    <p:sldId id="415" r:id="rId61"/>
    <p:sldId id="416" r:id="rId62"/>
    <p:sldId id="417" r:id="rId63"/>
    <p:sldId id="418" r:id="rId64"/>
    <p:sldId id="1031" r:id="rId65"/>
    <p:sldId id="1032" r:id="rId66"/>
    <p:sldId id="1033" r:id="rId67"/>
    <p:sldId id="1034" r:id="rId68"/>
    <p:sldId id="1035" r:id="rId69"/>
    <p:sldId id="1036" r:id="rId70"/>
    <p:sldId id="1037" r:id="rId71"/>
    <p:sldId id="1038" r:id="rId72"/>
    <p:sldId id="1639" r:id="rId73"/>
    <p:sldId id="1640" r:id="rId74"/>
    <p:sldId id="1274" r:id="rId75"/>
    <p:sldId id="1275" r:id="rId76"/>
    <p:sldId id="1276" r:id="rId77"/>
    <p:sldId id="1277" r:id="rId78"/>
    <p:sldId id="1046" r:id="rId79"/>
    <p:sldId id="1047" r:id="rId80"/>
    <p:sldId id="1048" r:id="rId81"/>
    <p:sldId id="1049" r:id="rId82"/>
    <p:sldId id="1050" r:id="rId83"/>
    <p:sldId id="1051" r:id="rId84"/>
    <p:sldId id="1052" r:id="rId85"/>
    <p:sldId id="1053" r:id="rId86"/>
    <p:sldId id="1054" r:id="rId87"/>
    <p:sldId id="1055" r:id="rId88"/>
    <p:sldId id="1056" r:id="rId89"/>
    <p:sldId id="1057" r:id="rId90"/>
    <p:sldId id="1058" r:id="rId91"/>
    <p:sldId id="1059" r:id="rId92"/>
    <p:sldId id="1060" r:id="rId93"/>
    <p:sldId id="1061" r:id="rId94"/>
    <p:sldId id="1621" r:id="rId95"/>
    <p:sldId id="460" r:id="rId96"/>
    <p:sldId id="1598" r:id="rId97"/>
    <p:sldId id="767" r:id="rId98"/>
    <p:sldId id="259" r:id="rId99"/>
    <p:sldId id="782" r:id="rId100"/>
    <p:sldId id="1658" r:id="rId101"/>
    <p:sldId id="617" r:id="rId102"/>
    <p:sldId id="615" r:id="rId103"/>
    <p:sldId id="616" r:id="rId104"/>
    <p:sldId id="260" r:id="rId105"/>
    <p:sldId id="518" r:id="rId106"/>
    <p:sldId id="704" r:id="rId107"/>
    <p:sldId id="706" r:id="rId108"/>
    <p:sldId id="707" r:id="rId109"/>
    <p:sldId id="709" r:id="rId110"/>
    <p:sldId id="708" r:id="rId111"/>
    <p:sldId id="784" r:id="rId112"/>
    <p:sldId id="520" r:id="rId113"/>
    <p:sldId id="522" r:id="rId114"/>
    <p:sldId id="523" r:id="rId115"/>
    <p:sldId id="524" r:id="rId116"/>
    <p:sldId id="614" r:id="rId117"/>
    <p:sldId id="717" r:id="rId118"/>
    <p:sldId id="666" r:id="rId119"/>
    <p:sldId id="712" r:id="rId120"/>
    <p:sldId id="713" r:id="rId121"/>
    <p:sldId id="718" r:id="rId122"/>
    <p:sldId id="719" r:id="rId123"/>
    <p:sldId id="720" r:id="rId124"/>
    <p:sldId id="783" r:id="rId125"/>
    <p:sldId id="722" r:id="rId126"/>
    <p:sldId id="724" r:id="rId127"/>
    <p:sldId id="725" r:id="rId128"/>
    <p:sldId id="768" r:id="rId129"/>
    <p:sldId id="779" r:id="rId130"/>
    <p:sldId id="769" r:id="rId131"/>
    <p:sldId id="780" r:id="rId132"/>
    <p:sldId id="1693" r:id="rId133"/>
    <p:sldId id="1694" r:id="rId134"/>
    <p:sldId id="1695" r:id="rId135"/>
    <p:sldId id="1696" r:id="rId136"/>
    <p:sldId id="1697" r:id="rId137"/>
    <p:sldId id="1699" r:id="rId138"/>
    <p:sldId id="1700" r:id="rId139"/>
    <p:sldId id="1701" r:id="rId140"/>
    <p:sldId id="1698" r:id="rId141"/>
    <p:sldId id="773" r:id="rId142"/>
    <p:sldId id="774" r:id="rId143"/>
    <p:sldId id="775" r:id="rId144"/>
    <p:sldId id="776" r:id="rId145"/>
    <p:sldId id="777" r:id="rId146"/>
    <p:sldId id="1656" r:id="rId147"/>
    <p:sldId id="778" r:id="rId148"/>
    <p:sldId id="1597" r:id="rId149"/>
    <p:sldId id="1657" r:id="rId150"/>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102" y="162"/>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theme" Target="theme/theme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notesMaster" Target="notesMasters/notesMaster1.xml"/><Relationship Id="rId156"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viewProps" Target="view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355DD6-1C2C-4448-8227-50186370C3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2721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213527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690063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2764001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274816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4224751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1420668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905536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792475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5754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0592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3727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3727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3727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3727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3727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2288635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12/30/2023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683895408"/>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12/30/2023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65529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12/30/2023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34930266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12/30/2023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33642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12/30/2023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61132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12/30/2023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05025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12/30/2023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64445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12/30/2023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79501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12/30/2023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3713574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12/30/2023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66236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12/30/2023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14081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1993185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40365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69577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4712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961677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9968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147717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899747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08300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59663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783309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912474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568476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565630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150575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7993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106159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066256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424925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068888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397233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037165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22376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12/30/2023</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13740210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4416022"/>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17538880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6.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 You are good all the time All the time You are good You are good all the time All the time You are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520449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12456"/>
            <a:ext cx="891540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
        <p:nvSpPr>
          <p:cNvPr id="4" name="Rectangle 3"/>
          <p:cNvSpPr/>
          <p:nvPr/>
        </p:nvSpPr>
        <p:spPr>
          <a:xfrm>
            <a:off x="0" y="0"/>
            <a:ext cx="12192000" cy="7478970"/>
          </a:xfrm>
          <a:prstGeom prst="rect">
            <a:avLst/>
          </a:prstGeom>
        </p:spPr>
        <p:txBody>
          <a:bodyPr wrap="square">
            <a:spAutoFit/>
          </a:bodyPr>
          <a:lstStyle/>
          <a:p>
            <a:pPr algn="ctr"/>
            <a:r>
              <a:rPr lang="en-US" sz="4000" dirty="0"/>
              <a:t>14 All Judah will be fighting at Jerusalem. The wealth of all the neighboring nations will be confiscated—great quantities of gold and silver and fine clothing. 15 (This same plague will strike the horses, mules, camels, donkeys, and all the other animals in the enemy camp.) 16 In the end, those who survive the plague will go up to Jerusalem each year to worship the King, the Lord Almighty, to celebrate a time of thanksgiving.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6712267"/>
          </a:xfrm>
          <a:prstGeom prst="rect">
            <a:avLst/>
          </a:prstGeom>
        </p:spPr>
        <p:txBody>
          <a:bodyPr wrap="square">
            <a:spAutoFit/>
          </a:bodyPr>
          <a:lstStyle/>
          <a:p>
            <a:pPr algn="ctr"/>
            <a:r>
              <a:rPr lang="en-US" sz="4000" dirty="0"/>
              <a:t>17 And any nation anywhere in all the world that refuses to come to Jerusalem to worship the King, the Lord Almighty, will have no rain. 18 But if Egypt refuses to come, God will punish her with some other plague. 19 And so Egypt and the other nations will all be punished if they refuse to come. </a:t>
            </a:r>
          </a:p>
          <a:p>
            <a:pPr lvl="0" algn="ctr" fontAlgn="auto">
              <a:spcBef>
                <a:spcPts val="0"/>
              </a:spcBef>
              <a:spcAft>
                <a:spcPts val="0"/>
              </a:spcAft>
              <a:defRPr/>
            </a:pPr>
            <a:r>
              <a:rPr lang="en-US" sz="4000" dirty="0">
                <a:solidFill>
                  <a:srgbClr val="FFFFFF"/>
                </a:solidFill>
                <a:latin typeface="Arial"/>
                <a:cs typeface="Arial"/>
              </a:rPr>
              <a:t> </a:t>
            </a: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r>
              <a:rPr lang="en-US" sz="4000" dirty="0">
                <a:solidFill>
                  <a:srgbClr val="FFFFFF"/>
                </a:solidFill>
                <a:latin typeface="Arial"/>
                <a:cs typeface="Arial"/>
              </a:rPr>
              <a:t> </a:t>
            </a: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r>
              <a:rPr lang="en-US" sz="4000" dirty="0">
                <a:solidFill>
                  <a:srgbClr val="FFFFFF"/>
                </a:solidFill>
                <a:latin typeface="Arial"/>
                <a:cs typeface="Arial"/>
              </a:rPr>
              <a:t> </a:t>
            </a: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endParaRPr lang="en-US" sz="4000" dirty="0">
              <a:solidFill>
                <a:prstClr val="black"/>
              </a:solidFill>
              <a:latin typeface="Arial"/>
              <a:cs typeface="Arial"/>
            </a:endParaRP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endParaRPr lang="en-US" sz="4000" dirty="0">
              <a:solidFill>
                <a:srgbClr val="FFFFFF"/>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478970"/>
          </a:xfrm>
          <a:prstGeom prst="rect">
            <a:avLst/>
          </a:prstGeom>
        </p:spPr>
        <p:txBody>
          <a:bodyPr wrap="square">
            <a:spAutoFit/>
          </a:bodyPr>
          <a:lstStyle/>
          <a:p>
            <a:pPr algn="ctr"/>
            <a:r>
              <a:rPr lang="en-US" sz="4000" dirty="0"/>
              <a:t>20 In that day the bells on the horses will have written on them, “These Are Holy Property”; and the trash cans in the Temple of the Lord will be as sacred as the bowls beside the altar. 21 In fact, every container in Jerusalem and Judah shall be sacred to the Lord Almighty; all who come to worship may use any of them free of charge to boil their sacrifices in; there will be no more grasping traders in the Temple of the Lord Almighty!</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lang="en-US" sz="4000" b="1" dirty="0"/>
              <a:t>What Are the Signs of This Prophecy </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094524"/>
          </a:xfrm>
          <a:prstGeom prst="rect">
            <a:avLst/>
          </a:prstGeom>
        </p:spPr>
        <p:txBody>
          <a:bodyPr wrap="square">
            <a:spAutoFit/>
          </a:bodyPr>
          <a:lstStyle/>
          <a:p>
            <a:pPr algn="ctr"/>
            <a:r>
              <a:rPr lang="en-US" sz="4000" b="1" u="sng" dirty="0"/>
              <a:t>Matthew 24:1-51</a:t>
            </a:r>
            <a:endParaRPr lang="en-US" sz="4000" u="sng" dirty="0"/>
          </a:p>
          <a:p>
            <a:pPr algn="ctr"/>
            <a:r>
              <a:rPr lang="en-US" sz="4000" dirty="0"/>
              <a:t>1 As Jesus was leaving the Temple grounds, his disciples came along and wanted to take him on a tour of the various Temple buildings. 2 But he told them, </a:t>
            </a:r>
            <a:r>
              <a:rPr lang="en-US" sz="4000" dirty="0">
                <a:solidFill>
                  <a:srgbClr val="FF0000"/>
                </a:solidFill>
              </a:rPr>
              <a:t>“All these buildings will be knocked down, with not one stone left on top of another!” </a:t>
            </a:r>
            <a:r>
              <a:rPr lang="en-US" sz="4000" dirty="0"/>
              <a:t>3 “When will this happen?” the disciples asked him later, as he sat on the slopes of the Mount of Olives. “What events will signal your return and the end of the world?”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63417"/>
          </a:xfrm>
          <a:prstGeom prst="rect">
            <a:avLst/>
          </a:prstGeom>
        </p:spPr>
        <p:txBody>
          <a:bodyPr wrap="square">
            <a:spAutoFit/>
          </a:bodyPr>
          <a:lstStyle/>
          <a:p>
            <a:pPr algn="ctr"/>
            <a:r>
              <a:rPr lang="en-US" sz="4000" dirty="0"/>
              <a:t>4 Jesus told them, </a:t>
            </a:r>
            <a:r>
              <a:rPr lang="en-US" sz="4000" dirty="0">
                <a:solidFill>
                  <a:srgbClr val="FF0000"/>
                </a:solidFill>
              </a:rPr>
              <a:t>“Don’t let anyone fool you. </a:t>
            </a:r>
            <a:r>
              <a:rPr lang="en-US" sz="4000" dirty="0"/>
              <a:t>5 </a:t>
            </a:r>
            <a:r>
              <a:rPr lang="en-US" sz="4000" dirty="0">
                <a:solidFill>
                  <a:srgbClr val="FF0000"/>
                </a:solidFill>
              </a:rPr>
              <a:t>For many will come claiming to be the Messiah and will lead many astray.</a:t>
            </a:r>
            <a:r>
              <a:rPr lang="en-US" sz="4000" dirty="0"/>
              <a:t> 6 </a:t>
            </a:r>
            <a:r>
              <a:rPr lang="en-US" sz="4000" dirty="0">
                <a:solidFill>
                  <a:srgbClr val="FF0000"/>
                </a:solidFill>
              </a:rPr>
              <a:t>When you hear of wars beginning, this does not signal my return; these must come, but the end is not yet. </a:t>
            </a:r>
            <a:r>
              <a:rPr lang="en-US" sz="4000" dirty="0"/>
              <a:t>7 </a:t>
            </a:r>
            <a:r>
              <a:rPr lang="en-US" sz="4000" dirty="0">
                <a:solidFill>
                  <a:srgbClr val="FF0000"/>
                </a:solidFill>
              </a:rPr>
              <a:t>The nations and kingdoms of the earth will rise against each other, and there will be famines, pestilences and earthquakes in many places.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3916977"/>
          </a:xfrm>
          <a:prstGeom prst="rect">
            <a:avLst/>
          </a:prstGeom>
        </p:spPr>
        <p:txBody>
          <a:bodyPr wrap="square">
            <a:spAutoFit/>
          </a:bodyPr>
          <a:lstStyle/>
          <a:p>
            <a:pPr algn="ctr"/>
            <a:r>
              <a:rPr lang="en-US" sz="4000" dirty="0"/>
              <a:t>8 </a:t>
            </a:r>
            <a:r>
              <a:rPr lang="en-US" sz="4000" dirty="0">
                <a:solidFill>
                  <a:srgbClr val="FF0000"/>
                </a:solidFill>
              </a:rPr>
              <a:t>But all this will be only the beginning of the horrors to come. </a:t>
            </a:r>
            <a:r>
              <a:rPr lang="en-US" sz="4000" dirty="0"/>
              <a:t>9 </a:t>
            </a:r>
            <a:r>
              <a:rPr lang="en-US" sz="4000" dirty="0">
                <a:solidFill>
                  <a:srgbClr val="FF0000"/>
                </a:solidFill>
              </a:rPr>
              <a:t>“Then you will be tortured and killed and hated all over the world because you are mine, </a:t>
            </a:r>
            <a:r>
              <a:rPr lang="en-US" sz="4000" dirty="0"/>
              <a:t>10 </a:t>
            </a:r>
            <a:r>
              <a:rPr lang="en-US" sz="4000" dirty="0">
                <a:solidFill>
                  <a:srgbClr val="FF0000"/>
                </a:solidFill>
              </a:rPr>
              <a:t>and many of you shall fall back into sin and betray and hate each other.</a:t>
            </a:r>
            <a:r>
              <a:rPr lang="en-US" sz="4000" dirty="0"/>
              <a:t> 11 </a:t>
            </a:r>
            <a:r>
              <a:rPr lang="en-US" sz="4000" dirty="0">
                <a:solidFill>
                  <a:srgbClr val="FF0000"/>
                </a:solidFill>
              </a:rPr>
              <a:t>And many false prophets will appear and lead many astray. </a:t>
            </a:r>
            <a:r>
              <a:rPr lang="en-US" sz="4000" dirty="0"/>
              <a:t>12 </a:t>
            </a:r>
            <a:r>
              <a:rPr lang="en-US" sz="4000" dirty="0">
                <a:solidFill>
                  <a:srgbClr val="FF0000"/>
                </a:solidFill>
              </a:rPr>
              <a:t>Sin will be rampant everywhere and will cool the love of many. </a:t>
            </a:r>
            <a:r>
              <a:rPr lang="en-US" sz="4000" dirty="0"/>
              <a:t>13 </a:t>
            </a:r>
            <a:r>
              <a:rPr lang="en-US" sz="4000" dirty="0">
                <a:solidFill>
                  <a:srgbClr val="FF0000"/>
                </a:solidFill>
              </a:rPr>
              <a:t>But those enduring to the end shall be saved. </a:t>
            </a:r>
          </a:p>
          <a:p>
            <a:pPr lvl="0" algn="ctr" fontAlgn="auto">
              <a:spcBef>
                <a:spcPts val="0"/>
              </a:spcBef>
              <a:spcAft>
                <a:spcPts val="0"/>
              </a:spcAft>
              <a:defRPr/>
            </a:pPr>
            <a:r>
              <a:rPr lang="en-US" sz="4000" dirty="0">
                <a:solidFill>
                  <a:srgbClr val="FF0000"/>
                </a:solidFill>
                <a:latin typeface="Arial"/>
                <a:cs typeface="Arial"/>
              </a:rPr>
              <a:t> </a:t>
            </a:r>
          </a:p>
          <a:p>
            <a:pPr lvl="0" algn="ctr" fontAlgn="auto">
              <a:spcBef>
                <a:spcPts val="0"/>
              </a:spcBef>
              <a:spcAft>
                <a:spcPts val="0"/>
              </a:spcAft>
              <a:defRPr/>
            </a:pPr>
            <a:r>
              <a:rPr lang="en-US" sz="4000" dirty="0">
                <a:solidFill>
                  <a:srgbClr val="FFFFFF"/>
                </a:solidFill>
                <a:latin typeface="Arial"/>
                <a:cs typeface="Arial"/>
              </a:rPr>
              <a:t>  </a:t>
            </a:r>
          </a:p>
          <a:p>
            <a:pPr lvl="0" algn="ctr" fontAlgn="auto">
              <a:spcBef>
                <a:spcPts val="0"/>
              </a:spcBef>
              <a:spcAft>
                <a:spcPts val="0"/>
              </a:spcAft>
              <a:defRPr/>
            </a:pPr>
            <a:r>
              <a:rPr lang="en-US" sz="4000" dirty="0">
                <a:solidFill>
                  <a:srgbClr val="FFFFFF"/>
                </a:solidFill>
                <a:latin typeface="Arial"/>
                <a:cs typeface="Arial"/>
              </a:rPr>
              <a:t> </a:t>
            </a: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r>
              <a:rPr lang="en-US" sz="4000" dirty="0">
                <a:solidFill>
                  <a:srgbClr val="FFFFFF"/>
                </a:solidFill>
                <a:latin typeface="Arial"/>
                <a:cs typeface="Arial"/>
              </a:rPr>
              <a:t> </a:t>
            </a: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r>
              <a:rPr lang="en-US" sz="4000" dirty="0">
                <a:solidFill>
                  <a:srgbClr val="FFFFFF"/>
                </a:solidFill>
                <a:latin typeface="Arial"/>
                <a:cs typeface="Arial"/>
              </a:rPr>
              <a:t> </a:t>
            </a:r>
          </a:p>
          <a:p>
            <a:pPr lvl="0" algn="ctr" fontAlgn="auto">
              <a:spcBef>
                <a:spcPts val="0"/>
              </a:spcBef>
              <a:spcAft>
                <a:spcPts val="0"/>
              </a:spcAft>
              <a:defRPr/>
            </a:pPr>
            <a:r>
              <a:rPr lang="en-US" sz="4000" dirty="0">
                <a:solidFill>
                  <a:srgbClr val="FFFFFF"/>
                </a:solidFill>
                <a:latin typeface="Arial"/>
                <a:cs typeface="Arial"/>
              </a:rPr>
              <a:t> </a:t>
            </a: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endParaRPr lang="en-US" sz="4000" dirty="0">
              <a:solidFill>
                <a:srgbClr val="FFFFFF"/>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Arial"/>
                <a:ea typeface="+mn-ea"/>
                <a:cs typeface="Arial"/>
              </a:rPr>
              <a:t> </a:t>
            </a: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Arial"/>
                <a:ea typeface="+mn-ea"/>
                <a:cs typeface="Arial"/>
              </a:rPr>
              <a:t> </a:t>
            </a: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3018949"/>
          </a:xfrm>
          <a:prstGeom prst="rect">
            <a:avLst/>
          </a:prstGeom>
        </p:spPr>
        <p:txBody>
          <a:bodyPr wrap="square">
            <a:spAutoFit/>
          </a:bodyPr>
          <a:lstStyle/>
          <a:p>
            <a:pPr algn="ctr"/>
            <a:r>
              <a:rPr lang="en-US" sz="4000" dirty="0"/>
              <a:t>14 </a:t>
            </a:r>
            <a:r>
              <a:rPr lang="en-US" sz="4000" dirty="0">
                <a:solidFill>
                  <a:srgbClr val="FF0000"/>
                </a:solidFill>
              </a:rPr>
              <a:t>“And the Good News about the Kingdom will be preached throughout the whole world, so that all nations will hear it, and then, finally, the end will come.  </a:t>
            </a:r>
            <a:r>
              <a:rPr lang="en-US" sz="4000" dirty="0"/>
              <a:t>15 </a:t>
            </a:r>
            <a:r>
              <a:rPr lang="en-US" sz="4000" dirty="0">
                <a:solidFill>
                  <a:srgbClr val="FF0000"/>
                </a:solidFill>
              </a:rPr>
              <a:t>“So, when you see the horrible thing (told about by Daniel the prophet) standing in a holy place (Note to the reader: You know what is meant!), </a:t>
            </a:r>
            <a:r>
              <a:rPr lang="en-US" sz="4000" dirty="0"/>
              <a:t>16 </a:t>
            </a:r>
            <a:r>
              <a:rPr lang="en-US" sz="4000" dirty="0">
                <a:solidFill>
                  <a:srgbClr val="FF0000"/>
                </a:solidFill>
              </a:rPr>
              <a:t>then those in Judea must flee into the Judean hills. </a:t>
            </a:r>
            <a:r>
              <a:rPr lang="en-US" sz="4000" dirty="0"/>
              <a:t>17 </a:t>
            </a:r>
            <a:r>
              <a:rPr lang="en-US" sz="4000" dirty="0">
                <a:solidFill>
                  <a:srgbClr val="FF0000"/>
                </a:solidFill>
              </a:rPr>
              <a:t>Those on their porches must not even go inside to pack before they flee.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cs typeface="Arial"/>
              </a:rPr>
              <a:t> </a:t>
            </a: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094524"/>
          </a:xfrm>
          <a:prstGeom prst="rect">
            <a:avLst/>
          </a:prstGeom>
        </p:spPr>
        <p:txBody>
          <a:bodyPr wrap="square">
            <a:spAutoFit/>
          </a:bodyPr>
          <a:lstStyle/>
          <a:p>
            <a:pPr algn="ctr"/>
            <a:r>
              <a:rPr lang="en-US" sz="4000" dirty="0"/>
              <a:t> 18 </a:t>
            </a:r>
            <a:r>
              <a:rPr lang="en-US" sz="4000" dirty="0">
                <a:solidFill>
                  <a:srgbClr val="FF0000"/>
                </a:solidFill>
              </a:rPr>
              <a:t>Those in the fields should not return to their homes for their clothes. </a:t>
            </a:r>
            <a:r>
              <a:rPr lang="en-US" sz="4000" dirty="0"/>
              <a:t>19 </a:t>
            </a:r>
            <a:r>
              <a:rPr lang="en-US" sz="4000" dirty="0">
                <a:solidFill>
                  <a:srgbClr val="FF0000"/>
                </a:solidFill>
              </a:rPr>
              <a:t>“And woe to pregnant women and to those with babies in those days. </a:t>
            </a:r>
            <a:r>
              <a:rPr lang="en-US" sz="4000" dirty="0"/>
              <a:t>20 </a:t>
            </a:r>
            <a:r>
              <a:rPr lang="en-US" sz="4000" dirty="0">
                <a:solidFill>
                  <a:srgbClr val="FF0000"/>
                </a:solidFill>
              </a:rPr>
              <a:t>And pray that your flight will not be in winter, or on the Sabbath.</a:t>
            </a:r>
            <a:r>
              <a:rPr lang="en-US" sz="4000" dirty="0"/>
              <a:t> 21 </a:t>
            </a:r>
            <a:r>
              <a:rPr lang="en-US" sz="4000" dirty="0">
                <a:solidFill>
                  <a:srgbClr val="FF0000"/>
                </a:solidFill>
              </a:rPr>
              <a:t>For there will be a tribulation such as the world has never before seen in all its history and will never see again. </a:t>
            </a:r>
            <a:r>
              <a:rPr lang="en-US" sz="4000" dirty="0"/>
              <a:t>22 </a:t>
            </a:r>
            <a:r>
              <a:rPr lang="en-US" sz="4000" dirty="0">
                <a:solidFill>
                  <a:srgbClr val="FF0000"/>
                </a:solidFill>
              </a:rPr>
              <a:t>“In fact, unless those days are shortened, all mankind will perish. But they will be shortened for the sake of God’s chosen people. </a:t>
            </a:r>
          </a:p>
          <a:p>
            <a:pPr algn="ctr"/>
            <a:r>
              <a:rPr lang="en-US" sz="4000" dirty="0">
                <a:solidFill>
                  <a:srgbClr val="FF0000"/>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16920828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2372618"/>
          </a:xfrm>
          <a:prstGeom prst="rect">
            <a:avLst/>
          </a:prstGeom>
        </p:spPr>
        <p:txBody>
          <a:bodyPr wrap="square">
            <a:spAutoFit/>
          </a:bodyPr>
          <a:lstStyle/>
          <a:p>
            <a:pPr algn="ctr"/>
            <a:r>
              <a:rPr lang="en-US" sz="4000" dirty="0"/>
              <a:t>23 </a:t>
            </a:r>
            <a:r>
              <a:rPr lang="en-US" sz="4000" dirty="0">
                <a:solidFill>
                  <a:srgbClr val="FF0000"/>
                </a:solidFill>
              </a:rPr>
              <a:t>“Then if anyone tells you, ‘The Messiah has arrived at such and such a place, or has appeared here or there,’ don’t believe it. </a:t>
            </a:r>
            <a:r>
              <a:rPr lang="en-US" sz="4000" dirty="0"/>
              <a:t>24 </a:t>
            </a:r>
            <a:r>
              <a:rPr lang="en-US" sz="4000" dirty="0">
                <a:solidFill>
                  <a:srgbClr val="FF0000"/>
                </a:solidFill>
              </a:rPr>
              <a:t>For false Christs shall arise, and false prophets, and will do wonderful miracles so that if it were possible, even God’s chosen ones would be deceived.</a:t>
            </a:r>
            <a:r>
              <a:rPr lang="en-US" sz="4000" dirty="0"/>
              <a:t> 25 </a:t>
            </a:r>
            <a:r>
              <a:rPr lang="en-US" sz="4000" dirty="0">
                <a:solidFill>
                  <a:srgbClr val="FF0000"/>
                </a:solidFill>
              </a:rPr>
              <a:t>See, I have warned you.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 You are good all the time All the time You are good You are good all the time All the time You are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1448521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455"/>
            <a:ext cx="12192000" cy="20159365"/>
          </a:xfrm>
          <a:prstGeom prst="rect">
            <a:avLst/>
          </a:prstGeom>
        </p:spPr>
        <p:txBody>
          <a:bodyPr wrap="square">
            <a:spAutoFit/>
          </a:bodyPr>
          <a:lstStyle/>
          <a:p>
            <a:pPr algn="ctr"/>
            <a:r>
              <a:rPr lang="en-US" sz="4000" dirty="0"/>
              <a:t>26 </a:t>
            </a:r>
            <a:r>
              <a:rPr lang="en-US" sz="4000" dirty="0">
                <a:solidFill>
                  <a:srgbClr val="FF0000"/>
                </a:solidFill>
              </a:rPr>
              <a:t>“So if someone tells you the Messiah has returned and is out in the desert, don’t bother to go and look. Or, that he is hiding at a certain place, don’t believe it!</a:t>
            </a:r>
            <a:r>
              <a:rPr lang="en-US" sz="4000" dirty="0"/>
              <a:t> 27 </a:t>
            </a:r>
            <a:r>
              <a:rPr lang="en-US" sz="4000" dirty="0">
                <a:solidFill>
                  <a:srgbClr val="FF0000"/>
                </a:solidFill>
              </a:rPr>
              <a:t>For as the lightning flashes across the sky from east to west, so shall my coming be, when I, the Messiah, return.</a:t>
            </a:r>
            <a:r>
              <a:rPr lang="en-US" sz="4000" dirty="0"/>
              <a:t> 28 </a:t>
            </a:r>
            <a:r>
              <a:rPr lang="en-US" sz="4000" dirty="0">
                <a:solidFill>
                  <a:srgbClr val="FF0000"/>
                </a:solidFill>
              </a:rPr>
              <a:t>And wherever the carcass is, there the vultures will gather. </a:t>
            </a:r>
          </a:p>
          <a:p>
            <a:pPr algn="ctr"/>
            <a:r>
              <a:rPr lang="en-US" sz="4000" dirty="0"/>
              <a:t> </a:t>
            </a: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lvl="0" algn="ctr" fontAlgn="auto">
              <a:spcBef>
                <a:spcPts val="0"/>
              </a:spcBef>
              <a:spcAft>
                <a:spcPts val="0"/>
              </a:spcAft>
              <a:defRPr/>
            </a:pPr>
            <a:endParaRPr lang="en-US" sz="3800" dirty="0">
              <a:solidFill>
                <a:srgbClr val="FFFFFF"/>
              </a:solidFill>
              <a:latin typeface="Arial"/>
              <a:cs typeface="Arial"/>
            </a:endParaRPr>
          </a:p>
          <a:p>
            <a:pPr lvl="0" algn="ctr" fontAlgn="auto">
              <a:spcBef>
                <a:spcPts val="0"/>
              </a:spcBef>
              <a:spcAft>
                <a:spcPts val="0"/>
              </a:spcAft>
              <a:defRPr/>
            </a:pPr>
            <a:r>
              <a:rPr lang="en-US" sz="3800" b="1" dirty="0">
                <a:solidFill>
                  <a:srgbClr val="FFFFFF"/>
                </a:solidFill>
                <a:latin typeface="Arial"/>
                <a:cs typeface="Arial"/>
              </a:rPr>
              <a:t> </a:t>
            </a:r>
            <a:endParaRPr lang="en-US" sz="3800" dirty="0">
              <a:solidFill>
                <a:srgbClr val="FFFFFF"/>
              </a:solidFill>
              <a:latin typeface="Arial"/>
              <a:cs typeface="Arial"/>
            </a:endParaRPr>
          </a:p>
          <a:p>
            <a:pPr lvl="0" algn="ctr" fontAlgn="auto">
              <a:spcBef>
                <a:spcPts val="0"/>
              </a:spcBef>
              <a:spcAft>
                <a:spcPts val="0"/>
              </a:spcAft>
              <a:defRPr/>
            </a:pPr>
            <a:endParaRPr lang="en-US" sz="3800" dirty="0">
              <a:solidFill>
                <a:srgbClr val="FFFFFF"/>
              </a:solidFill>
              <a:latin typeface="Arial"/>
              <a:cs typeface="Arial"/>
            </a:endParaRPr>
          </a:p>
          <a:p>
            <a:pPr lvl="0" algn="ctr" fontAlgn="auto">
              <a:spcBef>
                <a:spcPts val="0"/>
              </a:spcBef>
              <a:spcAft>
                <a:spcPts val="0"/>
              </a:spcAft>
              <a:defRPr/>
            </a:pPr>
            <a:endParaRPr lang="en-US" sz="3800" dirty="0">
              <a:solidFill>
                <a:srgbClr val="FFFFFF"/>
              </a:solidFill>
              <a:latin typeface="Arial"/>
              <a:cs typeface="Arial"/>
            </a:endParaRPr>
          </a:p>
          <a:p>
            <a:pPr lvl="0" algn="ctr" fontAlgn="auto">
              <a:spcBef>
                <a:spcPts val="0"/>
              </a:spcBef>
              <a:spcAft>
                <a:spcPts val="0"/>
              </a:spcAft>
              <a:defRPr/>
            </a:pPr>
            <a:endParaRPr lang="en-US" sz="3800" dirty="0">
              <a:solidFill>
                <a:srgbClr val="FFFFFF"/>
              </a:solidFill>
              <a:latin typeface="Arial"/>
              <a:cs typeface="Arial"/>
            </a:endParaRPr>
          </a:p>
          <a:p>
            <a:pPr lvl="0" algn="ctr" fontAlgn="auto">
              <a:spcBef>
                <a:spcPts val="0"/>
              </a:spcBef>
              <a:spcAft>
                <a:spcPts val="0"/>
              </a:spcAft>
              <a:defRPr/>
            </a:pPr>
            <a:endParaRPr lang="en-US" sz="3800" dirty="0">
              <a:solidFill>
                <a:srgbClr val="FFFFFF"/>
              </a:solidFill>
              <a:latin typeface="Arial"/>
              <a:cs typeface="Arial"/>
            </a:endParaRPr>
          </a:p>
          <a:p>
            <a:pPr lvl="0" algn="ctr" fontAlgn="auto">
              <a:spcBef>
                <a:spcPts val="0"/>
              </a:spcBef>
              <a:spcAft>
                <a:spcPts val="0"/>
              </a:spcAft>
              <a:defRPr/>
            </a:pPr>
            <a:endParaRPr lang="en-US" sz="3800" dirty="0">
              <a:solidFill>
                <a:srgbClr val="FFFFFF"/>
              </a:solidFill>
              <a:latin typeface="Arial"/>
              <a:cs typeface="Arial"/>
            </a:endParaRPr>
          </a:p>
          <a:p>
            <a:pPr lvl="0" algn="ctr" fontAlgn="auto">
              <a:spcBef>
                <a:spcPts val="0"/>
              </a:spcBef>
              <a:spcAft>
                <a:spcPts val="0"/>
              </a:spcAft>
              <a:defRPr/>
            </a:pPr>
            <a:endParaRPr lang="en-US" sz="3800" dirty="0">
              <a:solidFill>
                <a:srgbClr val="FFFFFF"/>
              </a:solidFill>
              <a:latin typeface="Arial"/>
              <a:cs typeface="Arial"/>
            </a:endParaRPr>
          </a:p>
          <a:p>
            <a:pPr lvl="0" algn="ctr" fontAlgn="auto">
              <a:spcBef>
                <a:spcPts val="0"/>
              </a:spcBef>
              <a:spcAft>
                <a:spcPts val="0"/>
              </a:spcAft>
              <a:defRPr/>
            </a:pPr>
            <a:r>
              <a:rPr lang="en-US" sz="4000" dirty="0">
                <a:solidFill>
                  <a:srgbClr val="FFFFFF"/>
                </a:solidFill>
                <a:latin typeface="Arial"/>
                <a:cs typeface="Arial"/>
              </a:rPr>
              <a:t> </a:t>
            </a: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r>
              <a:rPr lang="en-US" sz="4000" dirty="0">
                <a:solidFill>
                  <a:srgbClr val="FFFFFF"/>
                </a:solidFill>
                <a:ea typeface="Verdana" panose="020B0604030504040204" pitchFamily="34" charset="0"/>
                <a:cs typeface="Verdana" panose="020B060403050404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478970"/>
          </a:xfrm>
          <a:prstGeom prst="rect">
            <a:avLst/>
          </a:prstGeom>
        </p:spPr>
        <p:txBody>
          <a:bodyPr wrap="square">
            <a:spAutoFit/>
          </a:bodyPr>
          <a:lstStyle/>
          <a:p>
            <a:pPr algn="ctr"/>
            <a:r>
              <a:rPr kumimoji="0" lang="en-US" sz="4000" b="0" i="0" u="none" strike="noStrike" kern="1200" cap="none" spc="0" normalizeH="0" baseline="0" noProof="0" dirty="0">
                <a:ln>
                  <a:noFill/>
                </a:ln>
                <a:solidFill>
                  <a:srgbClr val="FFFFFF"/>
                </a:solidFill>
                <a:effectLst/>
                <a:uLnTx/>
                <a:uFillTx/>
                <a:latin typeface="Arial"/>
                <a:cs typeface="Arial"/>
              </a:rPr>
              <a:t> </a:t>
            </a:r>
            <a:r>
              <a:rPr lang="en-US" sz="4000" dirty="0"/>
              <a:t>29 “</a:t>
            </a:r>
            <a:r>
              <a:rPr lang="en-US" sz="4000" dirty="0">
                <a:solidFill>
                  <a:srgbClr val="FF0000"/>
                </a:solidFill>
              </a:rPr>
              <a:t>Immediately after the persecution of those days the sun will be darkened, and the moon will not give light, and the stars will seem to fall from the heavens, and the powers overshadowing the earth will be convulsed. </a:t>
            </a:r>
            <a:r>
              <a:rPr lang="en-US" sz="4000" dirty="0"/>
              <a:t>30 </a:t>
            </a:r>
            <a:r>
              <a:rPr lang="en-US" sz="4000" dirty="0">
                <a:solidFill>
                  <a:srgbClr val="FF0000"/>
                </a:solidFill>
              </a:rPr>
              <a:t>“And then at last the signal of my coming will appear in the heavens, and there will be deep mourning all around the earth. And the nations of the world will see me arrive in the clouds of heaven, with power and great glory.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478970"/>
          </a:xfrm>
          <a:prstGeom prst="rect">
            <a:avLst/>
          </a:prstGeom>
        </p:spPr>
        <p:txBody>
          <a:bodyPr wrap="square">
            <a:spAutoFit/>
          </a:bodyPr>
          <a:lstStyle/>
          <a:p>
            <a:pPr algn="ctr"/>
            <a:r>
              <a:rPr lang="en-US" sz="4000" dirty="0"/>
              <a:t>31 </a:t>
            </a:r>
            <a:r>
              <a:rPr lang="en-US" sz="4000" dirty="0">
                <a:solidFill>
                  <a:srgbClr val="FF0000"/>
                </a:solidFill>
              </a:rPr>
              <a:t>And I shall send forth my angels with the sound of a mighty trumpet blast, and they shall gather my chosen ones from the farthest ends of the earth and heaven. </a:t>
            </a:r>
            <a:r>
              <a:rPr lang="en-US" sz="4000" dirty="0"/>
              <a:t>32 </a:t>
            </a:r>
            <a:r>
              <a:rPr lang="en-US" sz="4000" dirty="0">
                <a:solidFill>
                  <a:srgbClr val="FF0000"/>
                </a:solidFill>
              </a:rPr>
              <a:t>“Now learn a lesson from the fig tree. When her branch is tender and the leaves begin to sprout, you know that summer is almost here. </a:t>
            </a:r>
            <a:r>
              <a:rPr lang="en-US" sz="4000" dirty="0"/>
              <a:t>33 </a:t>
            </a:r>
            <a:r>
              <a:rPr lang="en-US" sz="4000" dirty="0">
                <a:solidFill>
                  <a:srgbClr val="FF0000"/>
                </a:solidFill>
              </a:rPr>
              <a:t>Just so, when you see all these things beginning to happen, you can know that my return is near, even at the doors.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63417"/>
          </a:xfrm>
          <a:prstGeom prst="rect">
            <a:avLst/>
          </a:prstGeom>
        </p:spPr>
        <p:txBody>
          <a:bodyPr wrap="square">
            <a:spAutoFit/>
          </a:bodyPr>
          <a:lstStyle/>
          <a:p>
            <a:pPr algn="ctr"/>
            <a:r>
              <a:rPr lang="en-US" sz="4000" dirty="0"/>
              <a:t>34 </a:t>
            </a:r>
            <a:r>
              <a:rPr lang="en-US" sz="4000" dirty="0">
                <a:solidFill>
                  <a:srgbClr val="FF0000"/>
                </a:solidFill>
              </a:rPr>
              <a:t>Then at last this age will come to its close. </a:t>
            </a:r>
            <a:r>
              <a:rPr lang="en-US" sz="4000" dirty="0"/>
              <a:t>35 </a:t>
            </a:r>
            <a:r>
              <a:rPr lang="en-US" sz="4000" dirty="0">
                <a:solidFill>
                  <a:srgbClr val="FF0000"/>
                </a:solidFill>
              </a:rPr>
              <a:t>“Heaven and earth will disappear, but my words remain forever. </a:t>
            </a:r>
            <a:r>
              <a:rPr lang="en-US" sz="4000" dirty="0"/>
              <a:t>36 </a:t>
            </a:r>
            <a:r>
              <a:rPr lang="en-US" sz="4000" dirty="0">
                <a:solidFill>
                  <a:srgbClr val="FF0000"/>
                </a:solidFill>
              </a:rPr>
              <a:t>But no one knows the date and hour when the end will be—not even the angels. No, nor even God’s Son. Only the Father knows. </a:t>
            </a:r>
            <a:r>
              <a:rPr lang="en-US" sz="4000" dirty="0"/>
              <a:t>37-38 </a:t>
            </a:r>
            <a:r>
              <a:rPr lang="en-US" sz="4000" dirty="0">
                <a:solidFill>
                  <a:srgbClr val="FF0000"/>
                </a:solidFill>
              </a:rPr>
              <a:t>“The world will be at ease —banquets and parties and weddings—just as it was in Noah’s time before the sudden coming of the Flood;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3542169"/>
          </a:xfrm>
          <a:prstGeom prst="rect">
            <a:avLst/>
          </a:prstGeom>
        </p:spPr>
        <p:txBody>
          <a:bodyPr wrap="square">
            <a:spAutoFit/>
          </a:bodyPr>
          <a:lstStyle/>
          <a:p>
            <a:pPr algn="ctr"/>
            <a:r>
              <a:rPr lang="en-US" sz="4000" dirty="0"/>
              <a:t>39 </a:t>
            </a:r>
            <a:r>
              <a:rPr lang="en-US" sz="4000" dirty="0">
                <a:solidFill>
                  <a:srgbClr val="FF0000"/>
                </a:solidFill>
              </a:rPr>
              <a:t>people wouldn’t believe what was going to happen until the Flood actually arrived and took them all away. So shall my coming be. </a:t>
            </a:r>
            <a:r>
              <a:rPr lang="en-US" sz="4000" dirty="0"/>
              <a:t>40 </a:t>
            </a:r>
            <a:r>
              <a:rPr lang="en-US" sz="4000" dirty="0">
                <a:solidFill>
                  <a:srgbClr val="FF0000"/>
                </a:solidFill>
              </a:rPr>
              <a:t>“Two men will be working together in the fields, and one will be taken, the other left</a:t>
            </a:r>
            <a:r>
              <a:rPr lang="en-US" sz="4000" dirty="0"/>
              <a:t>. </a:t>
            </a:r>
            <a:r>
              <a:rPr lang="en-US" sz="4000" dirty="0">
                <a:solidFill>
                  <a:srgbClr val="FF0000"/>
                </a:solidFill>
              </a:rPr>
              <a:t>41 Two women will be going about their household tasks; one will be taken, the other left.</a:t>
            </a:r>
            <a:r>
              <a:rPr lang="en-US" sz="4000" dirty="0"/>
              <a:t> 42 </a:t>
            </a:r>
            <a:r>
              <a:rPr lang="en-US" sz="4000" dirty="0">
                <a:solidFill>
                  <a:srgbClr val="FF0000"/>
                </a:solidFill>
              </a:rPr>
              <a:t>“So be prepared, for you don’t know what day your Lord is coming. </a:t>
            </a:r>
          </a:p>
          <a:p>
            <a:pPr lvl="0" algn="ctr" fontAlgn="auto">
              <a:spcBef>
                <a:spcPts val="0"/>
              </a:spcBef>
              <a:spcAft>
                <a:spcPts val="0"/>
              </a:spcAft>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r>
              <a:rPr lang="en-US" sz="4000" dirty="0">
                <a:solidFill>
                  <a:srgbClr val="FFFFFF"/>
                </a:solidFill>
                <a:latin typeface="Arial"/>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63417"/>
          </a:xfrm>
          <a:prstGeom prst="rect">
            <a:avLst/>
          </a:prstGeom>
        </p:spPr>
        <p:txBody>
          <a:bodyPr wrap="square">
            <a:spAutoFit/>
          </a:bodyPr>
          <a:lstStyle/>
          <a:p>
            <a:pPr algn="ctr"/>
            <a:r>
              <a:rPr lang="en-US" sz="4000" dirty="0"/>
              <a:t>43 </a:t>
            </a:r>
            <a:r>
              <a:rPr lang="en-US" sz="4000" dirty="0">
                <a:solidFill>
                  <a:srgbClr val="FF0000"/>
                </a:solidFill>
              </a:rPr>
              <a:t>“Just as a man can prevent trouble from thieves by keeping watch for them, 44 so you can avoid trouble by always being ready for my unannounced return. </a:t>
            </a:r>
            <a:r>
              <a:rPr lang="en-US" sz="4000" dirty="0"/>
              <a:t>45 </a:t>
            </a:r>
            <a:r>
              <a:rPr lang="en-US" sz="4000" dirty="0">
                <a:solidFill>
                  <a:srgbClr val="FF0000"/>
                </a:solidFill>
              </a:rPr>
              <a:t>“Are you a wise and faithful servant of the Lord? Have I given you the task of managing my household, to feed my children day by day? </a:t>
            </a:r>
            <a:r>
              <a:rPr lang="en-US" sz="4000" dirty="0"/>
              <a:t>46 </a:t>
            </a:r>
            <a:r>
              <a:rPr lang="en-US" sz="4000" dirty="0">
                <a:solidFill>
                  <a:srgbClr val="FF0000"/>
                </a:solidFill>
              </a:rPr>
              <a:t>Blessings on you if I return and find you faithfully doing your work. </a:t>
            </a:r>
            <a:r>
              <a:rPr lang="en-US" sz="4000" dirty="0"/>
              <a:t>47 </a:t>
            </a:r>
            <a:r>
              <a:rPr lang="en-US" sz="4000" dirty="0">
                <a:solidFill>
                  <a:srgbClr val="FF0000"/>
                </a:solidFill>
              </a:rPr>
              <a:t>I will put such faithful ones in charge of everything I own!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247864"/>
          </a:xfrm>
          <a:prstGeom prst="rect">
            <a:avLst/>
          </a:prstGeom>
        </p:spPr>
        <p:txBody>
          <a:bodyPr wrap="square">
            <a:spAutoFit/>
          </a:bodyPr>
          <a:lstStyle/>
          <a:p>
            <a:pPr algn="ctr"/>
            <a:r>
              <a:rPr lang="en-US" sz="4000" dirty="0"/>
              <a:t> 48 </a:t>
            </a:r>
            <a:r>
              <a:rPr lang="en-US" sz="4000" dirty="0">
                <a:solidFill>
                  <a:srgbClr val="FF0000"/>
                </a:solidFill>
              </a:rPr>
              <a:t>“But if you are evil and say to yourself, ‘My Lord won’t be coming for a while,’ </a:t>
            </a:r>
            <a:r>
              <a:rPr lang="en-US" sz="4000" dirty="0"/>
              <a:t>49 </a:t>
            </a:r>
            <a:r>
              <a:rPr lang="en-US" sz="4000" dirty="0">
                <a:solidFill>
                  <a:srgbClr val="FF0000"/>
                </a:solidFill>
              </a:rPr>
              <a:t>and begin oppressing your fellow servants, partying and getting drunk, </a:t>
            </a:r>
            <a:r>
              <a:rPr lang="en-US" sz="4000" dirty="0"/>
              <a:t>50 </a:t>
            </a:r>
            <a:r>
              <a:rPr lang="en-US" sz="4000" dirty="0">
                <a:solidFill>
                  <a:srgbClr val="FF0000"/>
                </a:solidFill>
              </a:rPr>
              <a:t>your Lord will arrive unannounced and unexpected,</a:t>
            </a:r>
            <a:r>
              <a:rPr lang="en-US" sz="4000" dirty="0"/>
              <a:t> 51 </a:t>
            </a:r>
            <a:r>
              <a:rPr lang="en-US" sz="4000" dirty="0">
                <a:solidFill>
                  <a:srgbClr val="FF0000"/>
                </a:solidFill>
              </a:rPr>
              <a:t>and severely whip you and send you off to the judgment of the hypocrites; there will be weeping and gnashing of teeth.</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323439"/>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dirty="0"/>
              <a:t>Preparing to Meet Our Lord &amp; Savior</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kumimoji="0" lang="en-US" sz="4000" b="0" i="0" u="none" strike="noStrike" kern="1200" cap="none" spc="0" normalizeH="0" baseline="0" noProof="0" dirty="0">
                <a:ln>
                  <a:noFill/>
                </a:ln>
                <a:solidFill>
                  <a:srgbClr val="FFFFFF"/>
                </a:solidFill>
                <a:effectLst/>
                <a:uLnTx/>
                <a:uFillTx/>
                <a:latin typeface="Arial"/>
                <a:ea typeface="+mn-ea"/>
                <a:cs typeface="Arial"/>
              </a:rPr>
              <a:t> </a:t>
            </a:r>
            <a:r>
              <a:rPr lang="en-US" sz="4000" b="1" dirty="0"/>
              <a:t> 1. Keep Yourself Pure</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12033966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5604272"/>
          </a:xfrm>
          <a:prstGeom prst="rect">
            <a:avLst/>
          </a:prstGeom>
        </p:spPr>
        <p:txBody>
          <a:bodyPr wrap="square">
            <a:spAutoFit/>
          </a:bodyPr>
          <a:lstStyle/>
          <a:p>
            <a:pPr algn="ctr"/>
            <a:r>
              <a:rPr lang="en-US" sz="3600" b="1" u="sng" dirty="0"/>
              <a:t>Titus 1:13-16</a:t>
            </a:r>
            <a:endParaRPr lang="en-US" sz="3600" u="sng" dirty="0"/>
          </a:p>
          <a:p>
            <a:pPr algn="ctr"/>
            <a:r>
              <a:rPr lang="en-US" sz="3600" dirty="0"/>
              <a:t>13 This testimony is true. Therefore rebuke them sharply, that they may be sound in the faith, 14 not giving heed to Jewish fables and commandments of men who turn from the truth. 15 To the pure all things are pure, but to those who are defiled and unbelieving nothing is pure; but even their mind and conscience are defiled. 16 They profess to know God, but in works they deny Him, being abominable, disobedient, and disqualified for every good work. </a:t>
            </a:r>
          </a:p>
          <a:p>
            <a:pPr algn="ctr"/>
            <a:r>
              <a:rPr lang="en-US" sz="36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a:cs typeface="Arial"/>
              </a:rPr>
              <a:t> </a:t>
            </a:r>
            <a:endParaRPr kumimoji="0" lang="en-US" sz="36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a:cs typeface="Arial"/>
              </a:rPr>
              <a:t> </a:t>
            </a:r>
            <a:endParaRPr kumimoji="0" lang="en-US" sz="36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a:cs typeface="Arial"/>
              </a:rPr>
              <a:t> </a:t>
            </a:r>
            <a:endParaRPr kumimoji="0" lang="en-US" sz="36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3799081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 Lord You are good And Your mercy </a:t>
            </a:r>
            <a:r>
              <a:rPr lang="en-US" sz="4000" dirty="0" err="1">
                <a:solidFill>
                  <a:schemeClr val="bg1"/>
                </a:solidFill>
                <a:latin typeface="Arial" panose="020B0604020202020204" pitchFamily="34" charset="0"/>
                <a:ea typeface="+mn-lt"/>
                <a:cs typeface="Arial" panose="020B0604020202020204" pitchFamily="34" charset="0"/>
              </a:rPr>
              <a:t>endureth</a:t>
            </a:r>
            <a:r>
              <a:rPr lang="en-US" sz="4000" dirty="0">
                <a:solidFill>
                  <a:schemeClr val="bg1"/>
                </a:solidFill>
                <a:latin typeface="Arial" panose="020B0604020202020204" pitchFamily="34" charset="0"/>
                <a:ea typeface="+mn-lt"/>
                <a:cs typeface="Arial" panose="020B0604020202020204" pitchFamily="34" charset="0"/>
              </a:rPr>
              <a:t> forever Lord You are good And Your mercy </a:t>
            </a:r>
            <a:r>
              <a:rPr lang="en-US" sz="4000" dirty="0" err="1">
                <a:solidFill>
                  <a:schemeClr val="bg1"/>
                </a:solidFill>
                <a:latin typeface="Arial" panose="020B0604020202020204" pitchFamily="34" charset="0"/>
                <a:ea typeface="+mn-lt"/>
                <a:cs typeface="Arial" panose="020B0604020202020204" pitchFamily="34" charset="0"/>
              </a:rPr>
              <a:t>endureth</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6041716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247864"/>
          </a:xfrm>
          <a:prstGeom prst="rect">
            <a:avLst/>
          </a:prstGeom>
        </p:spPr>
        <p:txBody>
          <a:bodyPr wrap="square">
            <a:spAutoFit/>
          </a:bodyPr>
          <a:lstStyle/>
          <a:p>
            <a:pPr algn="ctr"/>
            <a:r>
              <a:rPr lang="en-US" sz="4000" b="1" u="sng" dirty="0"/>
              <a:t>Titus 2:11-15</a:t>
            </a:r>
            <a:endParaRPr lang="en-US" sz="4000" u="sng" dirty="0"/>
          </a:p>
          <a:p>
            <a:pPr algn="ctr"/>
            <a:r>
              <a:rPr lang="en-US" sz="4000" dirty="0"/>
              <a:t>11 For the grace of God that brings salvation has appeared to all men, 12 teaching us that, denying ungodliness and worldly lusts, we should live soberly, righteously, and godly in the present age, 13 looking for the blessed hope and glorious appearing of our great God and Savior Jesus Christ,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220365846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016758"/>
          </a:xfrm>
          <a:prstGeom prst="rect">
            <a:avLst/>
          </a:prstGeom>
        </p:spPr>
        <p:txBody>
          <a:bodyPr wrap="square">
            <a:spAutoFit/>
          </a:bodyPr>
          <a:lstStyle/>
          <a:p>
            <a:pPr algn="ctr"/>
            <a:r>
              <a:rPr lang="en-US" sz="4000" dirty="0"/>
              <a:t>14 who gave Himself for us, that He might redeem us from every lawless deed and purify for Himself His own special people, zealous for good works. 15 Speak these things, exhort, and rebuke with all authority. Let no one despise you.</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45028210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lang="en-US" sz="4000" b="1" dirty="0"/>
              <a:t>2. Abstain from Evil </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44737742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12192000" cy="7478970"/>
          </a:xfrm>
          <a:prstGeom prst="rect">
            <a:avLst/>
          </a:prstGeom>
        </p:spPr>
        <p:txBody>
          <a:bodyPr wrap="square">
            <a:spAutoFit/>
          </a:bodyPr>
          <a:lstStyle/>
          <a:p>
            <a:pPr algn="ctr"/>
            <a:r>
              <a:rPr lang="en-US" sz="4000" b="1" u="sng" dirty="0"/>
              <a:t>1 Thessalonians 4:1-8</a:t>
            </a:r>
            <a:endParaRPr lang="en-US" sz="4000" u="sng" dirty="0"/>
          </a:p>
          <a:p>
            <a:pPr algn="ctr"/>
            <a:r>
              <a:rPr lang="en-US" sz="4000" dirty="0"/>
              <a:t>1 Finally then, brethren, we urge and exhort in the Lord Jesus that you should abound more and more, just as you received from us how you ought to walk and to please God; 2 for you know what commandments we gave you through the Lord Jesus. 3 For this is the will of God, your sanctification: that you should abstain from sexual immorality; 4 that each of you should know how to possess his own vessel in sanctification and honor,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44430424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63417"/>
          </a:xfrm>
          <a:prstGeom prst="rect">
            <a:avLst/>
          </a:prstGeom>
        </p:spPr>
        <p:txBody>
          <a:bodyPr wrap="square">
            <a:spAutoFit/>
          </a:bodyPr>
          <a:lstStyle/>
          <a:p>
            <a:pPr algn="ctr"/>
            <a:r>
              <a:rPr lang="en-US" sz="4000" dirty="0"/>
              <a:t> 5 not in passion of lust, like the Gentiles who do not know God; 6 that no one should take advantage of and defraud his brother in this matter, because the Lord is the avenger of all such, as we also forewarned you and testified. 7 For God did not call us to uncleanness, but in holiness. 8 Therefore he who rejects this does not reject man, but God, who has also given us His Holy Spirit. </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90975878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554545"/>
          </a:xfrm>
          <a:prstGeom prst="rect">
            <a:avLst/>
          </a:prstGeom>
        </p:spPr>
        <p:txBody>
          <a:bodyPr wrap="square">
            <a:spAutoFit/>
          </a:bodyPr>
          <a:lstStyle/>
          <a:p>
            <a:pPr algn="ctr"/>
            <a:r>
              <a:rPr lang="en-US" sz="4000" b="1" dirty="0"/>
              <a:t>3. Stay in Prayer</a:t>
            </a:r>
            <a:endParaRPr lang="en-US" sz="4000" dirty="0"/>
          </a:p>
          <a:p>
            <a:pPr algn="ctr"/>
            <a:r>
              <a:rPr lang="en-US" sz="4000" dirty="0"/>
              <a:t> </a:t>
            </a:r>
          </a:p>
          <a:p>
            <a:pPr lvl="0" algn="ctr" fontAlgn="auto">
              <a:spcBef>
                <a:spcPts val="0"/>
              </a:spcBef>
              <a:spcAft>
                <a:spcPts val="0"/>
              </a:spcAft>
              <a:defRPr/>
            </a:pPr>
            <a:r>
              <a:rPr lang="en-US" sz="4000" dirty="0">
                <a:solidFill>
                  <a:srgbClr val="FFFFFF"/>
                </a:solidFill>
                <a:latin typeface="Arial"/>
                <a:cs typeface="Arial"/>
              </a:rPr>
              <a:t> </a:t>
            </a:r>
          </a:p>
          <a:p>
            <a:pPr lvl="0" algn="ctr" fontAlgn="auto">
              <a:spcBef>
                <a:spcPts val="0"/>
              </a:spcBef>
              <a:spcAft>
                <a:spcPts val="0"/>
              </a:spcAft>
              <a:defRPr/>
            </a:pPr>
            <a:r>
              <a:rPr lang="en-US" sz="4000" dirty="0">
                <a:solidFill>
                  <a:srgbClr val="FFFFFF"/>
                </a:solidFill>
                <a:latin typeface="Arial"/>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12449559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170099"/>
          </a:xfrm>
          <a:prstGeom prst="rect">
            <a:avLst/>
          </a:prstGeom>
        </p:spPr>
        <p:txBody>
          <a:bodyPr wrap="square">
            <a:spAutoFit/>
          </a:bodyPr>
          <a:lstStyle/>
          <a:p>
            <a:pPr algn="ctr"/>
            <a:r>
              <a:rPr lang="en-US" sz="4000" b="1" u="sng" dirty="0"/>
              <a:t>Colossians 4:2</a:t>
            </a:r>
            <a:endParaRPr lang="en-US" sz="4000" u="sng" dirty="0"/>
          </a:p>
          <a:p>
            <a:pPr algn="ctr"/>
            <a:r>
              <a:rPr lang="en-US" sz="4000" dirty="0"/>
              <a:t>“Continue earnestly in prayer, being vigilant in it with thanksgiving”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331815767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47864"/>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 </a:t>
            </a:r>
            <a:r>
              <a:rPr lang="en-US" sz="4000" b="1" u="sng" dirty="0"/>
              <a:t>James 5:15-18</a:t>
            </a:r>
            <a:endParaRPr lang="en-US" sz="4000" u="sng" dirty="0"/>
          </a:p>
          <a:p>
            <a:pPr algn="ctr"/>
            <a:r>
              <a:rPr lang="en-US" sz="4000" dirty="0"/>
              <a:t>15 And the prayer of faith will save the sick, and the Lord will raise him up. And if he has committed sins, he will be forgiven. 16 Confess your trespasses to one another, and pray for one another, that you may be healed. The effective, fervent prayer of a righteous man avails much.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69187355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16758"/>
          </a:xfrm>
          <a:prstGeom prst="rect">
            <a:avLst/>
          </a:prstGeom>
        </p:spPr>
        <p:txBody>
          <a:bodyPr wrap="square">
            <a:spAutoFit/>
          </a:bodyPr>
          <a:lstStyle/>
          <a:p>
            <a:pPr algn="ctr"/>
            <a:r>
              <a:rPr lang="en-US" sz="4000" dirty="0"/>
              <a:t>17 Elijah was a man with a nature like ours, and he prayed earnestly that it would not rain; and it did not rain on the land for three years and six months. 18 And he prayed again, and the heaven gave rain, and the earth produced its fruit.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19304322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lang="en-US" sz="4000" b="1" dirty="0"/>
              <a:t>4. Resist the Devil</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04112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forever Lord You are good And Your mercy </a:t>
            </a:r>
            <a:r>
              <a:rPr lang="en-US" sz="4000" dirty="0" err="1">
                <a:solidFill>
                  <a:schemeClr val="bg1"/>
                </a:solidFill>
                <a:latin typeface="Arial" panose="020B0604020202020204" pitchFamily="34" charset="0"/>
                <a:ea typeface="+mn-lt"/>
                <a:cs typeface="Arial" panose="020B0604020202020204" pitchFamily="34" charset="0"/>
              </a:rPr>
              <a:t>endureth</a:t>
            </a:r>
            <a:r>
              <a:rPr lang="en-US" sz="4000" dirty="0">
                <a:solidFill>
                  <a:schemeClr val="bg1"/>
                </a:solidFill>
                <a:latin typeface="Arial" panose="020B0604020202020204" pitchFamily="34" charset="0"/>
                <a:ea typeface="+mn-lt"/>
                <a:cs typeface="Arial" panose="020B0604020202020204" pitchFamily="34" charset="0"/>
              </a:rPr>
              <a:t> forever People from every nation and tongue From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170377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47864"/>
          </a:xfrm>
          <a:prstGeom prst="rect">
            <a:avLst/>
          </a:prstGeom>
        </p:spPr>
        <p:txBody>
          <a:bodyPr wrap="square">
            <a:spAutoFit/>
          </a:bodyPr>
          <a:lstStyle/>
          <a:p>
            <a:pPr algn="ctr"/>
            <a:r>
              <a:rPr lang="en-US" sz="4000" b="1" u="sng" dirty="0"/>
              <a:t>1 Peter 5:6-11</a:t>
            </a:r>
            <a:endParaRPr lang="en-US" sz="4000" u="sng" dirty="0"/>
          </a:p>
          <a:p>
            <a:pPr algn="ctr"/>
            <a:r>
              <a:rPr lang="en-US" sz="4000" dirty="0"/>
              <a:t>6 Therefore humble yourselves under the mighty hand of God, that He may exalt you in due time, 7 casting all your care upon Him, for He cares for you. 8 Be sober, be vigilant; because your adversary the devil walks about like a roaring lion, seeking whom he may devour.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87354423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63417"/>
          </a:xfrm>
          <a:prstGeom prst="rect">
            <a:avLst/>
          </a:prstGeom>
        </p:spPr>
        <p:txBody>
          <a:bodyPr wrap="square">
            <a:spAutoFit/>
          </a:bodyPr>
          <a:lstStyle/>
          <a:p>
            <a:pPr algn="ctr"/>
            <a:r>
              <a:rPr lang="en-US" sz="4000" dirty="0"/>
              <a:t>9 Resist him, steadfast in the faith, knowing that the same sufferings are experienced by your brotherhood in the world. 10 But may the God of all grace, who called us to His eternal glory by Christ Jesus, after you have suffered a while, perfect, establish, strengthen, and settle you. 11 To Him be the glory and the dominion forever and ever. Amen.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36904606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323439"/>
          </a:xfrm>
          <a:prstGeom prst="rect">
            <a:avLst/>
          </a:prstGeom>
        </p:spPr>
        <p:txBody>
          <a:bodyPr wrap="square">
            <a:spAutoFit/>
          </a:bodyPr>
          <a:lstStyle/>
          <a:p>
            <a:pPr algn="ctr"/>
            <a:r>
              <a:rPr lang="en-US" sz="4000" b="1" dirty="0"/>
              <a:t>5. Continual Worship &amp; Praise of Jesus</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88738826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16758"/>
          </a:xfrm>
          <a:prstGeom prst="rect">
            <a:avLst/>
          </a:prstGeom>
        </p:spPr>
        <p:txBody>
          <a:bodyPr wrap="square">
            <a:spAutoFit/>
          </a:bodyPr>
          <a:lstStyle/>
          <a:p>
            <a:pPr algn="ctr"/>
            <a:r>
              <a:rPr lang="en-US" sz="4000" b="1" u="sng" dirty="0"/>
              <a:t>Psalm 150:1-2</a:t>
            </a:r>
            <a:endParaRPr lang="en-US" sz="4000" u="sng" dirty="0"/>
          </a:p>
          <a:p>
            <a:pPr algn="ctr"/>
            <a:r>
              <a:rPr lang="en-US" sz="4000" dirty="0"/>
              <a:t>1 Praise the LORD! Praise God in His sanctuary; Praise Him in His mighty firmament! 2 Praise Him for His mighty acts; Praise Him according to His excellent greatness!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275143265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170099"/>
          </a:xfrm>
          <a:prstGeom prst="rect">
            <a:avLst/>
          </a:prstGeom>
        </p:spPr>
        <p:txBody>
          <a:bodyPr wrap="square">
            <a:spAutoFit/>
          </a:bodyPr>
          <a:lstStyle/>
          <a:p>
            <a:pPr algn="ctr"/>
            <a:r>
              <a:rPr lang="en-US" sz="4000" b="1" u="sng" dirty="0"/>
              <a:t>Psalm 150:6</a:t>
            </a:r>
            <a:endParaRPr lang="en-US" sz="4000" u="sng" dirty="0"/>
          </a:p>
          <a:p>
            <a:pPr algn="ctr"/>
            <a:r>
              <a:rPr lang="en-US" sz="4000" dirty="0"/>
              <a:t>“Let everything that has breath praise the LORD”</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4376345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47864"/>
          </a:xfrm>
          <a:prstGeom prst="rect">
            <a:avLst/>
          </a:prstGeom>
        </p:spPr>
        <p:txBody>
          <a:bodyPr wrap="square">
            <a:spAutoFit/>
          </a:bodyPr>
          <a:lstStyle/>
          <a:p>
            <a:pPr algn="ctr"/>
            <a:r>
              <a:rPr lang="en-US" sz="4000" b="1" u="sng" dirty="0"/>
              <a:t>Ephesians 5:15-21</a:t>
            </a:r>
            <a:endParaRPr lang="en-US" sz="4000" u="sng" dirty="0"/>
          </a:p>
          <a:p>
            <a:pPr algn="ctr"/>
            <a:r>
              <a:rPr lang="en-US" sz="4000" dirty="0"/>
              <a:t>15 See then that you walk circumspectly, not as fools but as wise, 16 redeeming the time, because the days are evil. 17 Therefore do not be unwise, but understand what the will of the Lord is. 18 And do not be drunk with wine, in which is dissipation; but be filled with the Spirit,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86829479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32311"/>
          </a:xfrm>
          <a:prstGeom prst="rect">
            <a:avLst/>
          </a:prstGeom>
        </p:spPr>
        <p:txBody>
          <a:bodyPr wrap="square">
            <a:spAutoFit/>
          </a:bodyPr>
          <a:lstStyle/>
          <a:p>
            <a:pPr algn="ctr"/>
            <a:r>
              <a:rPr lang="en-US" sz="4000" dirty="0"/>
              <a:t>19 speaking to one another in psalms and hymns and spiritual songs, singing and making melody in your heart to the Lord, 20 giving thanks always for all things to God the Father in the name of our Lord Jesus Christ, 21 submitting to one another in the fear of God.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42240716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12192000" cy="8063746"/>
          </a:xfrm>
          <a:prstGeom prst="rect">
            <a:avLst/>
          </a:prstGeom>
        </p:spPr>
        <p:txBody>
          <a:bodyPr wrap="square">
            <a:spAutoFit/>
          </a:bodyPr>
          <a:lstStyle/>
          <a:p>
            <a:pPr algn="ctr"/>
            <a:r>
              <a:rPr lang="en-US" sz="3700" b="1" u="sng" dirty="0"/>
              <a:t>Luke 21:25-28</a:t>
            </a:r>
            <a:endParaRPr lang="en-US" sz="3700" u="sng" dirty="0"/>
          </a:p>
          <a:p>
            <a:pPr algn="ctr"/>
            <a:r>
              <a:rPr lang="en-US" sz="3700" dirty="0"/>
              <a:t>25 </a:t>
            </a:r>
            <a:r>
              <a:rPr lang="en-US" sz="3700" dirty="0">
                <a:solidFill>
                  <a:srgbClr val="FF0000"/>
                </a:solidFill>
              </a:rPr>
              <a:t>"And there will be signs in the sun, in the moon, and in the stars; and on the earth distress of nations, with perplexity, the sea and the waves roaring; </a:t>
            </a:r>
            <a:r>
              <a:rPr lang="en-US" sz="3700" dirty="0"/>
              <a:t>26 </a:t>
            </a:r>
            <a:r>
              <a:rPr lang="en-US" sz="3700" dirty="0">
                <a:solidFill>
                  <a:srgbClr val="FF0000"/>
                </a:solidFill>
              </a:rPr>
              <a:t>men's hearts failing them from fear and the expectation of those things which are coming on the earth, for the powers of heaven will be shaken. </a:t>
            </a:r>
            <a:r>
              <a:rPr lang="en-US" sz="3700" dirty="0"/>
              <a:t>27 </a:t>
            </a:r>
            <a:r>
              <a:rPr lang="en-US" sz="3700" dirty="0">
                <a:solidFill>
                  <a:srgbClr val="FF0000"/>
                </a:solidFill>
              </a:rPr>
              <a:t>Then they will see the Son of Man coming in a cloud with power and great glory. </a:t>
            </a:r>
            <a:r>
              <a:rPr lang="en-US" sz="3700" dirty="0"/>
              <a:t>28 </a:t>
            </a:r>
            <a:r>
              <a:rPr lang="en-US" sz="3700" dirty="0">
                <a:solidFill>
                  <a:srgbClr val="FF0000"/>
                </a:solidFill>
              </a:rPr>
              <a:t>Now when these things begin to happen, look up and lift up your heads, because your redemption draws near." </a:t>
            </a:r>
          </a:p>
          <a:p>
            <a:pPr algn="ctr"/>
            <a:r>
              <a:rPr lang="en-US" sz="37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155127051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Arial"/>
                <a:ea typeface="+mn-ea"/>
                <a:cs typeface="Arial"/>
              </a:rPr>
              <a:t>1 Thessalonians 4:13-18</a:t>
            </a:r>
            <a:endParaRPr kumimoji="0" lang="en-US" sz="4000" b="0" i="0" u="sng"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13 But I do not want you to be ignorant, brethren, concerning those who have fallen asleep, lest you sorrow as others who have no hope. 14 For if we believe that Jesus died and rose again, even so God will bring with Him those who sleep in Jesus.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p:txBody>
      </p:sp>
    </p:spTree>
    <p:extLst>
      <p:ext uri="{BB962C8B-B14F-4D97-AF65-F5344CB8AC3E}">
        <p14:creationId xmlns:p14="http://schemas.microsoft.com/office/powerpoint/2010/main" val="268832830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p:txBody>
      </p:sp>
    </p:spTree>
    <p:extLst>
      <p:ext uri="{BB962C8B-B14F-4D97-AF65-F5344CB8AC3E}">
        <p14:creationId xmlns:p14="http://schemas.microsoft.com/office/powerpoint/2010/main" val="1449394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generation to generation We worship you Hallelujah, Hallelujah We worship you for who you are We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6714001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17 Then we who are alive and remain shall be caught up together with them in the clouds to meet the Lord in the air. And thus we shall always be with the Lord. 18 Therefore comfort one another with these words.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43349060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Arial"/>
                <a:ea typeface="+mn-ea"/>
                <a:cs typeface="Arial"/>
              </a:rPr>
              <a:t>1 Corinthians 15:50-54</a:t>
            </a:r>
            <a:endParaRPr kumimoji="0" lang="en-US" sz="4000" b="0" i="0" u="sng"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8669273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134744918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13334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1" i="0" u="sng" strike="noStrike" kern="1200" cap="none" spc="0" normalizeH="0" baseline="0" noProof="0" dirty="0">
                <a:ln>
                  <a:noFill/>
                </a:ln>
                <a:solidFill>
                  <a:srgbClr val="FFFFFF"/>
                </a:solidFill>
                <a:effectLst/>
                <a:uLnTx/>
                <a:uFillTx/>
                <a:latin typeface="Arial"/>
                <a:ea typeface="+mn-ea"/>
                <a:cs typeface="Arial"/>
              </a:rPr>
              <a:t>Acts 2:38-39</a:t>
            </a:r>
            <a:endParaRPr kumimoji="0" lang="en-US" sz="4000" b="0" i="0" u="sng"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8458731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Donate with our QR code app to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Amazing Grace Christian Fellowship</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Donations are Deeply Appreciated!</a:t>
            </a: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774756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worship you Hallelujah, Hallelujah We worship you for who you are We worship you Hallelujah, </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663053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Hallelujah We worship you for who you are We worship you Hallelujah, Hallelujah We worship 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57703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for who you are For who you are, for who you are...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You are good You are good all the time All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57134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time You are good You are good all the time All the time You are good You are good all the time All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450356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time You are good You are good all the time All the time You are good.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536912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Lord You Are Good</a:t>
            </a:r>
          </a:p>
          <a:p>
            <a:pPr marL="0" indent="0" algn="ctr">
              <a:buNone/>
            </a:pPr>
            <a:r>
              <a:rPr lang="en-US" sz="4400" b="1" dirty="0">
                <a:solidFill>
                  <a:schemeClr val="bg1"/>
                </a:solidFill>
                <a:latin typeface="Arial"/>
                <a:ea typeface="+mn-lt"/>
                <a:cs typeface="+mn-lt"/>
              </a:rPr>
              <a:t>(by Israel Houghton)</a:t>
            </a:r>
          </a:p>
        </p:txBody>
      </p:sp>
    </p:spTree>
    <p:extLst>
      <p:ext uri="{BB962C8B-B14F-4D97-AF65-F5344CB8AC3E}">
        <p14:creationId xmlns:p14="http://schemas.microsoft.com/office/powerpoint/2010/main" val="1811112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Child of Love</a:t>
            </a:r>
          </a:p>
          <a:p>
            <a:pPr marL="0" indent="0" algn="ctr">
              <a:buNone/>
            </a:pPr>
            <a:r>
              <a:rPr lang="en-US" sz="4400" b="1" dirty="0">
                <a:solidFill>
                  <a:schemeClr val="bg1"/>
                </a:solidFill>
                <a:latin typeface="Arial"/>
                <a:ea typeface="+mn-lt"/>
                <a:cs typeface="+mn-lt"/>
              </a:rPr>
              <a:t>(We The Kingdom)</a:t>
            </a:r>
          </a:p>
        </p:txBody>
      </p:sp>
    </p:spTree>
    <p:extLst>
      <p:ext uri="{BB962C8B-B14F-4D97-AF65-F5344CB8AC3E}">
        <p14:creationId xmlns:p14="http://schemas.microsoft.com/office/powerpoint/2010/main" val="1068730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was walking the wayside Lost on a lonely road I was chasing the high life </a:t>
            </a:r>
            <a:r>
              <a:rPr lang="en-US" sz="4000" dirty="0" err="1">
                <a:solidFill>
                  <a:schemeClr val="bg1"/>
                </a:solidFill>
                <a:latin typeface="Arial" panose="020B0604020202020204" pitchFamily="34" charset="0"/>
                <a:ea typeface="+mn-lt"/>
                <a:cs typeface="Arial" panose="020B0604020202020204" pitchFamily="34" charset="0"/>
              </a:rPr>
              <a:t>Tryna</a:t>
            </a:r>
            <a:r>
              <a:rPr lang="en-US" sz="4000" dirty="0">
                <a:solidFill>
                  <a:schemeClr val="bg1"/>
                </a:solidFill>
                <a:latin typeface="Arial" panose="020B0604020202020204" pitchFamily="34" charset="0"/>
                <a:ea typeface="+mn-lt"/>
                <a:cs typeface="Arial" panose="020B0604020202020204" pitchFamily="34" charset="0"/>
              </a:rPr>
              <a:t> satisfy my soul All the</a:t>
            </a:r>
          </a:p>
        </p:txBody>
      </p:sp>
    </p:spTree>
    <p:extLst>
      <p:ext uri="{BB962C8B-B14F-4D97-AF65-F5344CB8AC3E}">
        <p14:creationId xmlns:p14="http://schemas.microsoft.com/office/powerpoint/2010/main" val="3562455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lies I believed in Left me crying like the rain Then I saw lightning from Heaven And I've never been the</a:t>
            </a:r>
          </a:p>
        </p:txBody>
      </p:sp>
    </p:spTree>
    <p:extLst>
      <p:ext uri="{BB962C8B-B14F-4D97-AF65-F5344CB8AC3E}">
        <p14:creationId xmlns:p14="http://schemas.microsoft.com/office/powerpoint/2010/main" val="3716857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same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a:t>
            </a:r>
          </a:p>
        </p:txBody>
      </p:sp>
    </p:spTree>
    <p:extLst>
      <p:ext uri="{BB962C8B-B14F-4D97-AF65-F5344CB8AC3E}">
        <p14:creationId xmlns:p14="http://schemas.microsoft.com/office/powerpoint/2010/main" val="2190996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I found a friend in Jesus I am a child of love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I've felt the sting of the fire But I saw You in the</a:t>
            </a:r>
          </a:p>
        </p:txBody>
      </p:sp>
    </p:spTree>
    <p:extLst>
      <p:ext uri="{BB962C8B-B14F-4D97-AF65-F5344CB8AC3E}">
        <p14:creationId xmlns:p14="http://schemas.microsoft.com/office/powerpoint/2010/main" val="2482426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flames Just when I thought it was over You broke me out of the grave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I'm</a:t>
            </a:r>
          </a:p>
        </p:txBody>
      </p:sp>
    </p:spTree>
    <p:extLst>
      <p:ext uri="{BB962C8B-B14F-4D97-AF65-F5344CB8AC3E}">
        <p14:creationId xmlns:p14="http://schemas.microsoft.com/office/powerpoint/2010/main" val="1880921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 freedom I found a friend in Jesus I am a</a:t>
            </a:r>
          </a:p>
        </p:txBody>
      </p:sp>
    </p:spTree>
    <p:extLst>
      <p:ext uri="{BB962C8B-B14F-4D97-AF65-F5344CB8AC3E}">
        <p14:creationId xmlns:p14="http://schemas.microsoft.com/office/powerpoint/2010/main" val="2237819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child of love I am a child of love, yeah, oh I am a child of love Nothing can change the way You love</a:t>
            </a:r>
          </a:p>
        </p:txBody>
      </p:sp>
    </p:spTree>
    <p:extLst>
      <p:ext uri="{BB962C8B-B14F-4D97-AF65-F5344CB8AC3E}">
        <p14:creationId xmlns:p14="http://schemas.microsoft.com/office/powerpoint/2010/main" val="3044590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me Nothing can change the way I belong to You</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Yes I do Nothing can separate Nothing can change</a:t>
            </a:r>
          </a:p>
        </p:txBody>
      </p:sp>
    </p:spTree>
    <p:extLst>
      <p:ext uri="{BB962C8B-B14F-4D97-AF65-F5344CB8AC3E}">
        <p14:creationId xmlns:p14="http://schemas.microsoft.com/office/powerpoint/2010/main" val="839831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way You love me Nothing can change the way</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belong to You Yes I do Nothing can separate I'm</a:t>
            </a:r>
          </a:p>
        </p:txBody>
      </p:sp>
    </p:spTree>
    <p:extLst>
      <p:ext uri="{BB962C8B-B14F-4D97-AF65-F5344CB8AC3E}">
        <p14:creationId xmlns:p14="http://schemas.microsoft.com/office/powerpoint/2010/main" val="1237841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Lord You are good And Your mercy </a:t>
            </a:r>
            <a:r>
              <a:rPr lang="en-US" sz="4000" dirty="0" err="1">
                <a:solidFill>
                  <a:schemeClr val="bg1"/>
                </a:solidFill>
                <a:latin typeface="Arial" panose="020B0604020202020204" pitchFamily="34" charset="0"/>
                <a:ea typeface="+mn-lt"/>
                <a:cs typeface="Arial" panose="020B0604020202020204" pitchFamily="34" charset="0"/>
              </a:rPr>
              <a:t>endureth</a:t>
            </a:r>
            <a:r>
              <a:rPr lang="en-US" sz="4000" dirty="0">
                <a:solidFill>
                  <a:schemeClr val="bg1"/>
                </a:solidFill>
                <a:latin typeface="Arial" panose="020B0604020202020204" pitchFamily="34" charset="0"/>
                <a:ea typeface="+mn-lt"/>
                <a:cs typeface="Arial" panose="020B0604020202020204" pitchFamily="34" charset="0"/>
              </a:rPr>
              <a:t> forever</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Lord You are good And Your mercy </a:t>
            </a:r>
            <a:r>
              <a:rPr lang="en-US" sz="4000" dirty="0" err="1">
                <a:solidFill>
                  <a:schemeClr val="bg1"/>
                </a:solidFill>
                <a:latin typeface="Arial" panose="020B0604020202020204" pitchFamily="34" charset="0"/>
                <a:ea typeface="+mn-lt"/>
                <a:cs typeface="Arial" panose="020B0604020202020204" pitchFamily="34" charset="0"/>
              </a:rPr>
              <a:t>endureth</a:t>
            </a:r>
            <a:r>
              <a:rPr lang="en-US" sz="4000" dirty="0">
                <a:solidFill>
                  <a:schemeClr val="bg1"/>
                </a:solidFill>
                <a:latin typeface="Arial" panose="020B0604020202020204" pitchFamily="34" charset="0"/>
                <a:ea typeface="+mn-lt"/>
                <a:cs typeface="Arial" panose="020B0604020202020204" pitchFamily="34" charset="0"/>
              </a:rPr>
              <a:t> forever</a:t>
            </a:r>
          </a:p>
        </p:txBody>
      </p:sp>
    </p:spTree>
    <p:extLst>
      <p:ext uri="{BB962C8B-B14F-4D97-AF65-F5344CB8AC3E}">
        <p14:creationId xmlns:p14="http://schemas.microsoft.com/office/powerpoint/2010/main" val="2516600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 am a child of love I found a world of freedom I am a child of love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30690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 mountain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 freedom I found a friend in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59963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Jesus I am a child of love, oh yeah </a:t>
            </a:r>
            <a:r>
              <a:rPr lang="en-US" sz="4400" dirty="0" err="1">
                <a:solidFill>
                  <a:schemeClr val="bg1"/>
                </a:solidFill>
                <a:latin typeface="Arial" panose="020B0604020202020204" pitchFamily="34" charset="0"/>
                <a:ea typeface="+mn-lt"/>
                <a:cs typeface="Arial" panose="020B0604020202020204" pitchFamily="34" charset="0"/>
              </a:rPr>
              <a:t>Yeah</a:t>
            </a:r>
            <a:r>
              <a:rPr lang="en-US" sz="4400" dirty="0">
                <a:solidFill>
                  <a:schemeClr val="bg1"/>
                </a:solidFill>
                <a:latin typeface="Arial" panose="020B0604020202020204" pitchFamily="34" charset="0"/>
                <a:ea typeface="+mn-lt"/>
                <a:cs typeface="Arial" panose="020B0604020202020204" pitchFamily="34" charset="0"/>
              </a:rPr>
              <a:t>, I am a child of love I am a child of love</a:t>
            </a:r>
            <a:endParaRPr lang="en-US" sz="4400" dirty="0">
              <a:solidFill>
                <a:schemeClr val="bg1"/>
              </a:solidFill>
              <a:latin typeface="Arial"/>
              <a:ea typeface="+mn-lt"/>
              <a:cs typeface="+mn-lt"/>
            </a:endParaRPr>
          </a:p>
        </p:txBody>
      </p:sp>
    </p:spTree>
    <p:extLst>
      <p:ext uri="{BB962C8B-B14F-4D97-AF65-F5344CB8AC3E}">
        <p14:creationId xmlns:p14="http://schemas.microsoft.com/office/powerpoint/2010/main" val="521273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Been the same.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the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a:t>
            </a:r>
          </a:p>
        </p:txBody>
      </p:sp>
    </p:spTree>
    <p:extLst>
      <p:ext uri="{BB962C8B-B14F-4D97-AF65-F5344CB8AC3E}">
        <p14:creationId xmlns:p14="http://schemas.microsoft.com/office/powerpoint/2010/main" val="4267205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World of freedom. I found a friend in Jesus. I am a child of love. I’ve felt the sting of the fire. But I saw </a:t>
            </a:r>
          </a:p>
        </p:txBody>
      </p:sp>
    </p:spTree>
    <p:extLst>
      <p:ext uri="{BB962C8B-B14F-4D97-AF65-F5344CB8AC3E}">
        <p14:creationId xmlns:p14="http://schemas.microsoft.com/office/powerpoint/2010/main" val="3893253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in the flames. Just when I thought it was over. You broke me out of the grave.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450981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world of freedom. I found a friend in</a:t>
            </a:r>
          </a:p>
        </p:txBody>
      </p:sp>
    </p:spTree>
    <p:extLst>
      <p:ext uri="{BB962C8B-B14F-4D97-AF65-F5344CB8AC3E}">
        <p14:creationId xmlns:p14="http://schemas.microsoft.com/office/powerpoint/2010/main" val="2595497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I am a child of love. I’m </a:t>
            </a:r>
            <a:r>
              <a:rPr lang="en-US" sz="4000" dirty="0" err="1">
                <a:solidFill>
                  <a:schemeClr val="bg1"/>
                </a:solidFill>
                <a:latin typeface="Arial"/>
                <a:ea typeface="+mn-lt"/>
                <a:cs typeface="+mn-lt"/>
              </a:rPr>
              <a:t>gona</a:t>
            </a:r>
            <a:r>
              <a:rPr lang="en-US" sz="4000" dirty="0">
                <a:solidFill>
                  <a:schemeClr val="bg1"/>
                </a:solidFill>
                <a:latin typeface="Arial"/>
                <a:ea typeface="+mn-lt"/>
                <a:cs typeface="+mn-lt"/>
              </a:rPr>
              <a:t> climb a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a:t>
            </a:r>
          </a:p>
        </p:txBody>
      </p:sp>
    </p:spTree>
    <p:extLst>
      <p:ext uri="{BB962C8B-B14F-4D97-AF65-F5344CB8AC3E}">
        <p14:creationId xmlns:p14="http://schemas.microsoft.com/office/powerpoint/2010/main" val="1376971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I found a world of freedom, I found a friend in Jesus. I am a child of love. Yeah Oh I am a child of </a:t>
            </a:r>
          </a:p>
        </p:txBody>
      </p:sp>
    </p:spTree>
    <p:extLst>
      <p:ext uri="{BB962C8B-B14F-4D97-AF65-F5344CB8AC3E}">
        <p14:creationId xmlns:p14="http://schemas.microsoft.com/office/powerpoint/2010/main" val="1247860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Yeah oh I am a child of love. Nothing can change the way you love me. Nothing can change </a:t>
            </a:r>
          </a:p>
        </p:txBody>
      </p:sp>
    </p:spTree>
    <p:extLst>
      <p:ext uri="{BB962C8B-B14F-4D97-AF65-F5344CB8AC3E}">
        <p14:creationId xmlns:p14="http://schemas.microsoft.com/office/powerpoint/2010/main" val="1293410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People from every nation and tongue From generation to generation We worship you Hallelujah, </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24788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way. I belong to you. Yes’ I do, nothing can separate. Nothing can change the way you love me.</a:t>
            </a:r>
          </a:p>
        </p:txBody>
      </p:sp>
    </p:spTree>
    <p:extLst>
      <p:ext uri="{BB962C8B-B14F-4D97-AF65-F5344CB8AC3E}">
        <p14:creationId xmlns:p14="http://schemas.microsoft.com/office/powerpoint/2010/main" val="5429662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can change the way. I belong to you. Yes, I do. Nothing can separate.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3864988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 am a child of love. I found a world of Freedom. I am a child of Love.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8533382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world of freedom. I found a friend in </a:t>
            </a:r>
          </a:p>
        </p:txBody>
      </p:sp>
    </p:spTree>
    <p:extLst>
      <p:ext uri="{BB962C8B-B14F-4D97-AF65-F5344CB8AC3E}">
        <p14:creationId xmlns:p14="http://schemas.microsoft.com/office/powerpoint/2010/main" val="25172309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I am a child of Love.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a:t>
            </a:r>
          </a:p>
        </p:txBody>
      </p:sp>
    </p:spTree>
    <p:extLst>
      <p:ext uri="{BB962C8B-B14F-4D97-AF65-F5344CB8AC3E}">
        <p14:creationId xmlns:p14="http://schemas.microsoft.com/office/powerpoint/2010/main" val="3437330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I found a world of freedom. I found a friend in Jesus. I am a child of love. Oh Yeah, oh I am a child </a:t>
            </a:r>
          </a:p>
        </p:txBody>
      </p:sp>
    </p:spTree>
    <p:extLst>
      <p:ext uri="{BB962C8B-B14F-4D97-AF65-F5344CB8AC3E}">
        <p14:creationId xmlns:p14="http://schemas.microsoft.com/office/powerpoint/2010/main" val="25490209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love. Oh yeah, oh I am a child of love. Oh yeah ,I am a child of love.</a:t>
            </a:r>
          </a:p>
        </p:txBody>
      </p:sp>
    </p:spTree>
    <p:extLst>
      <p:ext uri="{BB962C8B-B14F-4D97-AF65-F5344CB8AC3E}">
        <p14:creationId xmlns:p14="http://schemas.microsoft.com/office/powerpoint/2010/main" val="3795336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What a Beautiful Name”</a:t>
            </a:r>
          </a:p>
          <a:p>
            <a:pPr marL="0" indent="0" algn="ctr">
              <a:buNone/>
            </a:pPr>
            <a:r>
              <a:rPr lang="en-US" sz="4400" b="1" dirty="0">
                <a:solidFill>
                  <a:schemeClr val="bg1"/>
                </a:solidFill>
                <a:latin typeface="Arial"/>
                <a:ea typeface="+mn-lt"/>
                <a:cs typeface="+mn-lt"/>
              </a:rPr>
              <a:t>(Hillsong)</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604970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were the word at the beginning. One with God the Lord most high. Your hidden glory in creation.</a:t>
            </a:r>
          </a:p>
        </p:txBody>
      </p:sp>
    </p:spTree>
    <p:extLst>
      <p:ext uri="{BB962C8B-B14F-4D97-AF65-F5344CB8AC3E}">
        <p14:creationId xmlns:p14="http://schemas.microsoft.com/office/powerpoint/2010/main" val="13819276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Now revealed in you are Christ. What a beautiful name it is. What a beautiful name it is. The name of</a:t>
            </a:r>
          </a:p>
        </p:txBody>
      </p:sp>
    </p:spTree>
    <p:extLst>
      <p:ext uri="{BB962C8B-B14F-4D97-AF65-F5344CB8AC3E}">
        <p14:creationId xmlns:p14="http://schemas.microsoft.com/office/powerpoint/2010/main" val="398960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Hallelujah We worship you for who you are We worship you Hallelujah, Hallelujah We worship 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432193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Jesus Christ my king. What a beautiful name it is. Nothing compares to this. What a beautiful name it</a:t>
            </a:r>
          </a:p>
        </p:txBody>
      </p:sp>
    </p:spTree>
    <p:extLst>
      <p:ext uri="{BB962C8B-B14F-4D97-AF65-F5344CB8AC3E}">
        <p14:creationId xmlns:p14="http://schemas.microsoft.com/office/powerpoint/2010/main" val="34335431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is the name of Jesus. You didn’t want heaven without us. So Jesus, You brought heaven down.</a:t>
            </a:r>
          </a:p>
        </p:txBody>
      </p:sp>
    </p:spTree>
    <p:extLst>
      <p:ext uri="{BB962C8B-B14F-4D97-AF65-F5344CB8AC3E}">
        <p14:creationId xmlns:p14="http://schemas.microsoft.com/office/powerpoint/2010/main" val="25407059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sin was great your love was greater. What could separate us now? What a wonderful name it is</a:t>
            </a:r>
          </a:p>
        </p:txBody>
      </p:sp>
    </p:spTree>
    <p:extLst>
      <p:ext uri="{BB962C8B-B14F-4D97-AF65-F5344CB8AC3E}">
        <p14:creationId xmlns:p14="http://schemas.microsoft.com/office/powerpoint/2010/main" val="5995833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what a wonderful name it is. The name of Jesus Christ my King. What a wonderful name it is</a:t>
            </a:r>
          </a:p>
        </p:txBody>
      </p:sp>
    </p:spTree>
    <p:extLst>
      <p:ext uri="{BB962C8B-B14F-4D97-AF65-F5344CB8AC3E}">
        <p14:creationId xmlns:p14="http://schemas.microsoft.com/office/powerpoint/2010/main" val="21848914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Nothing compares to this. What a wonderful name it is. The name of Jesus. Death could not hold you. </a:t>
            </a:r>
          </a:p>
        </p:txBody>
      </p:sp>
    </p:spTree>
    <p:extLst>
      <p:ext uri="{BB962C8B-B14F-4D97-AF65-F5344CB8AC3E}">
        <p14:creationId xmlns:p14="http://schemas.microsoft.com/office/powerpoint/2010/main" val="32877436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veil tore before you, you silenced the boast of sin and grave. The heavens are roaring the praise</a:t>
            </a:r>
          </a:p>
        </p:txBody>
      </p:sp>
    </p:spTree>
    <p:extLst>
      <p:ext uri="{BB962C8B-B14F-4D97-AF65-F5344CB8AC3E}">
        <p14:creationId xmlns:p14="http://schemas.microsoft.com/office/powerpoint/2010/main" val="36231104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of your glory. For you are raised to life again. You have no rival. You have no equal. Now and forever</a:t>
            </a:r>
          </a:p>
        </p:txBody>
      </p:sp>
    </p:spTree>
    <p:extLst>
      <p:ext uri="{BB962C8B-B14F-4D97-AF65-F5344CB8AC3E}">
        <p14:creationId xmlns:p14="http://schemas.microsoft.com/office/powerpoint/2010/main" val="5461588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god you reign. Yours is the kingdom. Yours is the glory. Yours is the name above all names. What a</a:t>
            </a:r>
          </a:p>
        </p:txBody>
      </p:sp>
    </p:spTree>
    <p:extLst>
      <p:ext uri="{BB962C8B-B14F-4D97-AF65-F5344CB8AC3E}">
        <p14:creationId xmlns:p14="http://schemas.microsoft.com/office/powerpoint/2010/main" val="40202596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powerful name it is. What a powerful name it is. The name of Jesus Christ my king. What a powerful </a:t>
            </a:r>
          </a:p>
        </p:txBody>
      </p:sp>
    </p:spTree>
    <p:extLst>
      <p:ext uri="{BB962C8B-B14F-4D97-AF65-F5344CB8AC3E}">
        <p14:creationId xmlns:p14="http://schemas.microsoft.com/office/powerpoint/2010/main" val="13711087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it is nothing </a:t>
            </a:r>
            <a:r>
              <a:rPr lang="en-US" sz="4000" dirty="0" err="1">
                <a:solidFill>
                  <a:schemeClr val="bg1"/>
                </a:solidFill>
                <a:latin typeface="Arial"/>
                <a:ea typeface="+mn-lt"/>
                <a:cs typeface="+mn-lt"/>
              </a:rPr>
              <a:t>cn</a:t>
            </a:r>
            <a:r>
              <a:rPr lang="en-US" sz="4000" dirty="0">
                <a:solidFill>
                  <a:schemeClr val="bg1"/>
                </a:solidFill>
                <a:latin typeface="Arial"/>
                <a:ea typeface="+mn-lt"/>
                <a:cs typeface="+mn-lt"/>
              </a:rPr>
              <a:t> stand against. What a powerful name it is. The name of Jesus. What a powerful </a:t>
            </a:r>
          </a:p>
        </p:txBody>
      </p:sp>
    </p:spTree>
    <p:extLst>
      <p:ext uri="{BB962C8B-B14F-4D97-AF65-F5344CB8AC3E}">
        <p14:creationId xmlns:p14="http://schemas.microsoft.com/office/powerpoint/2010/main" val="2693175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for who you are You are good! Lord You are good And Your mercy </a:t>
            </a:r>
            <a:r>
              <a:rPr lang="en-US" sz="4000" dirty="0" err="1">
                <a:solidFill>
                  <a:schemeClr val="bg1"/>
                </a:solidFill>
                <a:latin typeface="Arial" panose="020B0604020202020204" pitchFamily="34" charset="0"/>
                <a:ea typeface="+mn-lt"/>
                <a:cs typeface="Arial" panose="020B0604020202020204" pitchFamily="34" charset="0"/>
              </a:rPr>
              <a:t>endureth</a:t>
            </a:r>
            <a:r>
              <a:rPr lang="en-US" sz="4000" dirty="0">
                <a:solidFill>
                  <a:schemeClr val="bg1"/>
                </a:solidFill>
                <a:latin typeface="Arial" panose="020B0604020202020204" pitchFamily="34" charset="0"/>
                <a:ea typeface="+mn-lt"/>
                <a:cs typeface="Arial" panose="020B0604020202020204" pitchFamily="34" charset="0"/>
              </a:rPr>
              <a:t> forever Lord You are good</a:t>
            </a:r>
          </a:p>
        </p:txBody>
      </p:sp>
    </p:spTree>
    <p:extLst>
      <p:ext uri="{BB962C8B-B14F-4D97-AF65-F5344CB8AC3E}">
        <p14:creationId xmlns:p14="http://schemas.microsoft.com/office/powerpoint/2010/main" val="1365045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it is. The name of Jesus.</a:t>
            </a:r>
          </a:p>
        </p:txBody>
      </p:sp>
    </p:spTree>
    <p:extLst>
      <p:ext uri="{BB962C8B-B14F-4D97-AF65-F5344CB8AC3E}">
        <p14:creationId xmlns:p14="http://schemas.microsoft.com/office/powerpoint/2010/main" val="42124268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“Worthy Of It All”</a:t>
            </a:r>
          </a:p>
          <a:p>
            <a:pPr marL="0" indent="0" algn="ctr">
              <a:buNone/>
            </a:pPr>
            <a:r>
              <a:rPr lang="en-US" sz="4400" b="1" dirty="0">
                <a:solidFill>
                  <a:schemeClr val="bg1"/>
                </a:solidFill>
                <a:latin typeface="Arial"/>
                <a:ea typeface="+mn-lt"/>
                <a:cs typeface="+mn-lt"/>
              </a:rPr>
              <a:t>(Bethel Music)</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2164864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the saints and angels. They bow before the throne. All the elders cast their crowns before the </a:t>
            </a:r>
          </a:p>
        </p:txBody>
      </p:sp>
    </p:spTree>
    <p:extLst>
      <p:ext uri="{BB962C8B-B14F-4D97-AF65-F5344CB8AC3E}">
        <p14:creationId xmlns:p14="http://schemas.microsoft.com/office/powerpoint/2010/main" val="31075394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Lamb of God and sing.  All the saints and angels. They bow before your throne. All the elders cast their</a:t>
            </a:r>
          </a:p>
        </p:txBody>
      </p:sp>
    </p:spTree>
    <p:extLst>
      <p:ext uri="{BB962C8B-B14F-4D97-AF65-F5344CB8AC3E}">
        <p14:creationId xmlns:p14="http://schemas.microsoft.com/office/powerpoint/2010/main" val="4575820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Crowns before the lamb of God and sing. You are worthy of it all. You are worthy of it all. For from you</a:t>
            </a:r>
          </a:p>
        </p:txBody>
      </p:sp>
    </p:spTree>
    <p:extLst>
      <p:ext uri="{BB962C8B-B14F-4D97-AF65-F5344CB8AC3E}">
        <p14:creationId xmlns:p14="http://schemas.microsoft.com/office/powerpoint/2010/main" val="16842579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For from you are all things and to you are all things. You deserve the glory. Day and night, night </a:t>
            </a:r>
          </a:p>
        </p:txBody>
      </p:sp>
    </p:spTree>
    <p:extLst>
      <p:ext uri="{BB962C8B-B14F-4D97-AF65-F5344CB8AC3E}">
        <p14:creationId xmlns:p14="http://schemas.microsoft.com/office/powerpoint/2010/main" val="23777388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Night and day. Let incense arise. Day and night, night and day. Let incense arise. Day and night, night </a:t>
            </a:r>
          </a:p>
        </p:txBody>
      </p:sp>
    </p:spTree>
    <p:extLst>
      <p:ext uri="{BB962C8B-B14F-4D97-AF65-F5344CB8AC3E}">
        <p14:creationId xmlns:p14="http://schemas.microsoft.com/office/powerpoint/2010/main" val="31125565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day let incense arise. Day and night night and day. You are worthy of it all. You are worthy of it all</a:t>
            </a:r>
          </a:p>
        </p:txBody>
      </p:sp>
    </p:spTree>
    <p:extLst>
      <p:ext uri="{BB962C8B-B14F-4D97-AF65-F5344CB8AC3E}">
        <p14:creationId xmlns:p14="http://schemas.microsoft.com/office/powerpoint/2010/main" val="8920158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from you are al things. And to you are all things. You deserve the glory. You are worthy of it all. You </a:t>
            </a:r>
          </a:p>
        </p:txBody>
      </p:sp>
    </p:spTree>
    <p:extLst>
      <p:ext uri="{BB962C8B-B14F-4D97-AF65-F5344CB8AC3E}">
        <p14:creationId xmlns:p14="http://schemas.microsoft.com/office/powerpoint/2010/main" val="184385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worthy of it all. For from you are all things and to you are all things. You deserve the glory. We exalt </a:t>
            </a:r>
          </a:p>
        </p:txBody>
      </p:sp>
    </p:spTree>
    <p:extLst>
      <p:ext uri="{BB962C8B-B14F-4D97-AF65-F5344CB8AC3E}">
        <p14:creationId xmlns:p14="http://schemas.microsoft.com/office/powerpoint/2010/main" val="1641302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Your mercy </a:t>
            </a:r>
            <a:r>
              <a:rPr lang="en-US" sz="4000" dirty="0" err="1">
                <a:solidFill>
                  <a:schemeClr val="bg1"/>
                </a:solidFill>
                <a:latin typeface="Arial" panose="020B0604020202020204" pitchFamily="34" charset="0"/>
                <a:ea typeface="+mn-lt"/>
                <a:cs typeface="Arial" panose="020B0604020202020204" pitchFamily="34" charset="0"/>
              </a:rPr>
              <a:t>endureth</a:t>
            </a:r>
            <a:r>
              <a:rPr lang="en-US" sz="4000" dirty="0">
                <a:solidFill>
                  <a:schemeClr val="bg1"/>
                </a:solidFill>
                <a:latin typeface="Arial" panose="020B0604020202020204" pitchFamily="34" charset="0"/>
                <a:ea typeface="+mn-lt"/>
                <a:cs typeface="Arial" panose="020B0604020202020204" pitchFamily="34" charset="0"/>
              </a:rPr>
              <a:t> forever People from every nation and tongue From generation to generation</a:t>
            </a:r>
          </a:p>
        </p:txBody>
      </p:sp>
    </p:spTree>
    <p:extLst>
      <p:ext uri="{BB962C8B-B14F-4D97-AF65-F5344CB8AC3E}">
        <p14:creationId xmlns:p14="http://schemas.microsoft.com/office/powerpoint/2010/main" val="7300598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Thee. We exalt thee. We exalt thee, Oh, Lord.</a:t>
            </a:r>
          </a:p>
          <a:p>
            <a:pPr marL="0" indent="0" algn="ctr">
              <a:buNone/>
            </a:pPr>
            <a:r>
              <a:rPr lang="en-US" sz="4000" dirty="0">
                <a:solidFill>
                  <a:schemeClr val="bg1"/>
                </a:solidFill>
                <a:latin typeface="Arial"/>
                <a:ea typeface="+mn-lt"/>
                <a:cs typeface="+mn-lt"/>
              </a:rPr>
              <a:t>We exalt thee. We exalt thee, We exalt thee, Oh </a:t>
            </a:r>
          </a:p>
        </p:txBody>
      </p:sp>
    </p:spTree>
    <p:extLst>
      <p:ext uri="{BB962C8B-B14F-4D97-AF65-F5344CB8AC3E}">
        <p14:creationId xmlns:p14="http://schemas.microsoft.com/office/powerpoint/2010/main" val="8707814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Make Room The Church Will Sing</a:t>
            </a:r>
          </a:p>
          <a:p>
            <a:pPr marL="0" indent="0" algn="ctr">
              <a:buNone/>
            </a:pPr>
            <a:r>
              <a:rPr lang="en-US" sz="4400" b="1" dirty="0">
                <a:solidFill>
                  <a:schemeClr val="bg1"/>
                </a:solidFill>
                <a:latin typeface="Arial"/>
                <a:ea typeface="+mn-lt"/>
                <a:cs typeface="+mn-lt"/>
              </a:rPr>
              <a:t>(Elyssa Smith, Community Music)</a:t>
            </a:r>
          </a:p>
        </p:txBody>
      </p:sp>
    </p:spTree>
    <p:extLst>
      <p:ext uri="{BB962C8B-B14F-4D97-AF65-F5344CB8AC3E}">
        <p14:creationId xmlns:p14="http://schemas.microsoft.com/office/powerpoint/2010/main" val="1440596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burden, every crown This is my surrender This is my surrender</a:t>
            </a:r>
          </a:p>
        </p:txBody>
      </p:sp>
    </p:spTree>
    <p:extLst>
      <p:ext uri="{BB962C8B-B14F-4D97-AF65-F5344CB8AC3E}">
        <p14:creationId xmlns:p14="http://schemas.microsoft.com/office/powerpoint/2010/main" val="5171054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lie and every doubt</a:t>
            </a:r>
          </a:p>
          <a:p>
            <a:pPr marL="0" indent="0" algn="ctr">
              <a:buNone/>
            </a:pPr>
            <a:r>
              <a:rPr lang="en-US" sz="4000" dirty="0">
                <a:solidFill>
                  <a:schemeClr val="bg1"/>
                </a:solidFill>
                <a:latin typeface="Arial"/>
                <a:ea typeface="+mn-lt"/>
                <a:cs typeface="+mn-lt"/>
              </a:rPr>
              <a:t>This is my surrender And I will make room for You</a:t>
            </a:r>
          </a:p>
        </p:txBody>
      </p:sp>
    </p:spTree>
    <p:extLst>
      <p:ext uri="{BB962C8B-B14F-4D97-AF65-F5344CB8AC3E}">
        <p14:creationId xmlns:p14="http://schemas.microsoft.com/office/powerpoint/2010/main" val="31674810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I will make room for You To do whatever You</a:t>
            </a:r>
          </a:p>
        </p:txBody>
      </p:sp>
    </p:spTree>
    <p:extLst>
      <p:ext uri="{BB962C8B-B14F-4D97-AF65-F5344CB8AC3E}">
        <p14:creationId xmlns:p14="http://schemas.microsoft.com/office/powerpoint/2010/main" val="35996135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Here is where I lay it down Every burden, every crown This is my</a:t>
            </a:r>
          </a:p>
        </p:txBody>
      </p:sp>
    </p:spTree>
    <p:extLst>
      <p:ext uri="{BB962C8B-B14F-4D97-AF65-F5344CB8AC3E}">
        <p14:creationId xmlns:p14="http://schemas.microsoft.com/office/powerpoint/2010/main" val="4967117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 This is my surrender Here is where I lay it down Every lie and every doubt This is my surrender</a:t>
            </a:r>
          </a:p>
        </p:txBody>
      </p:sp>
    </p:spTree>
    <p:extLst>
      <p:ext uri="{BB962C8B-B14F-4D97-AF65-F5344CB8AC3E}">
        <p14:creationId xmlns:p14="http://schemas.microsoft.com/office/powerpoint/2010/main" val="13885320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a:t>
            </a:r>
          </a:p>
        </p:txBody>
      </p:sp>
    </p:spTree>
    <p:extLst>
      <p:ext uri="{BB962C8B-B14F-4D97-AF65-F5344CB8AC3E}">
        <p14:creationId xmlns:p14="http://schemas.microsoft.com/office/powerpoint/2010/main" val="32292129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 room for You</a:t>
            </a:r>
          </a:p>
        </p:txBody>
      </p:sp>
    </p:spTree>
    <p:extLst>
      <p:ext uri="{BB962C8B-B14F-4D97-AF65-F5344CB8AC3E}">
        <p14:creationId xmlns:p14="http://schemas.microsoft.com/office/powerpoint/2010/main" val="2506406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To do whatever You want to </a:t>
            </a:r>
            <a:r>
              <a:rPr lang="en-US" sz="4400" dirty="0" err="1">
                <a:solidFill>
                  <a:schemeClr val="bg1"/>
                </a:solidFill>
                <a:latin typeface="Arial"/>
                <a:ea typeface="+mn-lt"/>
                <a:cs typeface="+mn-lt"/>
              </a:rPr>
              <a:t>To</a:t>
            </a:r>
            <a:r>
              <a:rPr lang="en-US" sz="4400" dirty="0">
                <a:solidFill>
                  <a:schemeClr val="bg1"/>
                </a:solidFill>
                <a:latin typeface="Arial"/>
                <a:ea typeface="+mn-lt"/>
                <a:cs typeface="+mn-lt"/>
              </a:rPr>
              <a:t> do whatever You want to And I will make room for You To do</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84458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We worship you Hallelujah, Hallelujah We worship you for who you are We worship you Hallelujah, </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386818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(Jesus) Have Your way, have Your way Jesus Have</a:t>
            </a:r>
          </a:p>
        </p:txBody>
      </p:sp>
    </p:spTree>
    <p:extLst>
      <p:ext uri="{BB962C8B-B14F-4D97-AF65-F5344CB8AC3E}">
        <p14:creationId xmlns:p14="http://schemas.microsoft.com/office/powerpoint/2010/main" val="19801587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with us Have Your way with us, ooh We surrender We surrender Jesus Have Your way Jesus</a:t>
            </a:r>
          </a:p>
        </p:txBody>
      </p:sp>
    </p:spTree>
    <p:extLst>
      <p:ext uri="{BB962C8B-B14F-4D97-AF65-F5344CB8AC3E}">
        <p14:creationId xmlns:p14="http://schemas.microsoft.com/office/powerpoint/2010/main" val="5669311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Shake up the ground of all my tradition Break down the walls of all my religion Your way is better Your</a:t>
            </a:r>
          </a:p>
        </p:txBody>
      </p:sp>
    </p:spTree>
    <p:extLst>
      <p:ext uri="{BB962C8B-B14F-4D97-AF65-F5344CB8AC3E}">
        <p14:creationId xmlns:p14="http://schemas.microsoft.com/office/powerpoint/2010/main" val="42688364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way is better Shake up the ground of all my tradition Break down the walls of all my religion Your way is</a:t>
            </a:r>
          </a:p>
        </p:txBody>
      </p:sp>
    </p:spTree>
    <p:extLst>
      <p:ext uri="{BB962C8B-B14F-4D97-AF65-F5344CB8AC3E}">
        <p14:creationId xmlns:p14="http://schemas.microsoft.com/office/powerpoint/2010/main" val="13766589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Your way is better Shake up the ground of all my tradition Break down the walls of all my religion</a:t>
            </a:r>
          </a:p>
        </p:txBody>
      </p:sp>
    </p:spTree>
    <p:extLst>
      <p:ext uri="{BB962C8B-B14F-4D97-AF65-F5344CB8AC3E}">
        <p14:creationId xmlns:p14="http://schemas.microsoft.com/office/powerpoint/2010/main" val="35897216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is better Your way is better Shake up the ground of all my tradition Break down the walls of all</a:t>
            </a:r>
          </a:p>
        </p:txBody>
      </p:sp>
    </p:spTree>
    <p:extLst>
      <p:ext uri="{BB962C8B-B14F-4D97-AF65-F5344CB8AC3E}">
        <p14:creationId xmlns:p14="http://schemas.microsoft.com/office/powerpoint/2010/main" val="3509081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religion Your way is better Your way is better And I will make room for You To do whatever You want to</a:t>
            </a:r>
          </a:p>
        </p:txBody>
      </p:sp>
    </p:spTree>
    <p:extLst>
      <p:ext uri="{BB962C8B-B14F-4D97-AF65-F5344CB8AC3E}">
        <p14:creationId xmlns:p14="http://schemas.microsoft.com/office/powerpoint/2010/main" val="9288166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a:t>
            </a:r>
          </a:p>
        </p:txBody>
      </p:sp>
    </p:spTree>
    <p:extLst>
      <p:ext uri="{BB962C8B-B14F-4D97-AF65-F5344CB8AC3E}">
        <p14:creationId xmlns:p14="http://schemas.microsoft.com/office/powerpoint/2010/main" val="1865129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Here is where I lay it down You are all I'm chasing now This is my surrender This is my</a:t>
            </a:r>
          </a:p>
        </p:txBody>
      </p:sp>
    </p:spTree>
    <p:extLst>
      <p:ext uri="{BB962C8B-B14F-4D97-AF65-F5344CB8AC3E}">
        <p14:creationId xmlns:p14="http://schemas.microsoft.com/office/powerpoint/2010/main" val="8853925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surrender Here is where I lay it down You are all I'm chasing now This is my surrender This is my</a:t>
            </a:r>
          </a:p>
        </p:txBody>
      </p:sp>
    </p:spTree>
    <p:extLst>
      <p:ext uri="{BB962C8B-B14F-4D97-AF65-F5344CB8AC3E}">
        <p14:creationId xmlns:p14="http://schemas.microsoft.com/office/powerpoint/2010/main" val="2004147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Hallelujah We worship you for who you are You are good! You are good all the time All the time You are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994615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a:t>
            </a:r>
          </a:p>
        </p:txBody>
      </p:sp>
    </p:spTree>
    <p:extLst>
      <p:ext uri="{BB962C8B-B14F-4D97-AF65-F5344CB8AC3E}">
        <p14:creationId xmlns:p14="http://schemas.microsoft.com/office/powerpoint/2010/main" val="458782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9454014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0" y="-30480"/>
            <a:ext cx="12192000" cy="3416320"/>
          </a:xfrm>
          <a:prstGeom prst="rect">
            <a:avLst/>
          </a:prstGeom>
          <a:noFill/>
        </p:spPr>
        <p:txBody>
          <a:bodyPr wrap="square" rtlCol="0">
            <a:spAutoFit/>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What Time is It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Zechariah 14 1-21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December 31,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4" name="Picture 3" descr="A group of clocks in a wall&#10;&#10;Description automatically generated">
            <a:extLst>
              <a:ext uri="{FF2B5EF4-FFF2-40B4-BE49-F238E27FC236}">
                <a16:creationId xmlns:a16="http://schemas.microsoft.com/office/drawing/2014/main" id="{789A1D07-3495-EFED-6F1A-A303AC98C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743200"/>
            <a:ext cx="11963400" cy="4114800"/>
          </a:xfrm>
          <a:prstGeom prst="rect">
            <a:avLst/>
          </a:prstGeom>
        </p:spPr>
      </p:pic>
      <p:pic>
        <p:nvPicPr>
          <p:cNvPr id="9" name="Picture 8" descr="AGCF highest resolution.jpg"/>
          <p:cNvPicPr>
            <a:picLocks noChangeAspect="1"/>
          </p:cNvPicPr>
          <p:nvPr/>
        </p:nvPicPr>
        <p:blipFill>
          <a:blip r:embed="rId4" cstate="print"/>
          <a:stretch>
            <a:fillRect/>
          </a:stretch>
        </p:blipFill>
        <p:spPr>
          <a:xfrm>
            <a:off x="10868826" y="5837846"/>
            <a:ext cx="1371600" cy="1028700"/>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47864"/>
          </a:xfrm>
          <a:prstGeom prst="rect">
            <a:avLst/>
          </a:prstGeom>
        </p:spPr>
        <p:txBody>
          <a:bodyPr wrap="square">
            <a:spAutoFit/>
          </a:bodyPr>
          <a:lstStyle/>
          <a:p>
            <a:pPr algn="ctr"/>
            <a:r>
              <a:rPr lang="en-US" sz="4000" b="1" u="sng" dirty="0"/>
              <a:t>Zechariah 14:1-21</a:t>
            </a:r>
            <a:endParaRPr lang="en-US" sz="4000" u="sng" dirty="0"/>
          </a:p>
          <a:p>
            <a:pPr algn="ctr"/>
            <a:r>
              <a:rPr lang="en-US" sz="4000" dirty="0"/>
              <a:t>1 Watch, for the day of the Lord is coming soon! 2 On that day the Lord will gather together the nations to fight Jerusalem; the city will be taken, the houses rifled, the loot divided, the women raped; half the population will be taken away as slaves, and half will be left in what remains of the city.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15886480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47864"/>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dirty="0"/>
              <a:t>3 Then the Lord will go out fully armed for war, to fight against those nations. 4 That day his feet will stand upon the Mount of Olives, to the east of Jerusalem, and the Mount of Olives will split apart, making a very wide valley running from east to west, for half the mountain will move toward the north and half toward the south.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Arial"/>
              <a:ea typeface="+mn-ea"/>
              <a:cs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0405586"/>
          </a:xfrm>
          <a:prstGeom prst="rect">
            <a:avLst/>
          </a:prstGeom>
        </p:spPr>
        <p:txBody>
          <a:bodyPr wrap="square">
            <a:spAutoFit/>
          </a:bodyPr>
          <a:lstStyle/>
          <a:p>
            <a:pPr algn="ctr"/>
            <a:r>
              <a:rPr lang="en-US" sz="4000" dirty="0"/>
              <a:t>5 You will escape through that valley, for it will reach across to the city gate. Yes, you will escape as your people did long centuries ago from the earthquake in the days of Uzziah, king of Judah, and the Lord my God shall come, and all his saints and angels with him. 6 The sun and moon and stars will no longer shine,</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40101725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4250055"/>
          </a:xfrm>
          <a:prstGeom prst="rect">
            <a:avLst/>
          </a:prstGeom>
        </p:spPr>
        <p:txBody>
          <a:bodyPr wrap="square">
            <a:spAutoFit/>
          </a:bodyPr>
          <a:lstStyle/>
          <a:p>
            <a:pPr algn="ctr"/>
            <a:r>
              <a:rPr lang="en-US" sz="4000" dirty="0"/>
              <a:t>7 yet there will be continuous day! Only the Lord knows how! There will be no normal day and night—at evening time it will still be light. 8 Life-giving waters will flow out from Jerusalem, half toward the Dead Sea and half toward the Mediterranean, flowing continuously both in winter and in summer. 9 And the Lord shall be King over all the earth. In that day there shall be one Lord—his name alone will be worshiped. </a:t>
            </a: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cs typeface="Arial"/>
              </a:rPr>
              <a:t> </a:t>
            </a: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Arial"/>
              <a:cs typeface="Arial"/>
            </a:endParaRPr>
          </a:p>
        </p:txBody>
      </p:sp>
    </p:spTree>
    <p:extLst>
      <p:ext uri="{BB962C8B-B14F-4D97-AF65-F5344CB8AC3E}">
        <p14:creationId xmlns:p14="http://schemas.microsoft.com/office/powerpoint/2010/main" val="250183577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2252245"/>
          </a:xfrm>
          <a:prstGeom prst="rect">
            <a:avLst/>
          </a:prstGeom>
        </p:spPr>
        <p:txBody>
          <a:bodyPr wrap="square">
            <a:spAutoFit/>
          </a:bodyPr>
          <a:lstStyle/>
          <a:p>
            <a:pPr algn="ctr"/>
            <a:r>
              <a:rPr lang="en-US" sz="4000" dirty="0"/>
              <a:t>10 All the land from </a:t>
            </a:r>
            <a:r>
              <a:rPr lang="en-US" sz="4000" dirty="0" err="1"/>
              <a:t>Geba</a:t>
            </a:r>
            <a:r>
              <a:rPr lang="en-US" sz="4000" dirty="0"/>
              <a:t> (the northern border of Judah) to </a:t>
            </a:r>
            <a:r>
              <a:rPr lang="en-US" sz="4000" dirty="0" err="1"/>
              <a:t>Rimmon</a:t>
            </a:r>
            <a:r>
              <a:rPr lang="en-US" sz="4000" dirty="0"/>
              <a:t> (the southern border) will become one vast plain, but Jerusalem will be on an elevated site, covering the area all the way from the Gate of Benjamin over to the site of the old gate, then to the Corner Gate, and from the Tower of </a:t>
            </a:r>
            <a:r>
              <a:rPr lang="en-US" sz="4000" dirty="0" err="1"/>
              <a:t>Hananel</a:t>
            </a:r>
            <a:r>
              <a:rPr lang="en-US" sz="4000" dirty="0"/>
              <a:t> to the king’s winepresses. </a:t>
            </a:r>
          </a:p>
          <a:p>
            <a:pPr algn="ctr"/>
            <a:r>
              <a:rPr lang="en-US" sz="4000" dirty="0"/>
              <a:t> </a:t>
            </a: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endParaRPr lang="en-US" sz="4000" dirty="0">
              <a:solidFill>
                <a:srgbClr val="FFFFFF"/>
              </a:solidFill>
              <a:latin typeface="Arial"/>
              <a:cs typeface="Arial"/>
            </a:endParaRPr>
          </a:p>
          <a:p>
            <a:pPr lvl="0" algn="ctr" fontAlgn="auto">
              <a:spcBef>
                <a:spcPts val="0"/>
              </a:spcBef>
              <a:spcAft>
                <a:spcPts val="0"/>
              </a:spcAft>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478970"/>
          </a:xfrm>
          <a:prstGeom prst="rect">
            <a:avLst/>
          </a:prstGeom>
        </p:spPr>
        <p:txBody>
          <a:bodyPr wrap="square">
            <a:spAutoFit/>
          </a:bodyPr>
          <a:lstStyle/>
          <a:p>
            <a:pPr algn="ctr"/>
            <a:r>
              <a:rPr lang="en-US" sz="4000" dirty="0"/>
              <a:t>11 And Jerusalem shall be inhabited, safe at last, never again to be cursed and destroyed. 12 And the Lord will send a plague on all the people who fought Jerusalem. They will become like walking corpses, their flesh rotting away; their eyes will shrivel in their sockets, and their tongues will decay in their mouths. 13 They will be seized with terror, panic-stricken from the Lord, and will fight against each other in hand-to-hand combat.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15709</TotalTime>
  <Words>5357</Words>
  <Application>Microsoft Office PowerPoint</Application>
  <PresentationFormat>Widescreen</PresentationFormat>
  <Paragraphs>443</Paragraphs>
  <Slides>146</Slides>
  <Notes>17</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146</vt:i4>
      </vt:variant>
    </vt:vector>
  </HeadingPairs>
  <TitlesOfParts>
    <vt:vector size="158" baseType="lpstr">
      <vt:lpstr>Arial</vt:lpstr>
      <vt:lpstr>Calibri</vt:lpstr>
      <vt:lpstr>Calibri Light</vt:lpstr>
      <vt:lpstr>Constantia</vt:lpstr>
      <vt:lpstr>Tahoma</vt:lpstr>
      <vt:lpstr>Times New Roman</vt:lpstr>
      <vt:lpstr>Verdana</vt:lpstr>
      <vt:lpstr>Wingdings 2</vt:lpstr>
      <vt:lpstr>1_Mountain Top</vt:lpstr>
      <vt:lpstr>Flow</vt:lpstr>
      <vt:lpstr>2_Mountain Top</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788</cp:revision>
  <dcterms:created xsi:type="dcterms:W3CDTF">2009-08-18T08:19:59Z</dcterms:created>
  <dcterms:modified xsi:type="dcterms:W3CDTF">2023-12-30T20:13:47Z</dcterms:modified>
</cp:coreProperties>
</file>