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22" r:id="rId3"/>
  </p:sldMasterIdLst>
  <p:notesMasterIdLst>
    <p:notesMasterId r:id="rId182"/>
  </p:notesMasterIdLst>
  <p:sldIdLst>
    <p:sldId id="257" r:id="rId4"/>
    <p:sldId id="402" r:id="rId5"/>
    <p:sldId id="994" r:id="rId6"/>
    <p:sldId id="435" r:id="rId7"/>
    <p:sldId id="1346" r:id="rId8"/>
    <p:sldId id="437" r:id="rId9"/>
    <p:sldId id="466" r:id="rId10"/>
    <p:sldId id="467" r:id="rId11"/>
    <p:sldId id="1347" r:id="rId12"/>
    <p:sldId id="1348" r:id="rId13"/>
    <p:sldId id="1349" r:id="rId14"/>
    <p:sldId id="1350" r:id="rId15"/>
    <p:sldId id="1351" r:id="rId16"/>
    <p:sldId id="1352" r:id="rId17"/>
    <p:sldId id="446" r:id="rId18"/>
    <p:sldId id="304" r:id="rId19"/>
    <p:sldId id="305" r:id="rId20"/>
    <p:sldId id="338" r:id="rId21"/>
    <p:sldId id="339" r:id="rId22"/>
    <p:sldId id="1372" r:id="rId23"/>
    <p:sldId id="1371" r:id="rId24"/>
    <p:sldId id="1370" r:id="rId25"/>
    <p:sldId id="1369" r:id="rId26"/>
    <p:sldId id="1368" r:id="rId27"/>
    <p:sldId id="1367" r:id="rId28"/>
    <p:sldId id="1366" r:id="rId29"/>
    <p:sldId id="1365" r:id="rId30"/>
    <p:sldId id="1376" r:id="rId31"/>
    <p:sldId id="1377" r:id="rId32"/>
    <p:sldId id="1378" r:id="rId33"/>
    <p:sldId id="1379" r:id="rId34"/>
    <p:sldId id="1380" r:id="rId35"/>
    <p:sldId id="1381" r:id="rId36"/>
    <p:sldId id="1382" r:id="rId37"/>
    <p:sldId id="1383" r:id="rId38"/>
    <p:sldId id="1384" r:id="rId39"/>
    <p:sldId id="1385" r:id="rId40"/>
    <p:sldId id="1386" r:id="rId41"/>
    <p:sldId id="1387" r:id="rId42"/>
    <p:sldId id="1388" r:id="rId43"/>
    <p:sldId id="1389" r:id="rId44"/>
    <p:sldId id="1390" r:id="rId45"/>
    <p:sldId id="1274" r:id="rId46"/>
    <p:sldId id="1275" r:id="rId47"/>
    <p:sldId id="1276" r:id="rId48"/>
    <p:sldId id="1277" r:id="rId49"/>
    <p:sldId id="1046" r:id="rId50"/>
    <p:sldId id="1047" r:id="rId51"/>
    <p:sldId id="1048" r:id="rId52"/>
    <p:sldId id="1049" r:id="rId53"/>
    <p:sldId id="1050" r:id="rId54"/>
    <p:sldId id="1051" r:id="rId55"/>
    <p:sldId id="1052" r:id="rId56"/>
    <p:sldId id="1053" r:id="rId57"/>
    <p:sldId id="1054" r:id="rId58"/>
    <p:sldId id="1055" r:id="rId59"/>
    <p:sldId id="1056" r:id="rId60"/>
    <p:sldId id="1057" r:id="rId61"/>
    <p:sldId id="1058" r:id="rId62"/>
    <p:sldId id="1059" r:id="rId63"/>
    <p:sldId id="1060" r:id="rId64"/>
    <p:sldId id="1061" r:id="rId65"/>
    <p:sldId id="1017" r:id="rId66"/>
    <p:sldId id="1156" r:id="rId67"/>
    <p:sldId id="1427" r:id="rId68"/>
    <p:sldId id="1428" r:id="rId69"/>
    <p:sldId id="1429" r:id="rId70"/>
    <p:sldId id="1430" r:id="rId71"/>
    <p:sldId id="1431" r:id="rId72"/>
    <p:sldId id="1432" r:id="rId73"/>
    <p:sldId id="472" r:id="rId74"/>
    <p:sldId id="473" r:id="rId75"/>
    <p:sldId id="474" r:id="rId76"/>
    <p:sldId id="475" r:id="rId77"/>
    <p:sldId id="476" r:id="rId78"/>
    <p:sldId id="477" r:id="rId79"/>
    <p:sldId id="478" r:id="rId80"/>
    <p:sldId id="1014" r:id="rId81"/>
    <p:sldId id="1041" r:id="rId82"/>
    <p:sldId id="1042" r:id="rId83"/>
    <p:sldId id="1043" r:id="rId84"/>
    <p:sldId id="1044" r:id="rId85"/>
    <p:sldId id="1045" r:id="rId86"/>
    <p:sldId id="1004" r:id="rId87"/>
    <p:sldId id="1005" r:id="rId88"/>
    <p:sldId id="1006" r:id="rId89"/>
    <p:sldId id="1405" r:id="rId90"/>
    <p:sldId id="1406" r:id="rId91"/>
    <p:sldId id="1407" r:id="rId92"/>
    <p:sldId id="1408" r:id="rId93"/>
    <p:sldId id="1011" r:id="rId94"/>
    <p:sldId id="1012" r:id="rId95"/>
    <p:sldId id="1013" r:id="rId96"/>
    <p:sldId id="887" r:id="rId97"/>
    <p:sldId id="698" r:id="rId98"/>
    <p:sldId id="258" r:id="rId99"/>
    <p:sldId id="767" r:id="rId100"/>
    <p:sldId id="259" r:id="rId101"/>
    <p:sldId id="617" r:id="rId102"/>
    <p:sldId id="615" r:id="rId103"/>
    <p:sldId id="616" r:id="rId104"/>
    <p:sldId id="260" r:id="rId105"/>
    <p:sldId id="518" r:id="rId106"/>
    <p:sldId id="704" r:id="rId107"/>
    <p:sldId id="706" r:id="rId108"/>
    <p:sldId id="707" r:id="rId109"/>
    <p:sldId id="709" r:id="rId110"/>
    <p:sldId id="708" r:id="rId111"/>
    <p:sldId id="519" r:id="rId112"/>
    <p:sldId id="520" r:id="rId113"/>
    <p:sldId id="522" r:id="rId114"/>
    <p:sldId id="523" r:id="rId115"/>
    <p:sldId id="524" r:id="rId116"/>
    <p:sldId id="614" r:id="rId117"/>
    <p:sldId id="717" r:id="rId118"/>
    <p:sldId id="712" r:id="rId119"/>
    <p:sldId id="713" r:id="rId120"/>
    <p:sldId id="718" r:id="rId121"/>
    <p:sldId id="882" r:id="rId122"/>
    <p:sldId id="719" r:id="rId123"/>
    <p:sldId id="720" r:id="rId124"/>
    <p:sldId id="724" r:id="rId125"/>
    <p:sldId id="722" r:id="rId126"/>
    <p:sldId id="725" r:id="rId127"/>
    <p:sldId id="726" r:id="rId128"/>
    <p:sldId id="785" r:id="rId129"/>
    <p:sldId id="786" r:id="rId130"/>
    <p:sldId id="884" r:id="rId131"/>
    <p:sldId id="799" r:id="rId132"/>
    <p:sldId id="787" r:id="rId133"/>
    <p:sldId id="788" r:id="rId134"/>
    <p:sldId id="789" r:id="rId135"/>
    <p:sldId id="790" r:id="rId136"/>
    <p:sldId id="791" r:id="rId137"/>
    <p:sldId id="792" r:id="rId138"/>
    <p:sldId id="793" r:id="rId139"/>
    <p:sldId id="794" r:id="rId140"/>
    <p:sldId id="800" r:id="rId141"/>
    <p:sldId id="801" r:id="rId142"/>
    <p:sldId id="802" r:id="rId143"/>
    <p:sldId id="803" r:id="rId144"/>
    <p:sldId id="804" r:id="rId145"/>
    <p:sldId id="806" r:id="rId146"/>
    <p:sldId id="807" r:id="rId147"/>
    <p:sldId id="805" r:id="rId148"/>
    <p:sldId id="808" r:id="rId149"/>
    <p:sldId id="809" r:id="rId150"/>
    <p:sldId id="810" r:id="rId151"/>
    <p:sldId id="811" r:id="rId152"/>
    <p:sldId id="812" r:id="rId153"/>
    <p:sldId id="813" r:id="rId154"/>
    <p:sldId id="814" r:id="rId155"/>
    <p:sldId id="815" r:id="rId156"/>
    <p:sldId id="816" r:id="rId157"/>
    <p:sldId id="817" r:id="rId158"/>
    <p:sldId id="818" r:id="rId159"/>
    <p:sldId id="883" r:id="rId160"/>
    <p:sldId id="819" r:id="rId161"/>
    <p:sldId id="820" r:id="rId162"/>
    <p:sldId id="821" r:id="rId163"/>
    <p:sldId id="822" r:id="rId164"/>
    <p:sldId id="823" r:id="rId165"/>
    <p:sldId id="824" r:id="rId166"/>
    <p:sldId id="825" r:id="rId167"/>
    <p:sldId id="826" r:id="rId168"/>
    <p:sldId id="827" r:id="rId169"/>
    <p:sldId id="828" r:id="rId170"/>
    <p:sldId id="829" r:id="rId171"/>
    <p:sldId id="969" r:id="rId172"/>
    <p:sldId id="970" r:id="rId173"/>
    <p:sldId id="971" r:id="rId174"/>
    <p:sldId id="972" r:id="rId175"/>
    <p:sldId id="973" r:id="rId176"/>
    <p:sldId id="974" r:id="rId177"/>
    <p:sldId id="975" r:id="rId178"/>
    <p:sldId id="1597" r:id="rId179"/>
    <p:sldId id="830" r:id="rId180"/>
    <p:sldId id="885"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44" autoAdjust="0"/>
    <p:restoredTop sz="94660"/>
  </p:normalViewPr>
  <p:slideViewPr>
    <p:cSldViewPr>
      <p:cViewPr varScale="1">
        <p:scale>
          <a:sx n="106" d="100"/>
          <a:sy n="106" d="100"/>
        </p:scale>
        <p:origin x="168"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notesMaster" Target="notesMasters/notesMaster1.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26CF8-AB8D-4D4A-A576-C89E5CA583C3}" type="datetimeFigureOut">
              <a:rPr lang="en-US" smtClean="0"/>
              <a:pPr/>
              <a:t>8/3/2024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D8AB-C685-4702-9014-ADA2C1441788}" type="slidenum">
              <a:rPr lang="en-US" smtClean="0"/>
              <a:pPr/>
              <a:t>‹#›</a:t>
            </a:fld>
            <a:endParaRPr lang="en-US"/>
          </a:p>
        </p:txBody>
      </p:sp>
    </p:spTree>
    <p:extLst>
      <p:ext uri="{BB962C8B-B14F-4D97-AF65-F5344CB8AC3E}">
        <p14:creationId xmlns:p14="http://schemas.microsoft.com/office/powerpoint/2010/main" val="141446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4AA9D-406D-9944-BC23-F4B669653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36331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55DD6-1C2C-4448-8227-50186370C331}"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310272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pPr/>
              <a:t>114</a:t>
            </a:fld>
            <a:endParaRPr lang="en-US"/>
          </a:p>
        </p:txBody>
      </p:sp>
    </p:spTree>
    <p:extLst>
      <p:ext uri="{BB962C8B-B14F-4D97-AF65-F5344CB8AC3E}">
        <p14:creationId xmlns:p14="http://schemas.microsoft.com/office/powerpoint/2010/main" val="393575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214059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150372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107369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1181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784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207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133976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417832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3844392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36573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3316170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183231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126560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3336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3860769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201417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4075623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1288348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922691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020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74674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875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881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11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161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6578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74646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5028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4452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9306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662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654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5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9407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622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531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7971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065356802"/>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828881619"/>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834832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it's more than a sound (More than a sound) Oh, my praise is the shout that brings Jericho down (Yeah)</a:t>
            </a:r>
          </a:p>
        </p:txBody>
      </p:sp>
    </p:spTree>
    <p:extLst>
      <p:ext uri="{BB962C8B-B14F-4D97-AF65-F5344CB8AC3E}">
        <p14:creationId xmlns:p14="http://schemas.microsoft.com/office/powerpoint/2010/main" val="26091516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8409"/>
            <a:ext cx="11658600" cy="3785652"/>
          </a:xfrm>
          <a:prstGeom prst="rect">
            <a:avLst/>
          </a:prstGeom>
        </p:spPr>
        <p:txBody>
          <a:bodyPr wrap="square">
            <a:spAutoFit/>
          </a:bodyPr>
          <a:lstStyle/>
          <a:p>
            <a:pPr algn="ctr"/>
            <a:r>
              <a:rPr lang="en-US" sz="4000" b="1" u="sng" dirty="0"/>
              <a:t>Deuteronomy 18:17-18</a:t>
            </a:r>
          </a:p>
          <a:p>
            <a:pPr algn="ctr"/>
            <a:r>
              <a:rPr lang="en-US" sz="4000" dirty="0"/>
              <a:t>17 "And the LORD said to me: 'What they have spoken is good. 18 I will raise up for them a Prophet like you from among their brethren, and will put My words in His mouth, and He shall speak to them all that I command Him.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2456"/>
            <a:ext cx="8915400" cy="1323439"/>
          </a:xfrm>
          <a:prstGeom prst="rect">
            <a:avLst/>
          </a:prstGeom>
        </p:spPr>
        <p:txBody>
          <a:bodyPr wrap="square">
            <a:spAutoFit/>
          </a:bodyPr>
          <a:lstStyle/>
          <a:p>
            <a:pPr algn="ctr"/>
            <a:endParaRPr lang="en-US" sz="4000" dirty="0"/>
          </a:p>
          <a:p>
            <a:pPr algn="ctr"/>
            <a:r>
              <a:rPr lang="en-US" sz="4000" b="1" dirty="0"/>
              <a:t> </a:t>
            </a:r>
            <a:endParaRPr lang="en-US" sz="4000" dirty="0"/>
          </a:p>
        </p:txBody>
      </p:sp>
      <p:sp>
        <p:nvSpPr>
          <p:cNvPr id="4" name="Rectangle 3"/>
          <p:cNvSpPr/>
          <p:nvPr/>
        </p:nvSpPr>
        <p:spPr>
          <a:xfrm>
            <a:off x="1600200" y="76201"/>
            <a:ext cx="8915400" cy="3170099"/>
          </a:xfrm>
          <a:prstGeom prst="rect">
            <a:avLst/>
          </a:prstGeom>
        </p:spPr>
        <p:txBody>
          <a:bodyPr wrap="square">
            <a:spAutoFit/>
          </a:bodyPr>
          <a:lstStyle/>
          <a:p>
            <a:pPr algn="ctr"/>
            <a:r>
              <a:rPr lang="en-US" sz="4000" b="1" dirty="0"/>
              <a:t>2. The spiritual application as it applies to Jesus Christ and Christians</a:t>
            </a:r>
            <a:r>
              <a:rPr lang="en-US" sz="4000" dirty="0"/>
              <a:t> </a:t>
            </a:r>
          </a:p>
          <a:p>
            <a:pPr algn="ctr"/>
            <a:r>
              <a:rPr lang="en-US" sz="4000" dirty="0"/>
              <a:t> </a:t>
            </a:r>
          </a:p>
          <a:p>
            <a:pPr algn="ctr"/>
            <a:endParaRPr lang="en-US" sz="4000" dirty="0"/>
          </a:p>
        </p:txBody>
      </p:sp>
      <p:pic>
        <p:nvPicPr>
          <p:cNvPr id="5" name="Picture 4">
            <a:extLst>
              <a:ext uri="{FF2B5EF4-FFF2-40B4-BE49-F238E27FC236}">
                <a16:creationId xmlns:a16="http://schemas.microsoft.com/office/drawing/2014/main" id="{2E7F0075-BFBE-4944-908B-39FA9855B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1811000" cy="5632311"/>
          </a:xfrm>
          <a:prstGeom prst="rect">
            <a:avLst/>
          </a:prstGeom>
        </p:spPr>
        <p:txBody>
          <a:bodyPr wrap="square">
            <a:spAutoFit/>
          </a:bodyPr>
          <a:lstStyle/>
          <a:p>
            <a:pPr algn="ctr"/>
            <a:r>
              <a:rPr lang="en-US" sz="4000" b="1" u="sng" dirty="0"/>
              <a:t>John 1:19-23</a:t>
            </a:r>
            <a:endParaRPr lang="en-US" sz="4000" u="sng" dirty="0"/>
          </a:p>
          <a:p>
            <a:pPr algn="ctr"/>
            <a:r>
              <a:rPr lang="en-US" sz="4000" dirty="0"/>
              <a:t>19 Now this is the testimony of John, when the Jews sent priests and Levites from Jerusalem to ask him, "Who are you?" 20 He confessed, and did not deny, but confessed, "I am not the Christ." 21 And they asked him, "What then? Are you Elijah?" He said, "I am not." "Are you the Prophet?" And he answered, "No." </a:t>
            </a:r>
          </a:p>
          <a:p>
            <a:pPr algn="ct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
            <a:ext cx="11811000" cy="4401205"/>
          </a:xfrm>
          <a:prstGeom prst="rect">
            <a:avLst/>
          </a:prstGeom>
        </p:spPr>
        <p:txBody>
          <a:bodyPr wrap="square">
            <a:spAutoFit/>
          </a:bodyPr>
          <a:lstStyle/>
          <a:p>
            <a:pPr algn="ctr"/>
            <a:r>
              <a:rPr lang="en-US" sz="4000" dirty="0"/>
              <a:t>22 Then they said to him, "Who are you, that we may give an answer to those who sent us? What do you say about yourself?" 23 He said: "I am 'The voice of one crying in the wilderness: "Make straight the way of the LORD," '</a:t>
            </a:r>
          </a:p>
          <a:p>
            <a:pPr algn="ctr"/>
            <a:endParaRPr lang="en-US" sz="4000" dirty="0"/>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1323439"/>
          </a:xfrm>
          <a:prstGeom prst="rect">
            <a:avLst/>
          </a:prstGeom>
        </p:spPr>
        <p:txBody>
          <a:bodyPr wrap="square">
            <a:spAutoFit/>
          </a:bodyPr>
          <a:lstStyle/>
          <a:p>
            <a:pPr algn="ctr"/>
            <a:r>
              <a:rPr lang="en-US" sz="4000" b="1" dirty="0"/>
              <a:t>The Shepherd</a:t>
            </a:r>
            <a:r>
              <a:rPr lang="en-US" sz="4000" dirty="0"/>
              <a:t> </a:t>
            </a:r>
          </a:p>
          <a:p>
            <a:pPr algn="ctr"/>
            <a:endParaRPr lang="en-US" sz="4000" dirty="0"/>
          </a:p>
        </p:txBody>
      </p:sp>
      <p:pic>
        <p:nvPicPr>
          <p:cNvPr id="4" name="Picture 3">
            <a:extLst>
              <a:ext uri="{FF2B5EF4-FFF2-40B4-BE49-F238E27FC236}">
                <a16:creationId xmlns:a16="http://schemas.microsoft.com/office/drawing/2014/main" id="{543AE44F-ECE1-4C92-A33F-3E7675F1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5"/>
            <a:ext cx="11887200" cy="5632311"/>
          </a:xfrm>
          <a:prstGeom prst="rect">
            <a:avLst/>
          </a:prstGeom>
        </p:spPr>
        <p:txBody>
          <a:bodyPr wrap="square">
            <a:spAutoFit/>
          </a:bodyPr>
          <a:lstStyle/>
          <a:p>
            <a:pPr algn="ctr"/>
            <a:r>
              <a:rPr lang="en-US" sz="4000" b="1" u="sng" dirty="0"/>
              <a:t>John 6:11-14</a:t>
            </a:r>
            <a:endParaRPr lang="en-US" sz="4000" u="sng" dirty="0"/>
          </a:p>
          <a:p>
            <a:pPr algn="ctr"/>
            <a:r>
              <a:rPr lang="en-US" sz="4000" dirty="0"/>
              <a:t>11 And Jesus took the loaves, and when He had given thanks He distributed them to the disciples, and the disciples to those sitting down; and likewise of the fish, as much as they wanted. 12 So when they were filled, He said to His disciples, "Gather up the fragments that remain, so that nothing is lost."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3524"/>
            <a:ext cx="11887200" cy="5016758"/>
          </a:xfrm>
          <a:prstGeom prst="rect">
            <a:avLst/>
          </a:prstGeom>
        </p:spPr>
        <p:txBody>
          <a:bodyPr wrap="square">
            <a:spAutoFit/>
          </a:bodyPr>
          <a:lstStyle/>
          <a:p>
            <a:pPr algn="ctr"/>
            <a:r>
              <a:rPr lang="en-US" sz="4000" dirty="0"/>
              <a:t>13 Therefore they gathered them up, and filled twelve baskets with the fragments of the five barley loaves which were left over by those who had eaten. 14 Then those men, when they had seen the sign that Jesus did, said, "This is truly the Prophet who is to come into the world." </a:t>
            </a:r>
          </a:p>
          <a:p>
            <a:pPr algn="ctr"/>
            <a:r>
              <a:rPr lang="en-US" sz="4000" b="1" dirty="0"/>
              <a:t> </a:t>
            </a: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03525"/>
            <a:ext cx="8915400" cy="40718839"/>
          </a:xfrm>
          <a:prstGeom prst="rect">
            <a:avLst/>
          </a:prstGeom>
        </p:spPr>
        <p:txBody>
          <a:bodyPr wrap="square">
            <a:spAutoFit/>
          </a:bodyPr>
          <a:lstStyle/>
          <a:p>
            <a:pPr algn="ctr"/>
            <a:r>
              <a:rPr lang="en-US" sz="4000" dirty="0"/>
              <a:t>13 The hireling flees because he is a hireling and does not care about the sheep. 14 I am the good shepherd; and I know My sheep, and am known by My own. 15 As the Father knows Me, even so I know the Father; and I lay down My life for the sheep. </a:t>
            </a:r>
          </a:p>
          <a:p>
            <a:pPr algn="ctr"/>
            <a:r>
              <a:rPr lang="en-US" sz="4000" dirty="0"/>
              <a:t> </a:t>
            </a:r>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r>
              <a:rPr lang="en-US" sz="4000" dirty="0"/>
              <a:t> </a:t>
            </a:r>
          </a:p>
          <a:p>
            <a:pPr algn="ctr"/>
            <a:r>
              <a:rPr lang="en-US" sz="4000" b="1" dirty="0"/>
              <a:t> </a:t>
            </a:r>
            <a:endParaRPr lang="en-US" sz="4000" dirty="0"/>
          </a:p>
          <a:p>
            <a:pPr algn="ctr"/>
            <a:endParaRPr lang="en-US" sz="4000" dirty="0"/>
          </a:p>
          <a:p>
            <a:pPr algn="ctr"/>
            <a:r>
              <a:rPr lang="en-US" sz="4000" dirty="0">
                <a:latin typeface="Verdana" panose="020B0604030504040204" pitchFamily="34" charset="0"/>
                <a:ea typeface="Verdana" panose="020B0604030504040204" pitchFamily="34" charset="0"/>
                <a:cs typeface="Verdana" panose="020B0604030504040204" pitchFamily="34" charset="0"/>
              </a:rPr>
              <a:t> </a:t>
            </a:r>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p:txBody>
      </p:sp>
      <p:pic>
        <p:nvPicPr>
          <p:cNvPr id="4" name="Picture 3">
            <a:extLst>
              <a:ext uri="{FF2B5EF4-FFF2-40B4-BE49-F238E27FC236}">
                <a16:creationId xmlns:a16="http://schemas.microsoft.com/office/drawing/2014/main" id="{1E90E975-CBF5-494E-8690-0A51FC636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11734800" cy="5632311"/>
          </a:xfrm>
          <a:prstGeom prst="rect">
            <a:avLst/>
          </a:prstGeom>
        </p:spPr>
        <p:txBody>
          <a:bodyPr wrap="square">
            <a:spAutoFit/>
          </a:bodyPr>
          <a:lstStyle/>
          <a:p>
            <a:pPr algn="ctr"/>
            <a:r>
              <a:rPr lang="en-US" sz="4000" b="1" u="sng" dirty="0"/>
              <a:t>Acts 3:22-26</a:t>
            </a:r>
            <a:endParaRPr lang="en-US" sz="4000" u="sng" dirty="0"/>
          </a:p>
          <a:p>
            <a:pPr algn="ctr"/>
            <a:r>
              <a:rPr lang="en-US" sz="4000" dirty="0"/>
              <a:t>22 For Moses truly said to the fathers, 'The LORD your God will raise up for you a Prophet like me from your brethren. Him you shall hear in all things, whatever He says to you. 23'And it shall be that every soul who will not hear that Prophet shall be utterly destroyed from among the people.'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1018"/>
            <a:ext cx="11887200" cy="5016758"/>
          </a:xfrm>
          <a:prstGeom prst="rect">
            <a:avLst/>
          </a:prstGeom>
        </p:spPr>
        <p:txBody>
          <a:bodyPr wrap="square">
            <a:spAutoFit/>
          </a:bodyPr>
          <a:lstStyle/>
          <a:p>
            <a:pPr algn="ctr"/>
            <a:r>
              <a:rPr lang="en-US" sz="4000" dirty="0"/>
              <a:t>24 Yes, and all the prophets, from Samuel and those who follow, as many as have spoken, have also foretold these days. 25 You are sons of the prophets, and of the covenant which God made with our fathers, saying to Abraham, 'And in your seed all the families of the earth shall be blessed.'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[Chorus: As long as I'm breathing I've got a reason to</a:t>
            </a:r>
          </a:p>
          <a:p>
            <a:pPr marL="0" indent="0" algn="ctr">
              <a:buNone/>
            </a:pPr>
            <a:r>
              <a:rPr lang="en-US" sz="4000" dirty="0">
                <a:solidFill>
                  <a:schemeClr val="bg1"/>
                </a:solidFill>
                <a:latin typeface="Arial"/>
                <a:ea typeface="+mn-lt"/>
                <a:cs typeface="+mn-lt"/>
              </a:rPr>
              <a:t>Praise the Lord (C'mon), oh my soul Praise the Lord, </a:t>
            </a:r>
          </a:p>
        </p:txBody>
      </p:sp>
    </p:spTree>
    <p:extLst>
      <p:ext uri="{BB962C8B-B14F-4D97-AF65-F5344CB8AC3E}">
        <p14:creationId xmlns:p14="http://schemas.microsoft.com/office/powerpoint/2010/main" val="20207669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8166"/>
            <a:ext cx="11887200" cy="8710077"/>
          </a:xfrm>
          <a:prstGeom prst="rect">
            <a:avLst/>
          </a:prstGeom>
        </p:spPr>
        <p:txBody>
          <a:bodyPr wrap="square">
            <a:spAutoFit/>
          </a:bodyPr>
          <a:lstStyle/>
          <a:p>
            <a:pPr algn="ctr"/>
            <a:r>
              <a:rPr lang="en-US" sz="4000" dirty="0"/>
              <a:t>26 To you first, God, having raised up His Servant Jesus, sent Him to bless you, in turning away every one of you from your iniquities." </a:t>
            </a:r>
          </a:p>
          <a:p>
            <a:pPr algn="ctr"/>
            <a:r>
              <a:rPr lang="en-US" sz="4000" dirty="0"/>
              <a:t> </a:t>
            </a:r>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r>
              <a:rPr lang="en-US" sz="4000" dirty="0"/>
              <a:t>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4358"/>
            <a:ext cx="11811000" cy="5632311"/>
          </a:xfrm>
          <a:prstGeom prst="rect">
            <a:avLst/>
          </a:prstGeom>
        </p:spPr>
        <p:txBody>
          <a:bodyPr wrap="square">
            <a:spAutoFit/>
          </a:bodyPr>
          <a:lstStyle/>
          <a:p>
            <a:pPr algn="ctr"/>
            <a:r>
              <a:rPr lang="en-US" sz="4000" dirty="0"/>
              <a:t> </a:t>
            </a:r>
            <a:r>
              <a:rPr lang="en-US" sz="4000" b="1" u="sng" dirty="0"/>
              <a:t>Matthew 20:18-19</a:t>
            </a:r>
            <a:endParaRPr lang="en-US" sz="4000" u="sng" dirty="0"/>
          </a:p>
          <a:p>
            <a:pPr algn="ctr"/>
            <a:r>
              <a:rPr lang="en-US" sz="4000" dirty="0"/>
              <a:t>18 </a:t>
            </a:r>
            <a:r>
              <a:rPr lang="en-US" sz="4000" dirty="0">
                <a:solidFill>
                  <a:srgbClr val="FF0000"/>
                </a:solidFill>
              </a:rPr>
              <a:t>Behold, we are going up to Jerusalem, and the Son of Man will be betrayed to the chief priests and to the scribes; and they will condemn Him to death, </a:t>
            </a:r>
            <a:r>
              <a:rPr lang="en-US" sz="4000" dirty="0"/>
              <a:t>19 </a:t>
            </a:r>
            <a:r>
              <a:rPr lang="en-US" sz="4000" dirty="0">
                <a:solidFill>
                  <a:srgbClr val="FF0000"/>
                </a:solidFill>
              </a:rPr>
              <a:t>and deliver Him to the Gentiles to mock and to scourge and to crucify. And the third day He will rise again." </a:t>
            </a:r>
          </a:p>
          <a:p>
            <a:pPr algn="ctr"/>
            <a:endParaRPr lang="en-US" sz="4000" dirty="0"/>
          </a:p>
          <a:p>
            <a:pPr algn="ct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75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600200" y="0"/>
            <a:ext cx="8915400" cy="5016758"/>
          </a:xfrm>
          <a:prstGeom prst="rect">
            <a:avLst/>
          </a:prstGeom>
        </p:spPr>
        <p:txBody>
          <a:bodyPr wrap="square">
            <a:spAutoFit/>
          </a:bodyPr>
          <a:lstStyle/>
          <a:p>
            <a:pPr algn="ctr"/>
            <a:r>
              <a:rPr lang="en-US" sz="4000" dirty="0"/>
              <a:t> </a:t>
            </a:r>
            <a:r>
              <a:rPr lang="en-US" sz="4000" b="1" u="sng" dirty="0"/>
              <a:t>Hebrews 13:20</a:t>
            </a:r>
            <a:endParaRPr lang="en-US" sz="4000" u="sng" dirty="0"/>
          </a:p>
          <a:p>
            <a:pPr algn="ctr"/>
            <a:r>
              <a:rPr lang="en-US" sz="4000" dirty="0"/>
              <a:t>“Now may the God of peace who brought up our Lord Jesus from the dead, that great Shepherd of the sheep, through the blood of the everlasting covenant.”</a:t>
            </a:r>
          </a:p>
          <a:p>
            <a:pPr algn="ctr"/>
            <a:r>
              <a:rPr lang="en-US" sz="4000" dirty="0"/>
              <a:t> </a:t>
            </a:r>
          </a:p>
          <a:p>
            <a:pPr algn="ctr"/>
            <a:endParaRPr lang="en-US" sz="4000" dirty="0"/>
          </a:p>
        </p:txBody>
      </p:sp>
      <p:pic>
        <p:nvPicPr>
          <p:cNvPr id="3" name="Glorious">
            <a:hlinkClick r:id="" action="ppaction://media"/>
            <a:extLst>
              <a:ext uri="{FF2B5EF4-FFF2-40B4-BE49-F238E27FC236}">
                <a16:creationId xmlns:a16="http://schemas.microsoft.com/office/drawing/2014/main" id="{192E422B-88AA-4DAF-BD39-ABF1075835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1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A3187-70CD-4B21-8CEC-64071FAD7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4648200" cy="3124200"/>
          </a:xfrm>
          <a:prstGeom prst="rect">
            <a:avLst/>
          </a:prstGeom>
        </p:spPr>
      </p:pic>
      <p:pic>
        <p:nvPicPr>
          <p:cNvPr id="6" name="Picture 5">
            <a:extLst>
              <a:ext uri="{FF2B5EF4-FFF2-40B4-BE49-F238E27FC236}">
                <a16:creationId xmlns:a16="http://schemas.microsoft.com/office/drawing/2014/main" id="{3EDC8F47-2C2C-4D6F-987A-7598FAB0F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4267200" cy="3124200"/>
          </a:xfrm>
          <a:prstGeom prst="rect">
            <a:avLst/>
          </a:prstGeom>
        </p:spPr>
      </p:pic>
      <p:pic>
        <p:nvPicPr>
          <p:cNvPr id="8" name="Picture 7">
            <a:extLst>
              <a:ext uri="{FF2B5EF4-FFF2-40B4-BE49-F238E27FC236}">
                <a16:creationId xmlns:a16="http://schemas.microsoft.com/office/drawing/2014/main" id="{6E90349B-85B6-4653-8EC9-4B9A09A84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9144000" cy="35814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7212"/>
            <a:ext cx="11887200" cy="6247864"/>
          </a:xfrm>
          <a:prstGeom prst="rect">
            <a:avLst/>
          </a:prstGeom>
        </p:spPr>
        <p:txBody>
          <a:bodyPr wrap="square">
            <a:spAutoFit/>
          </a:bodyPr>
          <a:lstStyle/>
          <a:p>
            <a:pPr algn="ctr"/>
            <a:r>
              <a:rPr lang="en-US" sz="4000" b="1" u="sng" dirty="0"/>
              <a:t>Matthew 11:20-24</a:t>
            </a:r>
            <a:endParaRPr lang="en-US" sz="4000" u="sng" dirty="0"/>
          </a:p>
          <a:p>
            <a:pPr algn="ctr"/>
            <a:r>
              <a:rPr lang="en-US" sz="4000" dirty="0"/>
              <a:t>20 Then He began to rebuke the cities in which most of His mighty works had been done, because they did not repent: 21 </a:t>
            </a:r>
            <a:r>
              <a:rPr lang="en-US" sz="4000" dirty="0">
                <a:solidFill>
                  <a:srgbClr val="FF0000"/>
                </a:solidFill>
              </a:rPr>
              <a:t>"Woe to you, </a:t>
            </a:r>
            <a:r>
              <a:rPr lang="en-US" sz="4000" dirty="0" err="1">
                <a:solidFill>
                  <a:srgbClr val="FF0000"/>
                </a:solidFill>
              </a:rPr>
              <a:t>Chorazin</a:t>
            </a:r>
            <a:r>
              <a:rPr lang="en-US" sz="4000" dirty="0">
                <a:solidFill>
                  <a:srgbClr val="FF0000"/>
                </a:solidFill>
              </a:rPr>
              <a:t>! Woe to you, Bethsaida! For if the mighty works which were done in you had been done in </a:t>
            </a:r>
            <a:r>
              <a:rPr lang="en-US" sz="4000" dirty="0" err="1">
                <a:solidFill>
                  <a:srgbClr val="FF0000"/>
                </a:solidFill>
              </a:rPr>
              <a:t>Tyre</a:t>
            </a:r>
            <a:r>
              <a:rPr lang="en-US" sz="4000" dirty="0">
                <a:solidFill>
                  <a:srgbClr val="FF0000"/>
                </a:solidFill>
              </a:rPr>
              <a:t> and Sidon, they would have repented long ago in sackcloth and ashes.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1887200" cy="6863417"/>
          </a:xfrm>
          <a:prstGeom prst="rect">
            <a:avLst/>
          </a:prstGeom>
        </p:spPr>
        <p:txBody>
          <a:bodyPr wrap="square">
            <a:spAutoFit/>
          </a:bodyPr>
          <a:lstStyle/>
          <a:p>
            <a:pPr algn="ctr"/>
            <a:r>
              <a:rPr lang="en-US" sz="4000" dirty="0"/>
              <a:t>22 </a:t>
            </a:r>
            <a:r>
              <a:rPr lang="en-US" sz="4000" dirty="0">
                <a:solidFill>
                  <a:srgbClr val="FF0000"/>
                </a:solidFill>
              </a:rPr>
              <a:t>But I say to you, it will be more tolerable for </a:t>
            </a:r>
            <a:r>
              <a:rPr lang="en-US" sz="4000" dirty="0" err="1">
                <a:solidFill>
                  <a:srgbClr val="FF0000"/>
                </a:solidFill>
              </a:rPr>
              <a:t>Tyre</a:t>
            </a:r>
            <a:r>
              <a:rPr lang="en-US" sz="4000" dirty="0">
                <a:solidFill>
                  <a:srgbClr val="FF0000"/>
                </a:solidFill>
              </a:rPr>
              <a:t> and Sidon in the day of judgment than for you. </a:t>
            </a:r>
            <a:r>
              <a:rPr lang="en-US" sz="4000" dirty="0"/>
              <a:t>23 </a:t>
            </a:r>
            <a:r>
              <a:rPr lang="en-US" sz="4000" dirty="0">
                <a:solidFill>
                  <a:srgbClr val="FF0000"/>
                </a:solidFill>
              </a:rPr>
              <a:t>And you, Capernaum, who are exalted to heaven, will be brought down to Hades; for if the mighty works which were done in you had been done in Sodom, it would have remained until this day. </a:t>
            </a:r>
            <a:r>
              <a:rPr lang="en-US" sz="4000" dirty="0"/>
              <a:t>24 </a:t>
            </a:r>
            <a:r>
              <a:rPr lang="en-US" sz="4000" dirty="0">
                <a:solidFill>
                  <a:srgbClr val="FF0000"/>
                </a:solidFill>
              </a:rPr>
              <a:t>But I say to you that it shall be more tolerable for the land of Sodom in the day of judgment than for you."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35183"/>
            <a:ext cx="8915400" cy="5016758"/>
          </a:xfrm>
          <a:prstGeom prst="rect">
            <a:avLst/>
          </a:prstGeom>
        </p:spPr>
        <p:txBody>
          <a:bodyPr wrap="square">
            <a:spAutoFit/>
          </a:bodyPr>
          <a:lstStyle/>
          <a:p>
            <a:pPr algn="ctr"/>
            <a:r>
              <a:rPr lang="en-US" sz="4000" dirty="0"/>
              <a:t> They feed themselves instead of feeding the flock. </a:t>
            </a:r>
          </a:p>
          <a:p>
            <a:pPr algn="ctr"/>
            <a:r>
              <a:rPr lang="en-US" sz="4000" dirty="0"/>
              <a:t>• </a:t>
            </a:r>
          </a:p>
          <a:p>
            <a:pPr algn="ctr"/>
            <a:r>
              <a:rPr lang="en-US" sz="4000" dirty="0"/>
              <a:t>They eat the fat and clothe themselves with wool. </a:t>
            </a:r>
          </a:p>
          <a:p>
            <a:pPr algn="ctr"/>
            <a:r>
              <a:rPr lang="en-US" sz="4000" dirty="0"/>
              <a:t>•</a:t>
            </a:r>
          </a:p>
          <a:p>
            <a:pPr algn="ctr"/>
            <a:r>
              <a:rPr lang="en-US" sz="4000" dirty="0"/>
              <a:t>They kill the sheep that are fed. </a:t>
            </a:r>
          </a:p>
          <a:p>
            <a:pPr algn="ctr"/>
            <a:endParaRPr lang="en-US" sz="4000" dirty="0"/>
          </a:p>
        </p:txBody>
      </p:sp>
      <p:pic>
        <p:nvPicPr>
          <p:cNvPr id="6" name="Picture 5">
            <a:extLst>
              <a:ext uri="{FF2B5EF4-FFF2-40B4-BE49-F238E27FC236}">
                <a16:creationId xmlns:a16="http://schemas.microsoft.com/office/drawing/2014/main" id="{309609FC-C4EC-4BDB-8CE4-1138603C2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4401205"/>
          </a:xfrm>
          <a:prstGeom prst="rect">
            <a:avLst/>
          </a:prstGeom>
        </p:spPr>
        <p:txBody>
          <a:bodyPr wrap="square">
            <a:spAutoFit/>
          </a:bodyPr>
          <a:lstStyle/>
          <a:p>
            <a:pPr algn="ctr"/>
            <a:r>
              <a:rPr lang="en-US" sz="4000" b="1" u="sng" dirty="0"/>
              <a:t>Matthew 24:1-2</a:t>
            </a:r>
            <a:endParaRPr lang="en-US" sz="4000" u="sng" dirty="0"/>
          </a:p>
          <a:p>
            <a:pPr algn="ctr"/>
            <a:r>
              <a:rPr lang="en-US" sz="4000" dirty="0"/>
              <a:t>1 Then Jesus went out and departed from the temple, and His disciples came up to show Him the buildings of the temple. 2 And Jesus said to them, </a:t>
            </a:r>
            <a:r>
              <a:rPr lang="en-US" sz="4000" dirty="0">
                <a:solidFill>
                  <a:srgbClr val="FF0000"/>
                </a:solidFill>
              </a:rPr>
              <a:t>"Do you not see all these things? Assuredly, I say to you, not one stone shall be left here upon another, that shall not be thrown down."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B0681-6A93-4509-B235-2F597D324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3428999"/>
          </a:xfrm>
          <a:prstGeom prst="rect">
            <a:avLst/>
          </a:prstGeom>
        </p:spPr>
      </p:pic>
      <p:pic>
        <p:nvPicPr>
          <p:cNvPr id="6" name="Picture 5">
            <a:extLst>
              <a:ext uri="{FF2B5EF4-FFF2-40B4-BE49-F238E27FC236}">
                <a16:creationId xmlns:a16="http://schemas.microsoft.com/office/drawing/2014/main" id="{529DA6A7-8938-479F-9E33-9F63410C6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12192000" cy="3429000"/>
          </a:xfrm>
          <a:prstGeom prst="rect">
            <a:avLst/>
          </a:prstGeom>
        </p:spPr>
      </p:pic>
    </p:spTree>
    <p:extLst>
      <p:ext uri="{BB962C8B-B14F-4D97-AF65-F5344CB8AC3E}">
        <p14:creationId xmlns:p14="http://schemas.microsoft.com/office/powerpoint/2010/main" val="21203396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1963400" cy="707886"/>
          </a:xfrm>
          <a:prstGeom prst="rect">
            <a:avLst/>
          </a:prstGeom>
        </p:spPr>
        <p:txBody>
          <a:bodyPr wrap="square">
            <a:spAutoFit/>
          </a:bodyPr>
          <a:lstStyle/>
          <a:p>
            <a:pPr algn="ctr"/>
            <a:r>
              <a:rPr lang="en-US" sz="4000" b="1" dirty="0"/>
              <a:t>1. Cults False Christs</a:t>
            </a:r>
            <a:endParaRPr lang="en-US" sz="4000" dirty="0"/>
          </a:p>
        </p:txBody>
      </p:sp>
    </p:spTree>
    <p:extLst>
      <p:ext uri="{BB962C8B-B14F-4D97-AF65-F5344CB8AC3E}">
        <p14:creationId xmlns:p14="http://schemas.microsoft.com/office/powerpoint/2010/main" val="15550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my soul I won't be quiet, my God is alive So how could I keep it inside? (I </a:t>
            </a:r>
            <a:r>
              <a:rPr lang="en-US" sz="4000" dirty="0" err="1">
                <a:solidFill>
                  <a:schemeClr val="bg1"/>
                </a:solidFill>
                <a:latin typeface="Arial"/>
                <a:ea typeface="+mn-lt"/>
                <a:cs typeface="+mn-lt"/>
              </a:rPr>
              <a:t>gotta</a:t>
            </a:r>
            <a:r>
              <a:rPr lang="en-US" sz="4000" dirty="0">
                <a:solidFill>
                  <a:schemeClr val="bg1"/>
                </a:solidFill>
                <a:latin typeface="Arial"/>
                <a:ea typeface="+mn-lt"/>
                <a:cs typeface="+mn-lt"/>
              </a:rPr>
              <a:t>) Praise the Lord, oh</a:t>
            </a:r>
          </a:p>
        </p:txBody>
      </p:sp>
    </p:spTree>
    <p:extLst>
      <p:ext uri="{BB962C8B-B14F-4D97-AF65-F5344CB8AC3E}">
        <p14:creationId xmlns:p14="http://schemas.microsoft.com/office/powerpoint/2010/main" val="1522815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
            <a:ext cx="8915400" cy="3785652"/>
          </a:xfrm>
          <a:prstGeom prst="rect">
            <a:avLst/>
          </a:prstGeom>
        </p:spPr>
        <p:txBody>
          <a:bodyPr wrap="square">
            <a:spAutoFit/>
          </a:bodyPr>
          <a:lstStyle/>
          <a:p>
            <a:pPr algn="ctr"/>
            <a:r>
              <a:rPr lang="en-US" sz="4000" u="sng" dirty="0"/>
              <a:t> </a:t>
            </a:r>
            <a:r>
              <a:rPr lang="en-US" sz="4000" b="1" u="sng" dirty="0"/>
              <a:t>Psalm 100:3</a:t>
            </a:r>
            <a:endParaRPr lang="en-US" sz="4000" u="sng" dirty="0"/>
          </a:p>
          <a:p>
            <a:pPr algn="ctr"/>
            <a:r>
              <a:rPr lang="en-US" sz="4000" dirty="0"/>
              <a:t>“Know that the LORD, He is God; It is He who has made us, and not we ourselves; We are His people and the sheep of His pasture.” </a:t>
            </a:r>
          </a:p>
          <a:p>
            <a:pPr algn="ctr"/>
            <a:endParaRPr lang="en-US" sz="4000" dirty="0"/>
          </a:p>
        </p:txBody>
      </p:sp>
      <p:pic>
        <p:nvPicPr>
          <p:cNvPr id="4" name="Picture 3">
            <a:extLst>
              <a:ext uri="{FF2B5EF4-FFF2-40B4-BE49-F238E27FC236}">
                <a16:creationId xmlns:a16="http://schemas.microsoft.com/office/drawing/2014/main" id="{E19D0D57-2BD6-44D9-BF56-3637A26B2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90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8872"/>
            <a:ext cx="11963400" cy="2554545"/>
          </a:xfrm>
          <a:prstGeom prst="rect">
            <a:avLst/>
          </a:prstGeom>
        </p:spPr>
        <p:txBody>
          <a:bodyPr wrap="square">
            <a:spAutoFit/>
          </a:bodyPr>
          <a:lstStyle/>
          <a:p>
            <a:pPr algn="ctr"/>
            <a:r>
              <a:rPr lang="en-US" sz="4000" b="1" u="sng" dirty="0"/>
              <a:t>Matthew 24:5</a:t>
            </a:r>
            <a:endParaRPr lang="en-US" sz="4000" u="sng" dirty="0"/>
          </a:p>
          <a:p>
            <a:pPr algn="ctr"/>
            <a:r>
              <a:rPr lang="en-US" sz="4000" dirty="0">
                <a:solidFill>
                  <a:srgbClr val="FF0000"/>
                </a:solidFill>
              </a:rPr>
              <a:t>“For many will come in My name, saying, 'I am the Christ,' and will deceive many.” </a:t>
            </a:r>
          </a:p>
          <a:p>
            <a:pPr algn="ctr"/>
            <a:r>
              <a:rPr lang="en-US" sz="4000" dirty="0">
                <a:solidFill>
                  <a:srgbClr val="FF0000"/>
                </a:solidFill>
              </a:rPr>
              <a:t> </a:t>
            </a:r>
          </a:p>
        </p:txBody>
      </p:sp>
    </p:spTree>
    <p:extLst>
      <p:ext uri="{BB962C8B-B14F-4D97-AF65-F5344CB8AC3E}">
        <p14:creationId xmlns:p14="http://schemas.microsoft.com/office/powerpoint/2010/main" val="220365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
            <a:ext cx="11963400" cy="2554545"/>
          </a:xfrm>
          <a:prstGeom prst="rect">
            <a:avLst/>
          </a:prstGeom>
        </p:spPr>
        <p:txBody>
          <a:bodyPr wrap="square">
            <a:spAutoFit/>
          </a:bodyPr>
          <a:lstStyle/>
          <a:p>
            <a:pPr algn="ctr"/>
            <a:r>
              <a:rPr lang="en-US" sz="4000" b="1" u="sng" dirty="0"/>
              <a:t>Matthew 24:11</a:t>
            </a:r>
            <a:endParaRPr lang="en-US" sz="4000" u="sng" dirty="0"/>
          </a:p>
          <a:p>
            <a:pPr algn="ctr"/>
            <a:r>
              <a:rPr lang="en-US" sz="4000" dirty="0">
                <a:solidFill>
                  <a:srgbClr val="FF0000"/>
                </a:solidFill>
              </a:rPr>
              <a:t>“Then many false prophets will rise up and deceive many.”</a:t>
            </a:r>
          </a:p>
          <a:p>
            <a:pPr algn="ctr"/>
            <a:endParaRPr lang="en-US" sz="4000" dirty="0"/>
          </a:p>
        </p:txBody>
      </p:sp>
    </p:spTree>
    <p:extLst>
      <p:ext uri="{BB962C8B-B14F-4D97-AF65-F5344CB8AC3E}">
        <p14:creationId xmlns:p14="http://schemas.microsoft.com/office/powerpoint/2010/main" val="344430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1963400" cy="4401205"/>
          </a:xfrm>
          <a:prstGeom prst="rect">
            <a:avLst/>
          </a:prstGeom>
        </p:spPr>
        <p:txBody>
          <a:bodyPr wrap="square">
            <a:spAutoFit/>
          </a:bodyPr>
          <a:lstStyle/>
          <a:p>
            <a:pPr algn="ctr"/>
            <a:r>
              <a:rPr lang="en-US" sz="4000" b="1" u="sng" dirty="0"/>
              <a:t>Matthew 24:24</a:t>
            </a:r>
            <a:endParaRPr lang="en-US" sz="4000" u="sng" dirty="0"/>
          </a:p>
          <a:p>
            <a:pPr algn="ctr"/>
            <a:r>
              <a:rPr lang="en-US" sz="4000" dirty="0">
                <a:solidFill>
                  <a:srgbClr val="FF0000"/>
                </a:solidFill>
              </a:rPr>
              <a:t>“For false </a:t>
            </a:r>
            <a:r>
              <a:rPr lang="en-US" sz="4000" dirty="0" err="1">
                <a:solidFill>
                  <a:srgbClr val="FF0000"/>
                </a:solidFill>
              </a:rPr>
              <a:t>christs</a:t>
            </a:r>
            <a:r>
              <a:rPr lang="en-US" sz="4000" dirty="0">
                <a:solidFill>
                  <a:srgbClr val="FF0000"/>
                </a:solidFill>
              </a:rPr>
              <a:t> and false prophets will rise and show great signs and wonders to deceive, if possible, even the elect.”</a:t>
            </a:r>
          </a:p>
          <a:p>
            <a:pPr algn="ctr"/>
            <a:r>
              <a:rPr lang="en-US" sz="4000" b="1" dirty="0"/>
              <a:t> </a:t>
            </a:r>
            <a:endParaRPr lang="en-US" sz="4000" dirty="0"/>
          </a:p>
          <a:p>
            <a:pPr algn="ctr"/>
            <a:r>
              <a:rPr lang="en-US" sz="4000" b="1" dirty="0"/>
              <a:t> </a:t>
            </a:r>
            <a:endParaRPr lang="en-US" sz="4000" dirty="0"/>
          </a:p>
          <a:p>
            <a:pPr algn="ctr"/>
            <a:endParaRPr lang="en-US" sz="4000" dirty="0"/>
          </a:p>
        </p:txBody>
      </p:sp>
    </p:spTree>
    <p:extLst>
      <p:ext uri="{BB962C8B-B14F-4D97-AF65-F5344CB8AC3E}">
        <p14:creationId xmlns:p14="http://schemas.microsoft.com/office/powerpoint/2010/main" val="34473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7213"/>
            <a:ext cx="8915400" cy="1323439"/>
          </a:xfrm>
          <a:prstGeom prst="rect">
            <a:avLst/>
          </a:prstGeom>
        </p:spPr>
        <p:txBody>
          <a:bodyPr wrap="square">
            <a:spAutoFit/>
          </a:bodyPr>
          <a:lstStyle/>
          <a:p>
            <a:pPr algn="ctr"/>
            <a:r>
              <a:rPr lang="en-US" sz="4000" dirty="0"/>
              <a:t> </a:t>
            </a:r>
            <a:r>
              <a:rPr lang="en-US" sz="4000" b="1" dirty="0"/>
              <a:t>The Paths of Righteousness</a:t>
            </a:r>
            <a:endParaRPr lang="en-US" sz="4000" dirty="0"/>
          </a:p>
          <a:p>
            <a:pPr algn="ctr"/>
            <a:endParaRPr lang="en-US" sz="4000" dirty="0"/>
          </a:p>
        </p:txBody>
      </p:sp>
      <p:pic>
        <p:nvPicPr>
          <p:cNvPr id="4" name="Picture 3">
            <a:extLst>
              <a:ext uri="{FF2B5EF4-FFF2-40B4-BE49-F238E27FC236}">
                <a16:creationId xmlns:a16="http://schemas.microsoft.com/office/drawing/2014/main" id="{540B90D2-18DF-40C4-957C-84D46429F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2877800" cy="6858000"/>
          </a:xfrm>
          <a:prstGeom prst="rect">
            <a:avLst/>
          </a:prstGeom>
        </p:spPr>
      </p:pic>
    </p:spTree>
    <p:extLst>
      <p:ext uri="{BB962C8B-B14F-4D97-AF65-F5344CB8AC3E}">
        <p14:creationId xmlns:p14="http://schemas.microsoft.com/office/powerpoint/2010/main" val="9097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690F3-54AF-44E4-8F65-B1A7E5902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4419600" cy="7391400"/>
          </a:xfrm>
          <a:prstGeom prst="rect">
            <a:avLst/>
          </a:prstGeom>
        </p:spPr>
      </p:pic>
      <p:pic>
        <p:nvPicPr>
          <p:cNvPr id="6" name="Picture 5">
            <a:extLst>
              <a:ext uri="{FF2B5EF4-FFF2-40B4-BE49-F238E27FC236}">
                <a16:creationId xmlns:a16="http://schemas.microsoft.com/office/drawing/2014/main" id="{8194D2E1-DF03-4BCE-959C-1435B45A8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0"/>
            <a:ext cx="4648200" cy="6858000"/>
          </a:xfrm>
          <a:prstGeom prst="rect">
            <a:avLst/>
          </a:prstGeom>
        </p:spPr>
      </p:pic>
    </p:spTree>
    <p:extLst>
      <p:ext uri="{BB962C8B-B14F-4D97-AF65-F5344CB8AC3E}">
        <p14:creationId xmlns:p14="http://schemas.microsoft.com/office/powerpoint/2010/main" val="15633166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1887200" cy="1323439"/>
          </a:xfrm>
          <a:prstGeom prst="rect">
            <a:avLst/>
          </a:prstGeom>
        </p:spPr>
        <p:txBody>
          <a:bodyPr wrap="square">
            <a:spAutoFit/>
          </a:bodyPr>
          <a:lstStyle/>
          <a:p>
            <a:pPr algn="ctr"/>
            <a:r>
              <a:rPr lang="en-US" sz="4000" dirty="0"/>
              <a:t> </a:t>
            </a:r>
            <a:r>
              <a:rPr lang="en-US" sz="4000" b="1" dirty="0"/>
              <a:t> 2. Sign of World Politics</a:t>
            </a:r>
            <a:endParaRPr lang="en-US" sz="4000" dirty="0"/>
          </a:p>
          <a:p>
            <a:pPr algn="ctr"/>
            <a:endParaRPr lang="en-US" sz="4000" dirty="0"/>
          </a:p>
        </p:txBody>
      </p:sp>
    </p:spTree>
    <p:extLst>
      <p:ext uri="{BB962C8B-B14F-4D97-AF65-F5344CB8AC3E}">
        <p14:creationId xmlns:p14="http://schemas.microsoft.com/office/powerpoint/2010/main" val="367487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1600200" y="76201"/>
            <a:ext cx="8915400" cy="28407777"/>
          </a:xfrm>
          <a:prstGeom prst="rect">
            <a:avLst/>
          </a:prstGeom>
        </p:spPr>
        <p:txBody>
          <a:bodyPr wrap="square">
            <a:spAutoFit/>
          </a:bodyPr>
          <a:lstStyle/>
          <a:p>
            <a:pPr algn="ctr"/>
            <a:r>
              <a:rPr lang="en-US" sz="4000" b="1" u="sng" dirty="0"/>
              <a:t>2 Samuel 12:7</a:t>
            </a:r>
            <a:endParaRPr lang="en-US" sz="4000" u="sng" dirty="0"/>
          </a:p>
          <a:p>
            <a:pPr algn="ctr"/>
            <a:r>
              <a:rPr lang="en-US" sz="4000" dirty="0"/>
              <a:t>“Thou art the man”</a:t>
            </a:r>
          </a:p>
          <a:p>
            <a:pPr algn="ctr"/>
            <a:r>
              <a:rPr lang="en-US" sz="4000" dirty="0"/>
              <a:t> </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pic>
        <p:nvPicPr>
          <p:cNvPr id="4" name="Picture 3">
            <a:extLst>
              <a:ext uri="{FF2B5EF4-FFF2-40B4-BE49-F238E27FC236}">
                <a16:creationId xmlns:a16="http://schemas.microsoft.com/office/drawing/2014/main" id="{67FC6AF9-45D5-47C6-85B9-18F436EB5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0"/>
            <a:ext cx="5080000" cy="6858000"/>
          </a:xfrm>
          <a:prstGeom prst="rect">
            <a:avLst/>
          </a:prstGeom>
        </p:spPr>
      </p:pic>
    </p:spTree>
    <p:extLst>
      <p:ext uri="{BB962C8B-B14F-4D97-AF65-F5344CB8AC3E}">
        <p14:creationId xmlns:p14="http://schemas.microsoft.com/office/powerpoint/2010/main" val="14055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1887200" cy="4401205"/>
          </a:xfrm>
          <a:prstGeom prst="rect">
            <a:avLst/>
          </a:prstGeom>
        </p:spPr>
        <p:txBody>
          <a:bodyPr wrap="square">
            <a:spAutoFit/>
          </a:bodyPr>
          <a:lstStyle/>
          <a:p>
            <a:pPr algn="ctr"/>
            <a:r>
              <a:rPr lang="en-US" sz="4000" u="sng" dirty="0">
                <a:solidFill>
                  <a:srgbClr val="FFFFFF"/>
                </a:solidFill>
                <a:latin typeface="Arial"/>
                <a:cs typeface="Arial"/>
              </a:rPr>
              <a:t> </a:t>
            </a:r>
            <a:r>
              <a:rPr lang="en-US" sz="4000" b="1" u="sng" dirty="0">
                <a:solidFill>
                  <a:srgbClr val="FFFFFF"/>
                </a:solidFill>
                <a:latin typeface="Arial"/>
                <a:cs typeface="Arial"/>
              </a:rPr>
              <a:t> </a:t>
            </a:r>
            <a:r>
              <a:rPr lang="en-US" sz="4000" b="1" u="sng" dirty="0"/>
              <a:t>Matthew 24:6-7</a:t>
            </a:r>
            <a:endParaRPr lang="en-US" sz="4000" u="sng" dirty="0"/>
          </a:p>
          <a:p>
            <a:pPr algn="ctr"/>
            <a:r>
              <a:rPr lang="en-US" sz="4000" dirty="0"/>
              <a:t>6 </a:t>
            </a:r>
            <a:r>
              <a:rPr lang="en-US" sz="4000" dirty="0">
                <a:solidFill>
                  <a:srgbClr val="FF0000"/>
                </a:solidFill>
              </a:rPr>
              <a:t>And you will hear of wars and rumors of wars. See that you are not troubled; for all these things must come to pass, but the end is not yet.</a:t>
            </a:r>
            <a:r>
              <a:rPr lang="en-US" sz="4000" dirty="0"/>
              <a:t> 7 </a:t>
            </a:r>
            <a:r>
              <a:rPr lang="en-US" sz="4000" dirty="0">
                <a:solidFill>
                  <a:srgbClr val="FF0000"/>
                </a:solidFill>
              </a:rPr>
              <a:t>For nation will rise against nation, and kingdom against kingdom…</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5773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C753AC-9218-41BA-A182-ACFB3F9977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702" y="0"/>
            <a:ext cx="5334596" cy="6858000"/>
          </a:xfrm>
          <a:prstGeom prst="rect">
            <a:avLst/>
          </a:prstGeom>
        </p:spPr>
      </p:pic>
    </p:spTree>
    <p:extLst>
      <p:ext uri="{BB962C8B-B14F-4D97-AF65-F5344CB8AC3E}">
        <p14:creationId xmlns:p14="http://schemas.microsoft.com/office/powerpoint/2010/main" val="375956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soul (Yeah, praise the Lord) C'mon let me see that dance, put a dance on it tonight (Yeah) If you're</a:t>
            </a:r>
          </a:p>
        </p:txBody>
      </p:sp>
    </p:spTree>
    <p:extLst>
      <p:ext uri="{BB962C8B-B14F-4D97-AF65-F5344CB8AC3E}">
        <p14:creationId xmlns:p14="http://schemas.microsoft.com/office/powerpoint/2010/main" val="36535176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22E10-3819-4ED8-8D33-14D1B0A8D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63510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11887200" cy="3170099"/>
          </a:xfrm>
          <a:prstGeom prst="rect">
            <a:avLst/>
          </a:prstGeom>
        </p:spPr>
        <p:txBody>
          <a:bodyPr wrap="square">
            <a:spAutoFit/>
          </a:bodyPr>
          <a:lstStyle/>
          <a:p>
            <a:pPr algn="ctr"/>
            <a:r>
              <a:rPr lang="en-US" sz="4000" dirty="0"/>
              <a:t> </a:t>
            </a:r>
            <a:r>
              <a:rPr lang="en-US" sz="4000" b="1" u="sng" dirty="0"/>
              <a:t>Luke 21:26</a:t>
            </a:r>
            <a:endParaRPr lang="en-US" sz="4000" u="sng" dirty="0"/>
          </a:p>
          <a:p>
            <a:pPr algn="ctr"/>
            <a:r>
              <a:rPr lang="en-US" sz="4000" dirty="0">
                <a:solidFill>
                  <a:srgbClr val="FF0000"/>
                </a:solidFill>
              </a:rPr>
              <a:t>men's hearts failing them from fear and the expectation of those things which are coming on the earth, for the powers of heaven will be shaken.</a:t>
            </a:r>
          </a:p>
          <a:p>
            <a:pPr algn="ctr"/>
            <a:endParaRPr lang="en-US" sz="4000" dirty="0"/>
          </a:p>
        </p:txBody>
      </p:sp>
    </p:spTree>
    <p:extLst>
      <p:ext uri="{BB962C8B-B14F-4D97-AF65-F5344CB8AC3E}">
        <p14:creationId xmlns:p14="http://schemas.microsoft.com/office/powerpoint/2010/main" val="122387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3170099"/>
          </a:xfrm>
          <a:prstGeom prst="rect">
            <a:avLst/>
          </a:prstGeom>
        </p:spPr>
        <p:txBody>
          <a:bodyPr wrap="square">
            <a:spAutoFit/>
          </a:bodyPr>
          <a:lstStyle/>
          <a:p>
            <a:pPr algn="ctr"/>
            <a:r>
              <a:rPr lang="en-US" sz="4000" b="1" dirty="0"/>
              <a:t>The Shepherd’s Rod and the Staff, The Table and the Cup, Goodness, Mercy, and Grace and He is the Protector</a:t>
            </a:r>
            <a:endParaRPr lang="en-US" sz="4000" dirty="0"/>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66CA1A86-DBF3-496A-9192-0341055B7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6"/>
            <a:ext cx="12039600" cy="1323439"/>
          </a:xfrm>
          <a:prstGeom prst="rect">
            <a:avLst/>
          </a:prstGeom>
        </p:spPr>
        <p:txBody>
          <a:bodyPr wrap="square">
            <a:spAutoFit/>
          </a:bodyPr>
          <a:lstStyle/>
          <a:p>
            <a:pPr algn="ctr"/>
            <a:r>
              <a:rPr lang="en-US" sz="4000" b="1" dirty="0"/>
              <a:t> 3. Natural Disasters</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2312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3524"/>
            <a:ext cx="11887200" cy="13018949"/>
          </a:xfrm>
          <a:prstGeom prst="rect">
            <a:avLst/>
          </a:prstGeom>
        </p:spPr>
        <p:txBody>
          <a:bodyPr wrap="square">
            <a:spAutoFit/>
          </a:bodyPr>
          <a:lstStyle/>
          <a:p>
            <a:pPr algn="ctr"/>
            <a:r>
              <a:rPr lang="en-US" sz="4000" b="1" u="sng" dirty="0"/>
              <a:t>Matthew 24:7</a:t>
            </a:r>
            <a:endParaRPr lang="en-US" sz="4000" u="sng" dirty="0"/>
          </a:p>
          <a:p>
            <a:pPr algn="ctr"/>
            <a:r>
              <a:rPr lang="en-US" sz="4000" dirty="0">
                <a:solidFill>
                  <a:srgbClr val="FF0000"/>
                </a:solidFill>
              </a:rPr>
              <a:t>…And there will be famines, pestilences, and earthquakes in various places.</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2449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03525"/>
            <a:ext cx="8915400" cy="8710077"/>
          </a:xfrm>
          <a:prstGeom prst="rect">
            <a:avLst/>
          </a:prstGeom>
        </p:spPr>
        <p:txBody>
          <a:bodyPr wrap="square">
            <a:spAutoFit/>
          </a:bodyPr>
          <a:lstStyle/>
          <a:p>
            <a:pPr algn="ctr"/>
            <a:r>
              <a:rPr lang="en-US" sz="4000" b="1" dirty="0"/>
              <a:t>The Table and the Cup</a:t>
            </a:r>
            <a:endParaRPr lang="en-US" sz="4000" dirty="0"/>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F2F3346E-05F9-435A-8E15-A4C1B6FF3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76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1323439"/>
          </a:xfrm>
          <a:prstGeom prst="rect">
            <a:avLst/>
          </a:prstGeom>
        </p:spPr>
        <p:txBody>
          <a:bodyPr wrap="square">
            <a:spAutoFit/>
          </a:bodyPr>
          <a:lstStyle/>
          <a:p>
            <a:pPr algn="ctr"/>
            <a:r>
              <a:rPr lang="en-US" sz="4000" b="1" dirty="0"/>
              <a:t>Goodness, Mercy, and Grace</a:t>
            </a:r>
            <a:endParaRPr lang="en-US" sz="4000" dirty="0"/>
          </a:p>
          <a:p>
            <a:pPr algn="ctr"/>
            <a:endParaRPr lang="en-US" sz="4000" dirty="0"/>
          </a:p>
        </p:txBody>
      </p:sp>
      <p:pic>
        <p:nvPicPr>
          <p:cNvPr id="4" name="Picture 3">
            <a:extLst>
              <a:ext uri="{FF2B5EF4-FFF2-40B4-BE49-F238E27FC236}">
                <a16:creationId xmlns:a16="http://schemas.microsoft.com/office/drawing/2014/main" id="{78F58726-C77A-47BD-91B2-6696D2515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92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A067-26B7-4FE0-80A7-DDE810850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15800" cy="6858000"/>
          </a:xfrm>
          <a:prstGeom prst="rect">
            <a:avLst/>
          </a:prstGeom>
        </p:spPr>
      </p:pic>
    </p:spTree>
    <p:extLst>
      <p:ext uri="{BB962C8B-B14F-4D97-AF65-F5344CB8AC3E}">
        <p14:creationId xmlns:p14="http://schemas.microsoft.com/office/powerpoint/2010/main" val="22473668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1"/>
            <a:ext cx="12039600" cy="3170099"/>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Luke 21:11, 25</a:t>
            </a:r>
            <a:endParaRPr lang="en-US" sz="4000" u="sng" dirty="0"/>
          </a:p>
          <a:p>
            <a:pPr algn="ctr"/>
            <a:r>
              <a:rPr lang="en-US" sz="4000" dirty="0"/>
              <a:t>11 </a:t>
            </a:r>
            <a:r>
              <a:rPr lang="en-US" sz="4000" dirty="0">
                <a:solidFill>
                  <a:srgbClr val="FF0000"/>
                </a:solidFill>
              </a:rPr>
              <a:t>“And there will be great earthquakes in various places, and famines and pestilences; and there will be fearful sights and great signs from heaven.”</a:t>
            </a:r>
          </a:p>
          <a:p>
            <a:pPr algn="ctr">
              <a:defRPr/>
            </a:pPr>
            <a:r>
              <a:rPr lang="en-US" sz="4000" dirty="0">
                <a:solidFill>
                  <a:srgbClr val="FFFFFF"/>
                </a:solidFill>
                <a:latin typeface="Arial"/>
                <a:cs typeface="Arial"/>
              </a:rPr>
              <a:t> </a:t>
            </a:r>
          </a:p>
        </p:txBody>
      </p:sp>
    </p:spTree>
    <p:extLst>
      <p:ext uri="{BB962C8B-B14F-4D97-AF65-F5344CB8AC3E}">
        <p14:creationId xmlns:p14="http://schemas.microsoft.com/office/powerpoint/2010/main" val="18054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11353800" cy="30254436"/>
          </a:xfrm>
          <a:prstGeom prst="rect">
            <a:avLst/>
          </a:prstGeom>
        </p:spPr>
        <p:txBody>
          <a:bodyPr wrap="square">
            <a:spAutoFit/>
          </a:bodyPr>
          <a:lstStyle/>
          <a:p>
            <a:pPr algn="ctr"/>
            <a:r>
              <a:rPr lang="en-US" sz="4000" dirty="0"/>
              <a:t>25 </a:t>
            </a:r>
            <a:r>
              <a:rPr lang="en-US" sz="4000" dirty="0">
                <a:solidFill>
                  <a:srgbClr val="FF0000"/>
                </a:solidFill>
              </a:rPr>
              <a:t>"And there will be signs in the sun, in the moon, and in the stars; and on the earth distress of nations, with perplexity, the sea and the waves roaring…”</a:t>
            </a:r>
          </a:p>
          <a:p>
            <a:pPr algn="ctr">
              <a:defRPr/>
            </a:pPr>
            <a:r>
              <a:rPr lang="en-US" sz="4000" dirty="0">
                <a:solidFill>
                  <a:srgbClr val="FFFFFF"/>
                </a:solidFill>
                <a:latin typeface="Arial"/>
                <a:cs typeface="Arial"/>
              </a:rPr>
              <a:t> </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111503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grateful, c’mon Hey, hey, yeah [Bridge: I'll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sovereign,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reign</a:t>
            </a:r>
          </a:p>
        </p:txBody>
      </p:sp>
    </p:spTree>
    <p:extLst>
      <p:ext uri="{BB962C8B-B14F-4D97-AF65-F5344CB8AC3E}">
        <p14:creationId xmlns:p14="http://schemas.microsoft.com/office/powerpoint/2010/main" val="12746663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CCF489-2D72-483F-9F16-D3C85CE68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0"/>
            <a:ext cx="5257800" cy="6858000"/>
          </a:xfrm>
          <a:prstGeom prst="rect">
            <a:avLst/>
          </a:prstGeom>
        </p:spPr>
      </p:pic>
      <p:pic>
        <p:nvPicPr>
          <p:cNvPr id="3" name="Picture 2" descr="A person holding a baby&#10;&#10;Description automatically generated">
            <a:extLst>
              <a:ext uri="{FF2B5EF4-FFF2-40B4-BE49-F238E27FC236}">
                <a16:creationId xmlns:a16="http://schemas.microsoft.com/office/drawing/2014/main" id="{640B8D84-315B-1F1F-D47A-DCD7C923F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1528"/>
            <a:ext cx="5257800" cy="6858000"/>
          </a:xfrm>
          <a:prstGeom prst="rect">
            <a:avLst/>
          </a:prstGeom>
        </p:spPr>
      </p:pic>
    </p:spTree>
    <p:extLst>
      <p:ext uri="{BB962C8B-B14F-4D97-AF65-F5344CB8AC3E}">
        <p14:creationId xmlns:p14="http://schemas.microsoft.com/office/powerpoint/2010/main" val="40689750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F3D14-335C-4F9C-B45A-35EDEE83B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5638800" cy="6858000"/>
          </a:xfrm>
          <a:prstGeom prst="rect">
            <a:avLst/>
          </a:prstGeom>
        </p:spPr>
      </p:pic>
    </p:spTree>
    <p:extLst>
      <p:ext uri="{BB962C8B-B14F-4D97-AF65-F5344CB8AC3E}">
        <p14:creationId xmlns:p14="http://schemas.microsoft.com/office/powerpoint/2010/main" val="26264851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001A0-1893-46B6-BF64-2EC7444AE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878" y="14058"/>
            <a:ext cx="2886722" cy="3186343"/>
          </a:xfrm>
          <a:prstGeom prst="rect">
            <a:avLst/>
          </a:prstGeom>
        </p:spPr>
      </p:pic>
      <p:pic>
        <p:nvPicPr>
          <p:cNvPr id="6" name="Picture 5">
            <a:extLst>
              <a:ext uri="{FF2B5EF4-FFF2-40B4-BE49-F238E27FC236}">
                <a16:creationId xmlns:a16="http://schemas.microsoft.com/office/drawing/2014/main" id="{A7C15A62-A3A6-4871-A809-27ABEE0F8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526" y="-8877"/>
            <a:ext cx="2887462" cy="3186343"/>
          </a:xfrm>
          <a:prstGeom prst="rect">
            <a:avLst/>
          </a:prstGeom>
        </p:spPr>
      </p:pic>
      <p:pic>
        <p:nvPicPr>
          <p:cNvPr id="8" name="Picture 7">
            <a:extLst>
              <a:ext uri="{FF2B5EF4-FFF2-40B4-BE49-F238E27FC236}">
                <a16:creationId xmlns:a16="http://schemas.microsoft.com/office/drawing/2014/main" id="{0498A6DD-2FF8-4667-A41B-C7D9F8212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915" y="-8877"/>
            <a:ext cx="3087085" cy="3209277"/>
          </a:xfrm>
          <a:prstGeom prst="rect">
            <a:avLst/>
          </a:prstGeom>
        </p:spPr>
      </p:pic>
      <p:pic>
        <p:nvPicPr>
          <p:cNvPr id="10" name="Picture 9">
            <a:extLst>
              <a:ext uri="{FF2B5EF4-FFF2-40B4-BE49-F238E27FC236}">
                <a16:creationId xmlns:a16="http://schemas.microsoft.com/office/drawing/2014/main" id="{31DB2067-5845-48B7-B04B-7466D872D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879" y="3276600"/>
            <a:ext cx="2876365" cy="3581400"/>
          </a:xfrm>
          <a:prstGeom prst="rect">
            <a:avLst/>
          </a:prstGeom>
        </p:spPr>
      </p:pic>
      <p:pic>
        <p:nvPicPr>
          <p:cNvPr id="12" name="Picture 11">
            <a:extLst>
              <a:ext uri="{FF2B5EF4-FFF2-40B4-BE49-F238E27FC236}">
                <a16:creationId xmlns:a16="http://schemas.microsoft.com/office/drawing/2014/main" id="{ADD84BBF-113C-40AC-8F14-C245E2339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329" y="3276600"/>
            <a:ext cx="2891841" cy="3581400"/>
          </a:xfrm>
          <a:prstGeom prst="rect">
            <a:avLst/>
          </a:prstGeom>
        </p:spPr>
      </p:pic>
      <p:pic>
        <p:nvPicPr>
          <p:cNvPr id="14" name="Picture 13">
            <a:extLst>
              <a:ext uri="{FF2B5EF4-FFF2-40B4-BE49-F238E27FC236}">
                <a16:creationId xmlns:a16="http://schemas.microsoft.com/office/drawing/2014/main" id="{65B1FB57-4CD7-4F12-A896-21B3254AF8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9632" y="3276600"/>
            <a:ext cx="3123188" cy="3581400"/>
          </a:xfrm>
          <a:prstGeom prst="rect">
            <a:avLst/>
          </a:prstGeom>
        </p:spPr>
      </p:pic>
    </p:spTree>
    <p:extLst>
      <p:ext uri="{BB962C8B-B14F-4D97-AF65-F5344CB8AC3E}">
        <p14:creationId xmlns:p14="http://schemas.microsoft.com/office/powerpoint/2010/main" val="15597603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E2F08-26E8-47D6-B4B8-4D6A4120C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52400"/>
            <a:ext cx="6172200" cy="4800600"/>
          </a:xfrm>
          <a:prstGeom prst="rect">
            <a:avLst/>
          </a:prstGeom>
        </p:spPr>
      </p:pic>
      <p:sp>
        <p:nvSpPr>
          <p:cNvPr id="5" name="TextBox 4">
            <a:extLst>
              <a:ext uri="{FF2B5EF4-FFF2-40B4-BE49-F238E27FC236}">
                <a16:creationId xmlns:a16="http://schemas.microsoft.com/office/drawing/2014/main" id="{F22E3A52-42D1-4010-B1F4-639A03CA5A9F}"/>
              </a:ext>
            </a:extLst>
          </p:cNvPr>
          <p:cNvSpPr txBox="1"/>
          <p:nvPr/>
        </p:nvSpPr>
        <p:spPr>
          <a:xfrm>
            <a:off x="76200" y="76201"/>
            <a:ext cx="5029200" cy="4524315"/>
          </a:xfrm>
          <a:prstGeom prst="rect">
            <a:avLst/>
          </a:prstGeom>
          <a:noFill/>
        </p:spPr>
        <p:txBody>
          <a:bodyPr wrap="square" rtlCol="0">
            <a:spAutoFit/>
          </a:bodyPr>
          <a:lstStyle/>
          <a:p>
            <a:pPr algn="ctr"/>
            <a:r>
              <a:rPr lang="en-US" sz="3600" dirty="0"/>
              <a:t>“What else is new? There have always been floods, famines, hurricanes, tsunamis, tornados, earthquakes, plagues and Strange Signs in the Heavens”</a:t>
            </a:r>
          </a:p>
          <a:p>
            <a:pPr algn="ctr"/>
            <a:endParaRPr lang="en-US" sz="3600" dirty="0"/>
          </a:p>
        </p:txBody>
      </p:sp>
      <p:pic>
        <p:nvPicPr>
          <p:cNvPr id="3" name="Picture 2" descr="A doctor with his hand on his chin&#10;&#10;Description automatically generated">
            <a:extLst>
              <a:ext uri="{FF2B5EF4-FFF2-40B4-BE49-F238E27FC236}">
                <a16:creationId xmlns:a16="http://schemas.microsoft.com/office/drawing/2014/main" id="{DFF92138-3DF6-820D-22A7-F4A2F3E7A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950" y="0"/>
            <a:ext cx="5029200" cy="5029200"/>
          </a:xfrm>
          <a:prstGeom prst="rect">
            <a:avLst/>
          </a:prstGeom>
        </p:spPr>
      </p:pic>
    </p:spTree>
    <p:extLst>
      <p:ext uri="{BB962C8B-B14F-4D97-AF65-F5344CB8AC3E}">
        <p14:creationId xmlns:p14="http://schemas.microsoft.com/office/powerpoint/2010/main" val="35828446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3524"/>
            <a:ext cx="11734800" cy="13018949"/>
          </a:xfrm>
          <a:prstGeom prst="rect">
            <a:avLst/>
          </a:prstGeom>
        </p:spPr>
        <p:txBody>
          <a:bodyPr wrap="square">
            <a:spAutoFit/>
          </a:bodyPr>
          <a:lstStyle/>
          <a:p>
            <a:pPr algn="ctr"/>
            <a:r>
              <a:rPr lang="en-US" sz="4000" b="1" u="sng" dirty="0"/>
              <a:t>Matthew 24:8   </a:t>
            </a:r>
          </a:p>
          <a:p>
            <a:pPr algn="ctr"/>
            <a:r>
              <a:rPr lang="en-US" sz="4000" dirty="0">
                <a:solidFill>
                  <a:srgbClr val="FF0000"/>
                </a:solidFill>
              </a:rPr>
              <a:t>"But all these things are merely the beginning of birth pangs” </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89321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3170099"/>
          </a:xfrm>
          <a:prstGeom prst="rect">
            <a:avLst/>
          </a:prstGeom>
        </p:spPr>
        <p:txBody>
          <a:bodyPr wrap="square">
            <a:spAutoFit/>
          </a:bodyPr>
          <a:lstStyle/>
          <a:p>
            <a:pPr algn="ctr">
              <a:defRPr/>
            </a:pPr>
            <a:r>
              <a:rPr lang="en-US" sz="4000" b="1" dirty="0">
                <a:solidFill>
                  <a:srgbClr val="FFFFFF"/>
                </a:solidFill>
                <a:latin typeface="Arial"/>
                <a:cs typeface="Arial"/>
              </a:rPr>
              <a:t>The Shepherd’s Rod and the Staff, The Table and the Cup, Goodness, Mercy, and Grace and He is the Protector</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3578151F-7756-47EA-9478-8091C669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6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3525"/>
            <a:ext cx="11811000" cy="1938992"/>
          </a:xfrm>
          <a:prstGeom prst="rect">
            <a:avLst/>
          </a:prstGeom>
        </p:spPr>
        <p:txBody>
          <a:bodyPr wrap="square">
            <a:spAutoFit/>
          </a:bodyPr>
          <a:lstStyle/>
          <a:p>
            <a:pPr algn="ctr"/>
            <a:r>
              <a:rPr lang="en-US" sz="4000" dirty="0"/>
              <a:t>Summary on disasters that Jesus prophesied:</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39168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8094524"/>
          </a:xfrm>
          <a:prstGeom prst="rect">
            <a:avLst/>
          </a:prstGeom>
        </p:spPr>
        <p:txBody>
          <a:bodyPr wrap="square">
            <a:spAutoFit/>
          </a:bodyPr>
          <a:lstStyle/>
          <a:p>
            <a:pPr algn="ctr"/>
            <a:r>
              <a:rPr lang="en-US" sz="4000" dirty="0"/>
              <a:t>Between </a:t>
            </a:r>
          </a:p>
          <a:p>
            <a:pPr algn="ctr"/>
            <a:r>
              <a:rPr lang="en-US" sz="4000" dirty="0"/>
              <a:t>October 1991 – July 2024</a:t>
            </a: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7741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1018"/>
            <a:ext cx="11887200" cy="2554545"/>
          </a:xfrm>
          <a:prstGeom prst="rect">
            <a:avLst/>
          </a:prstGeom>
        </p:spPr>
        <p:txBody>
          <a:bodyPr wrap="square">
            <a:spAutoFit/>
          </a:bodyPr>
          <a:lstStyle/>
          <a:p>
            <a:pPr algn="ctr"/>
            <a:r>
              <a:rPr lang="en-US" sz="4000" dirty="0">
                <a:solidFill>
                  <a:srgbClr val="FFFFFF"/>
                </a:solidFill>
                <a:latin typeface="Arial"/>
                <a:cs typeface="Arial"/>
              </a:rPr>
              <a:t>  </a:t>
            </a:r>
            <a:r>
              <a:rPr lang="en-US" sz="4000" dirty="0"/>
              <a:t>1.   9 out of 10 greatest natural disasters as ranked by insurance costs.</a:t>
            </a:r>
          </a:p>
          <a:p>
            <a:pPr lvl="0" algn="ctr">
              <a:defRPr/>
            </a:pPr>
            <a:endParaRPr lang="en-US" sz="4000" dirty="0">
              <a:solidFill>
                <a:srgbClr val="FFFFFF"/>
              </a:solidFil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4322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11734800" cy="1938992"/>
          </a:xfrm>
          <a:prstGeom prst="rect">
            <a:avLst/>
          </a:prstGeom>
        </p:spPr>
        <p:txBody>
          <a:bodyPr wrap="square">
            <a:spAutoFit/>
          </a:bodyPr>
          <a:lstStyle/>
          <a:p>
            <a:pPr algn="ctr"/>
            <a:r>
              <a:rPr lang="en-US" sz="4000" dirty="0">
                <a:solidFill>
                  <a:srgbClr val="FFFFFF"/>
                </a:solidFill>
                <a:latin typeface="Arial"/>
                <a:cs typeface="Arial"/>
              </a:rPr>
              <a:t> </a:t>
            </a:r>
            <a:r>
              <a:rPr lang="en-US" sz="4000" dirty="0"/>
              <a:t>2.     5 of the costliest hurricanes in US history now 6 with Harvey</a:t>
            </a:r>
          </a:p>
          <a:p>
            <a:pPr lvl="0" algn="ctr">
              <a:defRPr/>
            </a:pPr>
            <a:endParaRPr lang="en-US" sz="4000" dirty="0">
              <a:solidFill>
                <a:srgbClr val="FFFFFF"/>
              </a:solidFill>
            </a:endParaRPr>
          </a:p>
        </p:txBody>
      </p:sp>
    </p:spTree>
    <p:extLst>
      <p:ext uri="{BB962C8B-B14F-4D97-AF65-F5344CB8AC3E}">
        <p14:creationId xmlns:p14="http://schemas.microsoft.com/office/powerpoint/2010/main" val="339572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rose and defeated the grave I'll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faithful,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true</a:t>
            </a:r>
          </a:p>
        </p:txBody>
      </p:sp>
    </p:spTree>
    <p:extLst>
      <p:ext uri="{BB962C8B-B14F-4D97-AF65-F5344CB8AC3E}">
        <p14:creationId xmlns:p14="http://schemas.microsoft.com/office/powerpoint/2010/main" val="753628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1"/>
            <a:ext cx="8915400" cy="28407777"/>
          </a:xfrm>
          <a:prstGeom prst="rect">
            <a:avLst/>
          </a:prstGeom>
        </p:spPr>
        <p:txBody>
          <a:bodyPr wrap="square">
            <a:spAutoFit/>
          </a:bodyPr>
          <a:lstStyle/>
          <a:p>
            <a:pPr algn="ctr"/>
            <a:r>
              <a:rPr lang="en-US" sz="4000" dirty="0"/>
              <a:t>3. 3 of the 4 largest tornado swarms in US History All this before </a:t>
            </a:r>
          </a:p>
          <a:p>
            <a:pPr algn="ctr"/>
            <a:r>
              <a:rPr lang="en-US" sz="4000" dirty="0"/>
              <a:t>Katrina in 2005</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30237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2344400" cy="28407777"/>
          </a:xfrm>
          <a:prstGeom prst="rect">
            <a:avLst/>
          </a:prstGeom>
        </p:spPr>
        <p:txBody>
          <a:bodyPr wrap="square">
            <a:spAutoFit/>
          </a:bodyPr>
          <a:lstStyle/>
          <a:p>
            <a:pPr algn="ctr"/>
            <a:r>
              <a:rPr lang="en-US" sz="4000" b="1" dirty="0">
                <a:solidFill>
                  <a:srgbClr val="FFFFFF"/>
                </a:solidFill>
                <a:latin typeface="Arial"/>
                <a:cs typeface="Arial"/>
              </a:rPr>
              <a:t>  </a:t>
            </a:r>
            <a:r>
              <a:rPr lang="en-US" sz="4000" b="1" dirty="0"/>
              <a:t>4. Christian Persecution</a:t>
            </a:r>
            <a:endParaRPr lang="en-US" sz="4000" dirty="0"/>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94270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24555-8B9E-437D-AE65-76B25B9F3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4572000" cy="7467600"/>
          </a:xfrm>
          <a:prstGeom prst="rect">
            <a:avLst/>
          </a:prstGeom>
        </p:spPr>
      </p:pic>
      <p:pic>
        <p:nvPicPr>
          <p:cNvPr id="6" name="Picture 5">
            <a:extLst>
              <a:ext uri="{FF2B5EF4-FFF2-40B4-BE49-F238E27FC236}">
                <a16:creationId xmlns:a16="http://schemas.microsoft.com/office/drawing/2014/main" id="{FBCC8EA5-2307-42C6-99A9-EBFE3693C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0"/>
            <a:ext cx="4495800" cy="6858000"/>
          </a:xfrm>
          <a:prstGeom prst="rect">
            <a:avLst/>
          </a:prstGeom>
        </p:spPr>
      </p:pic>
    </p:spTree>
    <p:extLst>
      <p:ext uri="{BB962C8B-B14F-4D97-AF65-F5344CB8AC3E}">
        <p14:creationId xmlns:p14="http://schemas.microsoft.com/office/powerpoint/2010/main" val="35418414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
            <a:ext cx="11887200" cy="3785652"/>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Matthew 24:9</a:t>
            </a:r>
            <a:endParaRPr lang="en-US" sz="4000" u="sng" dirty="0"/>
          </a:p>
          <a:p>
            <a:pPr algn="ctr"/>
            <a:r>
              <a:rPr lang="en-US" sz="4000" dirty="0">
                <a:solidFill>
                  <a:srgbClr val="FF0000"/>
                </a:solidFill>
              </a:rPr>
              <a:t>“Then they will deliver you up to tribulation and kill you, and you will be hated by all nations for My name's sake.”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6083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3170099"/>
          </a:xfrm>
          <a:prstGeom prst="rect">
            <a:avLst/>
          </a:prstGeom>
        </p:spPr>
        <p:txBody>
          <a:bodyPr wrap="square">
            <a:spAutoFit/>
          </a:bodyPr>
          <a:lstStyle/>
          <a:p>
            <a:pPr algn="ctr">
              <a:defRPr/>
            </a:pPr>
            <a:r>
              <a:rPr lang="en-US" sz="4000" b="1" dirty="0">
                <a:solidFill>
                  <a:srgbClr val="FFFFFF"/>
                </a:solidFill>
                <a:latin typeface="Arial"/>
                <a:cs typeface="Arial"/>
              </a:rPr>
              <a:t>The Shepherd’s Rod and the Staff, The Table and the Cup, Goodness, Mercy, and Grace and He is the Protector</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26889801-E564-4976-BA6E-268DE5171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2EF5B24-B34B-4AD1-ABBC-F4724B061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895600"/>
            <a:ext cx="1752600" cy="1846072"/>
          </a:xfrm>
          <a:prstGeom prst="rect">
            <a:avLst/>
          </a:prstGeom>
        </p:spPr>
      </p:pic>
    </p:spTree>
    <p:extLst>
      <p:ext uri="{BB962C8B-B14F-4D97-AF65-F5344CB8AC3E}">
        <p14:creationId xmlns:p14="http://schemas.microsoft.com/office/powerpoint/2010/main" val="33782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12039600" cy="1938992"/>
          </a:xfrm>
          <a:prstGeom prst="rect">
            <a:avLst/>
          </a:prstGeom>
        </p:spPr>
        <p:txBody>
          <a:bodyPr wrap="square">
            <a:spAutoFit/>
          </a:bodyPr>
          <a:lstStyle/>
          <a:p>
            <a:pPr algn="ctr"/>
            <a:r>
              <a:rPr lang="en-US" sz="4000" b="1" dirty="0">
                <a:solidFill>
                  <a:srgbClr val="FFFFFF"/>
                </a:solidFill>
                <a:latin typeface="Arial"/>
                <a:cs typeface="Arial"/>
              </a:rPr>
              <a:t> </a:t>
            </a:r>
            <a:r>
              <a:rPr lang="en-US" sz="4000" dirty="0"/>
              <a:t> </a:t>
            </a:r>
            <a:r>
              <a:rPr lang="en-US" sz="4000" b="1" dirty="0"/>
              <a:t>5. Apostasy</a:t>
            </a:r>
            <a:endParaRPr lang="en-US" sz="4000" dirty="0"/>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6238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3524"/>
            <a:ext cx="11887200" cy="13634502"/>
          </a:xfrm>
          <a:prstGeom prst="rect">
            <a:avLst/>
          </a:prstGeom>
        </p:spPr>
        <p:txBody>
          <a:bodyPr wrap="square">
            <a:spAutoFit/>
          </a:bodyPr>
          <a:lstStyle/>
          <a:p>
            <a:pPr algn="ctr"/>
            <a:r>
              <a:rPr lang="en-US" sz="4000" b="1" u="sng" dirty="0"/>
              <a:t>Matthew 24:10   </a:t>
            </a:r>
          </a:p>
          <a:p>
            <a:pPr algn="ctr"/>
            <a:r>
              <a:rPr lang="en-US" sz="4000" dirty="0">
                <a:solidFill>
                  <a:srgbClr val="FF0000"/>
                </a:solidFill>
              </a:rPr>
              <a:t>“And then many will fall away, and betray one another, and hate one another.” </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1522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60FCDB-D55F-4434-A49F-03890AE42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4190999" cy="6858000"/>
          </a:xfrm>
          <a:prstGeom prst="rect">
            <a:avLst/>
          </a:prstGeom>
        </p:spPr>
      </p:pic>
      <p:pic>
        <p:nvPicPr>
          <p:cNvPr id="6" name="Picture 5">
            <a:extLst>
              <a:ext uri="{FF2B5EF4-FFF2-40B4-BE49-F238E27FC236}">
                <a16:creationId xmlns:a16="http://schemas.microsoft.com/office/drawing/2014/main" id="{AD7991C8-4A56-4980-B93D-61117BB7A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440"/>
            <a:ext cx="4876800" cy="3043561"/>
          </a:xfrm>
          <a:prstGeom prst="rect">
            <a:avLst/>
          </a:prstGeom>
        </p:spPr>
      </p:pic>
      <p:pic>
        <p:nvPicPr>
          <p:cNvPr id="8" name="Picture 7">
            <a:extLst>
              <a:ext uri="{FF2B5EF4-FFF2-40B4-BE49-F238E27FC236}">
                <a16:creationId xmlns:a16="http://schemas.microsoft.com/office/drawing/2014/main" id="{5A432C57-7930-4663-845D-DC7BDF9160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3124201"/>
            <a:ext cx="4876800" cy="3733800"/>
          </a:xfrm>
          <a:prstGeom prst="rect">
            <a:avLst/>
          </a:prstGeom>
        </p:spPr>
      </p:pic>
    </p:spTree>
    <p:extLst>
      <p:ext uri="{BB962C8B-B14F-4D97-AF65-F5344CB8AC3E}">
        <p14:creationId xmlns:p14="http://schemas.microsoft.com/office/powerpoint/2010/main" val="40232308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00200" y="103525"/>
            <a:ext cx="8915400" cy="11910953"/>
          </a:xfrm>
          <a:prstGeom prst="rect">
            <a:avLst/>
          </a:prstGeom>
        </p:spPr>
        <p:txBody>
          <a:bodyPr wrap="square">
            <a:spAutoFit/>
          </a:bodyPr>
          <a:lstStyle/>
          <a:p>
            <a:pPr algn="ctr"/>
            <a:r>
              <a:rPr lang="en-US" sz="4000" b="1" dirty="0"/>
              <a:t>Declining Membership 1960 – 2024</a:t>
            </a:r>
            <a:endParaRPr lang="en-US" sz="4000" dirty="0"/>
          </a:p>
          <a:p>
            <a:endParaRPr lang="en-US" sz="2800" b="1" dirty="0"/>
          </a:p>
          <a:p>
            <a:r>
              <a:rPr lang="en-US" sz="2800" b="1" dirty="0"/>
              <a:t>   United Church of Christ………………………..64%</a:t>
            </a:r>
            <a:endParaRPr lang="en-US" sz="2800" dirty="0"/>
          </a:p>
          <a:p>
            <a:endParaRPr lang="en-US" sz="2800" b="1" dirty="0"/>
          </a:p>
          <a:p>
            <a:r>
              <a:rPr lang="en-US" sz="2800" b="1" dirty="0"/>
              <a:t>   American Baptist…………………………………57%</a:t>
            </a:r>
            <a:endParaRPr lang="en-US" sz="2800" dirty="0"/>
          </a:p>
          <a:p>
            <a:endParaRPr lang="en-US" sz="2800" b="1" dirty="0"/>
          </a:p>
          <a:p>
            <a:r>
              <a:rPr lang="en-US" sz="2800" b="1" dirty="0"/>
              <a:t>   Disciples of Christ……………………………….56%</a:t>
            </a:r>
            <a:endParaRPr lang="en-US" sz="2800" dirty="0"/>
          </a:p>
          <a:p>
            <a:endParaRPr lang="en-US" sz="2800" b="1" dirty="0"/>
          </a:p>
          <a:p>
            <a:r>
              <a:rPr lang="en-US" sz="2800" b="1" dirty="0"/>
              <a:t>   Episcopal Church…………………………………50%</a:t>
            </a:r>
            <a:endParaRPr lang="en-US" sz="2800" dirty="0"/>
          </a:p>
          <a:p>
            <a:endParaRPr lang="en-US" sz="2800" b="1" dirty="0"/>
          </a:p>
          <a:p>
            <a:r>
              <a:rPr lang="en-US" sz="2800" b="1" dirty="0"/>
              <a:t>   Presbyterian Church…………………………….41%</a:t>
            </a:r>
            <a:endParaRPr lang="en-US" sz="2800" dirty="0"/>
          </a:p>
          <a:p>
            <a:endParaRPr lang="en-US" sz="2800" b="1" dirty="0"/>
          </a:p>
          <a:p>
            <a:r>
              <a:rPr lang="en-US" sz="2800" b="1" dirty="0"/>
              <a:t>   United Methodist Church………………………33%</a:t>
            </a:r>
            <a:endParaRPr lang="en-US" sz="2800" dirty="0"/>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r>
              <a:rPr lang="en-US" sz="2800" b="1" dirty="0">
                <a:solidFill>
                  <a:srgbClr val="FFFFFF"/>
                </a:solidFill>
                <a:latin typeface="Arial"/>
                <a:cs typeface="Arial"/>
              </a:rPr>
              <a:t> </a:t>
            </a: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a:p>
            <a:pPr algn="ctr">
              <a:defRPr/>
            </a:pPr>
            <a:endParaRPr lang="en-US" sz="2800" dirty="0">
              <a:solidFill>
                <a:srgbClr val="FFFFFF"/>
              </a:solidFill>
              <a:latin typeface="Arial"/>
              <a:cs typeface="Arial"/>
            </a:endParaRPr>
          </a:p>
        </p:txBody>
      </p:sp>
    </p:spTree>
    <p:extLst>
      <p:ext uri="{BB962C8B-B14F-4D97-AF65-F5344CB8AC3E}">
        <p14:creationId xmlns:p14="http://schemas.microsoft.com/office/powerpoint/2010/main" val="123844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DBA09-FDD4-4042-BFA9-E809A53C5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0"/>
            <a:ext cx="6629400" cy="6858000"/>
          </a:xfrm>
          <a:prstGeom prst="rect">
            <a:avLst/>
          </a:prstGeom>
        </p:spPr>
      </p:pic>
      <p:sp>
        <p:nvSpPr>
          <p:cNvPr id="5" name="TextBox 4">
            <a:extLst>
              <a:ext uri="{FF2B5EF4-FFF2-40B4-BE49-F238E27FC236}">
                <a16:creationId xmlns:a16="http://schemas.microsoft.com/office/drawing/2014/main" id="{B5587259-D240-492A-A7F5-A6FB3375B98C}"/>
              </a:ext>
            </a:extLst>
          </p:cNvPr>
          <p:cNvSpPr txBox="1"/>
          <p:nvPr/>
        </p:nvSpPr>
        <p:spPr>
          <a:xfrm>
            <a:off x="76200" y="76200"/>
            <a:ext cx="5410200" cy="2862322"/>
          </a:xfrm>
          <a:prstGeom prst="rect">
            <a:avLst/>
          </a:prstGeom>
          <a:noFill/>
        </p:spPr>
        <p:txBody>
          <a:bodyPr wrap="square" rtlCol="0">
            <a:spAutoFit/>
          </a:bodyPr>
          <a:lstStyle/>
          <a:p>
            <a:pPr algn="ctr"/>
            <a:r>
              <a:rPr lang="en-US" sz="3600" dirty="0"/>
              <a:t>Bishop Gene Robinson was the first Homosexual that was ordained by the Episcopal Church U.S.A. on November 3, 2003</a:t>
            </a:r>
          </a:p>
        </p:txBody>
      </p:sp>
    </p:spTree>
    <p:extLst>
      <p:ext uri="{BB962C8B-B14F-4D97-AF65-F5344CB8AC3E}">
        <p14:creationId xmlns:p14="http://schemas.microsoft.com/office/powerpoint/2010/main" val="536961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there's nobody greater than You I'll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sovereign,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a:t>
            </a:r>
          </a:p>
        </p:txBody>
      </p:sp>
    </p:spTree>
    <p:extLst>
      <p:ext uri="{BB962C8B-B14F-4D97-AF65-F5344CB8AC3E}">
        <p14:creationId xmlns:p14="http://schemas.microsoft.com/office/powerpoint/2010/main" val="332438916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1018"/>
            <a:ext cx="11734800" cy="1323439"/>
          </a:xfrm>
          <a:prstGeom prst="rect">
            <a:avLst/>
          </a:prstGeom>
        </p:spPr>
        <p:txBody>
          <a:bodyPr wrap="square">
            <a:spAutoFit/>
          </a:bodyPr>
          <a:lstStyle/>
          <a:p>
            <a:pPr algn="ctr">
              <a:defRPr/>
            </a:pPr>
            <a:r>
              <a:rPr lang="en-US" sz="4000" dirty="0">
                <a:solidFill>
                  <a:srgbClr val="FFFFFF"/>
                </a:solidFill>
                <a:latin typeface="Arial"/>
                <a:cs typeface="Arial"/>
              </a:rPr>
              <a:t>  </a:t>
            </a:r>
            <a:r>
              <a:rPr lang="en-US" sz="4000" b="1" dirty="0"/>
              <a:t>6. The Breakdown of Society</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1743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1"/>
            <a:ext cx="11963400" cy="2554545"/>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Matthew 24:12</a:t>
            </a:r>
            <a:endParaRPr lang="en-US" sz="4000" u="sng" dirty="0"/>
          </a:p>
          <a:p>
            <a:pPr algn="ctr"/>
            <a:r>
              <a:rPr lang="en-US" sz="4000" dirty="0">
                <a:solidFill>
                  <a:srgbClr val="FF0000"/>
                </a:solidFill>
              </a:rPr>
              <a:t>“And because lawlessness will abound, the love of many will grow cold.” </a:t>
            </a:r>
          </a:p>
          <a:p>
            <a:pPr algn="ctr">
              <a:defRPr/>
            </a:pPr>
            <a:r>
              <a:rPr lang="en-US" sz="4000" dirty="0">
                <a:solidFill>
                  <a:srgbClr val="FFFFFF"/>
                </a:solidFill>
                <a:latin typeface="Arial"/>
                <a:cs typeface="Arial"/>
              </a:rPr>
              <a:t> </a:t>
            </a:r>
          </a:p>
        </p:txBody>
      </p:sp>
    </p:spTree>
    <p:extLst>
      <p:ext uri="{BB962C8B-B14F-4D97-AF65-F5344CB8AC3E}">
        <p14:creationId xmlns:p14="http://schemas.microsoft.com/office/powerpoint/2010/main" val="31970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1"/>
            <a:ext cx="12268200" cy="28407777"/>
          </a:xfrm>
          <a:prstGeom prst="rect">
            <a:avLst/>
          </a:prstGeom>
        </p:spPr>
        <p:txBody>
          <a:bodyPr wrap="square">
            <a:spAutoFit/>
          </a:bodyPr>
          <a:lstStyle/>
          <a:p>
            <a:pPr algn="ctr"/>
            <a:r>
              <a:rPr lang="en-US" sz="4000" b="1" u="sng" dirty="0"/>
              <a:t>Matthew 24:37</a:t>
            </a:r>
            <a:endParaRPr lang="en-US" sz="4000" u="sng" dirty="0"/>
          </a:p>
          <a:p>
            <a:pPr algn="ctr"/>
            <a:r>
              <a:rPr lang="en-US" sz="4000" dirty="0">
                <a:solidFill>
                  <a:srgbClr val="FF0000"/>
                </a:solidFill>
              </a:rPr>
              <a:t>“But as the days of Noah were, so also will the coming of the Son of Man be.”</a:t>
            </a: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3919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BDF32B-B9AF-40F7-9416-A875D15E8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4191001" cy="6858000"/>
          </a:xfrm>
          <a:prstGeom prst="rect">
            <a:avLst/>
          </a:prstGeom>
        </p:spPr>
      </p:pic>
      <p:pic>
        <p:nvPicPr>
          <p:cNvPr id="6" name="Picture 5">
            <a:extLst>
              <a:ext uri="{FF2B5EF4-FFF2-40B4-BE49-F238E27FC236}">
                <a16:creationId xmlns:a16="http://schemas.microsoft.com/office/drawing/2014/main" id="{982E9F84-066F-4220-AE79-DDE591F7C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0"/>
            <a:ext cx="4800600" cy="6858000"/>
          </a:xfrm>
          <a:prstGeom prst="rect">
            <a:avLst/>
          </a:prstGeom>
        </p:spPr>
      </p:pic>
    </p:spTree>
    <p:extLst>
      <p:ext uri="{BB962C8B-B14F-4D97-AF65-F5344CB8AC3E}">
        <p14:creationId xmlns:p14="http://schemas.microsoft.com/office/powerpoint/2010/main" val="1951149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
            <a:ext cx="11734800" cy="1323439"/>
          </a:xfrm>
          <a:prstGeom prst="rect">
            <a:avLst/>
          </a:prstGeom>
        </p:spPr>
        <p:txBody>
          <a:bodyPr wrap="square">
            <a:spAutoFit/>
          </a:bodyPr>
          <a:lstStyle/>
          <a:p>
            <a:pPr algn="ctr"/>
            <a:r>
              <a:rPr lang="en-US" sz="4000" b="1" dirty="0"/>
              <a:t>7. The Preaching of The Gospel</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5810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1963400" cy="3170099"/>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Matthew 24:14</a:t>
            </a:r>
            <a:endParaRPr lang="en-US" sz="4000" u="sng" dirty="0"/>
          </a:p>
          <a:p>
            <a:pPr algn="ctr"/>
            <a:r>
              <a:rPr lang="en-US" sz="4000" dirty="0">
                <a:solidFill>
                  <a:srgbClr val="FF0000"/>
                </a:solidFill>
              </a:rPr>
              <a:t>“And this gospel of the kingdom will be preached in all the world as a witness to all the nations, and then the end will come.”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6363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11887200" cy="5016758"/>
          </a:xfrm>
          <a:prstGeom prst="rect">
            <a:avLst/>
          </a:prstGeom>
        </p:spPr>
        <p:txBody>
          <a:bodyPr wrap="square">
            <a:spAutoFit/>
          </a:bodyPr>
          <a:lstStyle/>
          <a:p>
            <a:pPr algn="ctr"/>
            <a:r>
              <a:rPr lang="en-US" sz="4000" b="1" u="sng" dirty="0"/>
              <a:t>Matthew 24:32-34</a:t>
            </a:r>
            <a:endParaRPr lang="en-US" sz="4000" u="sng" dirty="0"/>
          </a:p>
          <a:p>
            <a:pPr algn="ctr"/>
            <a:r>
              <a:rPr lang="en-US" sz="4000" dirty="0"/>
              <a:t>32 </a:t>
            </a:r>
            <a:r>
              <a:rPr lang="en-US" sz="4000" dirty="0">
                <a:solidFill>
                  <a:srgbClr val="FF0000"/>
                </a:solidFill>
              </a:rPr>
              <a:t>"Now learn this parable from the fig tree: When its branch has already become tender and puts forth leaves, you know that summer is near. </a:t>
            </a:r>
            <a:r>
              <a:rPr lang="en-US" sz="4000" dirty="0"/>
              <a:t>33 </a:t>
            </a:r>
            <a:r>
              <a:rPr lang="en-US" sz="4000" dirty="0">
                <a:solidFill>
                  <a:srgbClr val="FF0000"/>
                </a:solidFill>
              </a:rPr>
              <a:t>So you also, when you see all these things, know that it is near--at the doors!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9971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3785652"/>
          </a:xfrm>
          <a:prstGeom prst="rect">
            <a:avLst/>
          </a:prstGeom>
        </p:spPr>
        <p:txBody>
          <a:bodyPr wrap="square">
            <a:spAutoFit/>
          </a:bodyPr>
          <a:lstStyle/>
          <a:p>
            <a:pPr algn="ctr">
              <a:defRPr/>
            </a:pPr>
            <a:r>
              <a:rPr lang="en-US" sz="4000" b="1" dirty="0">
                <a:solidFill>
                  <a:srgbClr val="FFFFFF"/>
                </a:solidFill>
                <a:latin typeface="Arial"/>
                <a:cs typeface="Arial"/>
              </a:rPr>
              <a:t> </a:t>
            </a:r>
            <a:r>
              <a:rPr lang="en-US" sz="4000" dirty="0"/>
              <a:t>34 </a:t>
            </a:r>
            <a:r>
              <a:rPr lang="en-US" sz="4000" dirty="0">
                <a:solidFill>
                  <a:srgbClr val="FF0000"/>
                </a:solidFill>
              </a:rPr>
              <a:t>Assuredly, I say to you, this generation will by no means pass away till all these things take place. </a:t>
            </a:r>
            <a:r>
              <a:rPr lang="en-US" sz="4000" dirty="0"/>
              <a:t>35 </a:t>
            </a:r>
            <a:r>
              <a:rPr lang="en-US" sz="4000" dirty="0">
                <a:solidFill>
                  <a:srgbClr val="FF0000"/>
                </a:solidFill>
              </a:rPr>
              <a:t>Heaven and earth will pass away, but My words will by no means pass away. </a:t>
            </a:r>
          </a:p>
          <a:p>
            <a:pPr algn="ctr">
              <a:defRPr/>
            </a:pPr>
            <a:endParaRPr lang="en-US" sz="4000" dirty="0">
              <a:solidFill>
                <a:srgbClr val="FF0000"/>
              </a:solidFill>
              <a:latin typeface="Arial"/>
              <a:cs typeface="Aria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10438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00200" y="103525"/>
            <a:ext cx="8915400" cy="15665827"/>
          </a:xfrm>
          <a:prstGeom prst="rect">
            <a:avLst/>
          </a:prstGeom>
        </p:spPr>
        <p:txBody>
          <a:bodyPr wrap="square">
            <a:spAutoFit/>
          </a:bodyPr>
          <a:lstStyle/>
          <a:p>
            <a:pPr algn="ctr">
              <a:defRPr/>
            </a:pPr>
            <a:r>
              <a:rPr lang="en-US" sz="4400" b="1" u="sng" dirty="0">
                <a:solidFill>
                  <a:srgbClr val="FFFFFF"/>
                </a:solidFill>
                <a:latin typeface="Arial"/>
                <a:cs typeface="Arial"/>
              </a:rPr>
              <a:t>Hebrews 12:6</a:t>
            </a:r>
            <a:endParaRPr lang="en-US" sz="4400" u="sng" dirty="0">
              <a:solidFill>
                <a:srgbClr val="FFFFFF"/>
              </a:solidFill>
              <a:latin typeface="Arial"/>
              <a:cs typeface="Arial"/>
            </a:endParaRPr>
          </a:p>
          <a:p>
            <a:pPr algn="ctr">
              <a:defRPr/>
            </a:pPr>
            <a:r>
              <a:rPr lang="en-US" sz="4400" dirty="0">
                <a:solidFill>
                  <a:srgbClr val="FFFFFF"/>
                </a:solidFill>
                <a:latin typeface="Arial"/>
                <a:cs typeface="Arial"/>
              </a:rPr>
              <a:t>“For whom the Lord loves he chastens, and scourges every son whom he receives”.</a:t>
            </a: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r>
              <a:rPr lang="en-US" sz="4400" b="1" dirty="0">
                <a:solidFill>
                  <a:srgbClr val="FFFFFF"/>
                </a:solidFill>
                <a:latin typeface="Arial"/>
                <a:cs typeface="Arial"/>
              </a:rPr>
              <a:t> </a:t>
            </a: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r>
              <a:rPr lang="en-US" sz="4400" b="1" dirty="0">
                <a:solidFill>
                  <a:srgbClr val="FFFFFF"/>
                </a:solidFill>
                <a:latin typeface="Arial"/>
                <a:cs typeface="Arial"/>
              </a:rPr>
              <a:t> </a:t>
            </a: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a:p>
            <a:pPr algn="ctr">
              <a:defRPr/>
            </a:pPr>
            <a:endParaRPr lang="en-US" sz="4400" dirty="0">
              <a:solidFill>
                <a:srgbClr val="FFFFFF"/>
              </a:solidFill>
              <a:latin typeface="Arial"/>
              <a:cs typeface="Arial"/>
            </a:endParaRPr>
          </a:p>
        </p:txBody>
      </p:sp>
      <p:pic>
        <p:nvPicPr>
          <p:cNvPr id="4" name="Picture 3">
            <a:extLst>
              <a:ext uri="{FF2B5EF4-FFF2-40B4-BE49-F238E27FC236}">
                <a16:creationId xmlns:a16="http://schemas.microsoft.com/office/drawing/2014/main" id="{153909EB-26BB-4952-A30B-EDDB3D825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130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reign (You reign)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rose and defeated the grave I'll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faithful, </a:t>
            </a:r>
          </a:p>
        </p:txBody>
      </p:sp>
    </p:spTree>
    <p:extLst>
      <p:ext uri="{BB962C8B-B14F-4D97-AF65-F5344CB8AC3E}">
        <p14:creationId xmlns:p14="http://schemas.microsoft.com/office/powerpoint/2010/main" val="14159936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rPr>
              <a:t>Donate with our QR code app to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rPr>
              <a:t>Amazing Grace Christian Fellowship</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rPr>
              <a:t>Donations are Deeply Appreciated!</a:t>
            </a:r>
            <a:endPar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60E0B2-FB2C-42D4-A35B-5B16AE93F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454"/>
            <a:ext cx="4953000" cy="7002953"/>
          </a:xfrm>
          <a:prstGeom prst="rect">
            <a:avLst/>
          </a:prstGeom>
        </p:spPr>
      </p:pic>
      <p:sp>
        <p:nvSpPr>
          <p:cNvPr id="5" name="TextBox 4">
            <a:extLst>
              <a:ext uri="{FF2B5EF4-FFF2-40B4-BE49-F238E27FC236}">
                <a16:creationId xmlns:a16="http://schemas.microsoft.com/office/drawing/2014/main" id="{276FA421-AE2D-438F-BC9B-368DF26E36CA}"/>
              </a:ext>
            </a:extLst>
          </p:cNvPr>
          <p:cNvSpPr txBox="1"/>
          <p:nvPr/>
        </p:nvSpPr>
        <p:spPr>
          <a:xfrm>
            <a:off x="6477000" y="76200"/>
            <a:ext cx="4191000" cy="7478970"/>
          </a:xfrm>
          <a:prstGeom prst="rect">
            <a:avLst/>
          </a:prstGeom>
          <a:noFill/>
        </p:spPr>
        <p:txBody>
          <a:bodyPr wrap="square" rtlCol="0">
            <a:spAutoFit/>
          </a:bodyPr>
          <a:lstStyle/>
          <a:p>
            <a:pPr algn="ctr"/>
            <a:r>
              <a:rPr lang="en-US" sz="4000" b="1" u="sng" dirty="0"/>
              <a:t>The Message</a:t>
            </a:r>
          </a:p>
          <a:p>
            <a:pPr algn="ctr"/>
            <a:endParaRPr lang="en-US" sz="4000" dirty="0"/>
          </a:p>
          <a:p>
            <a:pPr algn="ctr"/>
            <a:r>
              <a:rPr lang="en-US" sz="4000" dirty="0"/>
              <a:t>Jesus is Returning Soon!</a:t>
            </a:r>
          </a:p>
          <a:p>
            <a:pPr algn="ctr"/>
            <a:endParaRPr lang="en-US" sz="4000" dirty="0"/>
          </a:p>
          <a:p>
            <a:pPr algn="ctr"/>
            <a:r>
              <a:rPr lang="en-US" sz="4000" dirty="0"/>
              <a:t>We are living on Bowered Time!</a:t>
            </a:r>
          </a:p>
          <a:p>
            <a:pPr algn="ctr"/>
            <a:r>
              <a:rPr lang="en-US" sz="4000" dirty="0"/>
              <a:t> </a:t>
            </a:r>
          </a:p>
          <a:p>
            <a:pPr algn="ctr"/>
            <a:r>
              <a:rPr lang="en-US" sz="4000" dirty="0"/>
              <a:t>Are You Ready To Meet King Jesus?</a:t>
            </a:r>
          </a:p>
          <a:p>
            <a:pPr algn="ctr"/>
            <a:endParaRPr lang="en-US" sz="4000" dirty="0"/>
          </a:p>
        </p:txBody>
      </p:sp>
    </p:spTree>
    <p:extLst>
      <p:ext uri="{BB962C8B-B14F-4D97-AF65-F5344CB8AC3E}">
        <p14:creationId xmlns:p14="http://schemas.microsoft.com/office/powerpoint/2010/main" val="368411003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106066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true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there's nobody greater than You [Chorus: Praise the Lord, </a:t>
            </a:r>
          </a:p>
        </p:txBody>
      </p:sp>
    </p:spTree>
    <p:extLst>
      <p:ext uri="{BB962C8B-B14F-4D97-AF65-F5344CB8AC3E}">
        <p14:creationId xmlns:p14="http://schemas.microsoft.com/office/powerpoint/2010/main" val="1495731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my soul (C'mon, c'mon, c'mon, c'mon) Praise the Lord, oh my soul (Praise the Lord, oh my soul) Praise</a:t>
            </a:r>
          </a:p>
        </p:txBody>
      </p:sp>
    </p:spTree>
    <p:extLst>
      <p:ext uri="{BB962C8B-B14F-4D97-AF65-F5344CB8AC3E}">
        <p14:creationId xmlns:p14="http://schemas.microsoft.com/office/powerpoint/2010/main" val="139239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 Praise” </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2460963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Lord, oh my soul Praise the Lord, oh my soul I won't be quiet, my God is alive How could I keep it</a:t>
            </a:r>
          </a:p>
        </p:txBody>
      </p:sp>
    </p:spTree>
    <p:extLst>
      <p:ext uri="{BB962C8B-B14F-4D97-AF65-F5344CB8AC3E}">
        <p14:creationId xmlns:p14="http://schemas.microsoft.com/office/powerpoint/2010/main" val="1615311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inside? (How could I) I won't be quiet, my God is alive How could I keep it inside? (I won't keep quiet) I</a:t>
            </a:r>
          </a:p>
        </p:txBody>
      </p:sp>
    </p:spTree>
    <p:extLst>
      <p:ext uri="{BB962C8B-B14F-4D97-AF65-F5344CB8AC3E}">
        <p14:creationId xmlns:p14="http://schemas.microsoft.com/office/powerpoint/2010/main" val="255439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won't be quiet, my God is alive How could I keep it inside? (I </a:t>
            </a:r>
            <a:r>
              <a:rPr lang="en-US" sz="4000" dirty="0" err="1">
                <a:solidFill>
                  <a:schemeClr val="bg1"/>
                </a:solidFill>
                <a:latin typeface="Arial"/>
                <a:ea typeface="+mn-lt"/>
                <a:cs typeface="+mn-lt"/>
              </a:rPr>
              <a:t>gotta</a:t>
            </a:r>
            <a:r>
              <a:rPr lang="en-US" sz="4000" dirty="0">
                <a:solidFill>
                  <a:schemeClr val="bg1"/>
                </a:solidFill>
                <a:latin typeface="Arial"/>
                <a:ea typeface="+mn-lt"/>
                <a:cs typeface="+mn-lt"/>
              </a:rPr>
              <a:t>) Praise the Lord, oh my soul Jump, </a:t>
            </a:r>
          </a:p>
        </p:txBody>
      </p:sp>
    </p:spTree>
    <p:extLst>
      <p:ext uri="{BB962C8B-B14F-4D97-AF65-F5344CB8AC3E}">
        <p14:creationId xmlns:p14="http://schemas.microsoft.com/office/powerpoint/2010/main" val="841229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jump, jump, jump Let everything that has breath (Hey, hey) Praise the Lord (Hey, hey), praise the</a:t>
            </a:r>
          </a:p>
        </p:txBody>
      </p:sp>
    </p:spTree>
    <p:extLst>
      <p:ext uri="{BB962C8B-B14F-4D97-AF65-F5344CB8AC3E}">
        <p14:creationId xmlns:p14="http://schemas.microsoft.com/office/powerpoint/2010/main" val="309120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Let everything, let everything that has breath</a:t>
            </a:r>
          </a:p>
          <a:p>
            <a:pPr marL="0" indent="0" algn="ctr">
              <a:buNone/>
            </a:pPr>
            <a:r>
              <a:rPr lang="en-US" sz="4000" dirty="0">
                <a:solidFill>
                  <a:schemeClr val="bg1"/>
                </a:solidFill>
                <a:latin typeface="Arial"/>
                <a:ea typeface="+mn-lt"/>
                <a:cs typeface="+mn-lt"/>
              </a:rPr>
              <a:t>(C'mon, c'mon, c'mon) Praise the Lord (C'mon, </a:t>
            </a:r>
          </a:p>
        </p:txBody>
      </p:sp>
    </p:spTree>
    <p:extLst>
      <p:ext uri="{BB962C8B-B14F-4D97-AF65-F5344CB8AC3E}">
        <p14:creationId xmlns:p14="http://schemas.microsoft.com/office/powerpoint/2010/main" val="99829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c'mon) Praise the Lord (C'mon, c'mon) (Let everything), Let everything that has breath Praise the</a:t>
            </a:r>
          </a:p>
        </p:txBody>
      </p:sp>
    </p:spTree>
    <p:extLst>
      <p:ext uri="{BB962C8B-B14F-4D97-AF65-F5344CB8AC3E}">
        <p14:creationId xmlns:p14="http://schemas.microsoft.com/office/powerpoint/2010/main" val="95682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praise the Lord, praise the Lord (Let everything), Let everything that has breath (Praise</a:t>
            </a:r>
          </a:p>
        </p:txBody>
      </p:sp>
    </p:spTree>
    <p:extLst>
      <p:ext uri="{BB962C8B-B14F-4D97-AF65-F5344CB8AC3E}">
        <p14:creationId xmlns:p14="http://schemas.microsoft.com/office/powerpoint/2010/main" val="1709292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Lord) Praise the Lord, praise the Lord, praise the Lord</a:t>
            </a:r>
          </a:p>
        </p:txBody>
      </p:sp>
    </p:spTree>
    <p:extLst>
      <p:ext uri="{BB962C8B-B14F-4D97-AF65-F5344CB8AC3E}">
        <p14:creationId xmlns:p14="http://schemas.microsoft.com/office/powerpoint/2010/main" val="4003625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Gratitude”</a:t>
            </a:r>
          </a:p>
          <a:p>
            <a:pPr marL="0" indent="0" algn="ctr">
              <a:buNone/>
            </a:pPr>
            <a:r>
              <a:rPr lang="en-US" sz="4400" b="1" dirty="0">
                <a:solidFill>
                  <a:schemeClr val="bg1"/>
                </a:solidFill>
                <a:latin typeface="Arial"/>
                <a:ea typeface="+mn-lt"/>
                <a:cs typeface="+mn-lt"/>
              </a:rPr>
              <a:t>(Brandon Lake)</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1626743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All my words fall short I got nothing new How could I express All my gratitude? I could sing these songs</a:t>
            </a:r>
          </a:p>
        </p:txBody>
      </p:sp>
    </p:spTree>
    <p:extLst>
      <p:ext uri="{BB962C8B-B14F-4D97-AF65-F5344CB8AC3E}">
        <p14:creationId xmlns:p14="http://schemas.microsoft.com/office/powerpoint/2010/main" val="49802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52400" y="7620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Let's clap, one, two, hey Oh, yea Let everything that has breath Praise the Lord (You got it), praise the</a:t>
            </a:r>
          </a:p>
        </p:txBody>
      </p:sp>
    </p:spTree>
    <p:extLst>
      <p:ext uri="{BB962C8B-B14F-4D97-AF65-F5344CB8AC3E}">
        <p14:creationId xmlns:p14="http://schemas.microsoft.com/office/powerpoint/2010/main" val="790412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As I often do But every song must end And You never do So I throw up my hands And praise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61017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again and again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all that I have is a hallelujah</a:t>
            </a:r>
          </a:p>
          <a:p>
            <a:pPr marL="0" indent="0" algn="ctr">
              <a:buNone/>
            </a:pPr>
            <a:r>
              <a:rPr lang="en-US" sz="4000" dirty="0">
                <a:solidFill>
                  <a:schemeClr val="bg1"/>
                </a:solidFill>
                <a:latin typeface="Arial" panose="020B0604020202020204" pitchFamily="34" charset="0"/>
                <a:cs typeface="Arial" panose="020B0604020202020204" pitchFamily="34" charset="0"/>
              </a:rPr>
              <a:t>Hallelujah And I know it's not much But I've nothing</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6485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else fit for a King Except for a heart singing hallelujah </a:t>
            </a:r>
            <a:r>
              <a:rPr lang="en-US" sz="4000" dirty="0" err="1">
                <a:solidFill>
                  <a:schemeClr val="bg1"/>
                </a:solidFill>
                <a:latin typeface="Arial" panose="020B0604020202020204" pitchFamily="34" charset="0"/>
                <a:cs typeface="Arial" panose="020B0604020202020204" pitchFamily="34" charset="0"/>
              </a:rPr>
              <a:t>Hallelujah</a:t>
            </a:r>
            <a:r>
              <a:rPr lang="en-US" sz="4000" dirty="0">
                <a:solidFill>
                  <a:schemeClr val="bg1"/>
                </a:solidFill>
                <a:latin typeface="Arial" panose="020B0604020202020204" pitchFamily="34" charset="0"/>
                <a:cs typeface="Arial" panose="020B0604020202020204" pitchFamily="34" charset="0"/>
              </a:rPr>
              <a:t> I've got one response I've got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830177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just one move With my arm stretched wide I will worship You So I throw up my hands And praise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086616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again and again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all that I have is a hallelujah</a:t>
            </a:r>
          </a:p>
          <a:p>
            <a:pPr marL="0" indent="0" algn="ctr">
              <a:buNone/>
            </a:pPr>
            <a:r>
              <a:rPr lang="en-US" sz="4000" dirty="0">
                <a:solidFill>
                  <a:schemeClr val="bg1"/>
                </a:solidFill>
                <a:latin typeface="Arial" panose="020B0604020202020204" pitchFamily="34" charset="0"/>
                <a:cs typeface="Arial" panose="020B0604020202020204" pitchFamily="34" charset="0"/>
              </a:rPr>
              <a:t>Hallelujah And I know it's not much But I've nothing</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647340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else fit for a King Except for a heart singing hallelujah </a:t>
            </a:r>
            <a:r>
              <a:rPr lang="en-US" sz="4000" dirty="0" err="1">
                <a:solidFill>
                  <a:schemeClr val="bg1"/>
                </a:solidFill>
                <a:latin typeface="Arial" panose="020B0604020202020204" pitchFamily="34" charset="0"/>
                <a:cs typeface="Arial" panose="020B0604020202020204" pitchFamily="34" charset="0"/>
              </a:rPr>
              <a:t>Hallelujah</a:t>
            </a:r>
            <a:r>
              <a:rPr lang="en-US" sz="4000" dirty="0">
                <a:solidFill>
                  <a:schemeClr val="bg1"/>
                </a:solidFill>
                <a:latin typeface="Arial" panose="020B0604020202020204" pitchFamily="34" charset="0"/>
                <a:cs typeface="Arial" panose="020B0604020202020204" pitchFamily="34" charset="0"/>
              </a:rPr>
              <a:t> So come on, my soul Oh, don't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839422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you get shy on me Lift up your song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you've got a lion inside of those lungs Get up and praise the</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927588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cs typeface="Arial" panose="020B0604020202020204" pitchFamily="34" charset="0"/>
              </a:rPr>
              <a:t>Lord Oh come on, my soul Oh, don't you get shy on me Lift up your song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you've got a lion inside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615972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of those lungs Get up and praise the Lord Come on, my soul Oh, don't you get shy on me Lift up your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369553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song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you've got a lion inside of those lungs Get up and praise the Lord, hey Praise the Lord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98498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Let everything, let everything that has breath</a:t>
            </a:r>
          </a:p>
          <a:p>
            <a:pPr marL="0" indent="0" algn="ctr">
              <a:buNone/>
            </a:pPr>
            <a:r>
              <a:rPr lang="en-US" sz="4000" dirty="0">
                <a:solidFill>
                  <a:schemeClr val="bg1"/>
                </a:solidFill>
                <a:latin typeface="Arial"/>
                <a:ea typeface="+mn-lt"/>
                <a:cs typeface="+mn-lt"/>
              </a:rPr>
              <a:t>Praise the Lord, praise the Lord (Let everything)</a:t>
            </a:r>
          </a:p>
        </p:txBody>
      </p:sp>
    </p:spTree>
    <p:extLst>
      <p:ext uri="{BB962C8B-B14F-4D97-AF65-F5344CB8AC3E}">
        <p14:creationId xmlns:p14="http://schemas.microsoft.com/office/powerpoint/2010/main" val="2089400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Praise the Lord Praise the Lord So I throw up my hands Praise You again and again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all that I</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65327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have is a hallelujah </a:t>
            </a:r>
            <a:r>
              <a:rPr lang="en-US" sz="4000" dirty="0" err="1">
                <a:solidFill>
                  <a:schemeClr val="bg1"/>
                </a:solidFill>
                <a:latin typeface="Arial" panose="020B0604020202020204" pitchFamily="34" charset="0"/>
                <a:cs typeface="Arial" panose="020B0604020202020204" pitchFamily="34" charset="0"/>
              </a:rPr>
              <a:t>Hallelujah</a:t>
            </a:r>
            <a:r>
              <a:rPr lang="en-US" sz="4000" dirty="0">
                <a:solidFill>
                  <a:schemeClr val="bg1"/>
                </a:solidFill>
                <a:latin typeface="Arial" panose="020B0604020202020204" pitchFamily="34" charset="0"/>
                <a:cs typeface="Arial" panose="020B0604020202020204" pitchFamily="34" charset="0"/>
              </a:rPr>
              <a:t> And I know it's not much But I've nothing else fit for a King Except for 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487712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heart singing hallelujah </a:t>
            </a:r>
            <a:r>
              <a:rPr lang="en-US" sz="4000" dirty="0" err="1">
                <a:solidFill>
                  <a:schemeClr val="bg1"/>
                </a:solidFill>
                <a:latin typeface="Arial" panose="020B0604020202020204" pitchFamily="34" charset="0"/>
                <a:cs typeface="Arial" panose="020B0604020202020204" pitchFamily="34" charset="0"/>
              </a:rPr>
              <a:t>Hallelujah</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30990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Make Room The Church Will Sing</a:t>
            </a:r>
          </a:p>
          <a:p>
            <a:pPr marL="0" indent="0" algn="ctr">
              <a:buNone/>
            </a:pPr>
            <a:r>
              <a:rPr lang="en-US" sz="4400" b="1" dirty="0">
                <a:solidFill>
                  <a:schemeClr val="bg1"/>
                </a:solidFill>
                <a:latin typeface="Arial"/>
                <a:ea typeface="+mn-lt"/>
                <a:cs typeface="+mn-lt"/>
              </a:rPr>
              <a:t>(Elyssa Smith, Community Music)</a:t>
            </a:r>
          </a:p>
        </p:txBody>
      </p:sp>
    </p:spTree>
    <p:extLst>
      <p:ext uri="{BB962C8B-B14F-4D97-AF65-F5344CB8AC3E}">
        <p14:creationId xmlns:p14="http://schemas.microsoft.com/office/powerpoint/2010/main" val="144059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is where I lay it down Every burden, every crown This is my surrender This is my surrender</a:t>
            </a:r>
          </a:p>
        </p:txBody>
      </p:sp>
    </p:spTree>
    <p:extLst>
      <p:ext uri="{BB962C8B-B14F-4D97-AF65-F5344CB8AC3E}">
        <p14:creationId xmlns:p14="http://schemas.microsoft.com/office/powerpoint/2010/main" val="517105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is where I lay it down Every lie and every doubt</a:t>
            </a:r>
          </a:p>
          <a:p>
            <a:pPr marL="0" indent="0" algn="ctr">
              <a:buNone/>
            </a:pPr>
            <a:r>
              <a:rPr lang="en-US" sz="4000" dirty="0">
                <a:solidFill>
                  <a:schemeClr val="bg1"/>
                </a:solidFill>
                <a:latin typeface="Arial"/>
                <a:ea typeface="+mn-lt"/>
                <a:cs typeface="+mn-lt"/>
              </a:rPr>
              <a:t>This is my surrender And I will make room for You</a:t>
            </a:r>
          </a:p>
        </p:txBody>
      </p:sp>
    </p:spTree>
    <p:extLst>
      <p:ext uri="{BB962C8B-B14F-4D97-AF65-F5344CB8AC3E}">
        <p14:creationId xmlns:p14="http://schemas.microsoft.com/office/powerpoint/2010/main" val="3167481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I will make room for You To do whatever You</a:t>
            </a:r>
          </a:p>
        </p:txBody>
      </p:sp>
    </p:spTree>
    <p:extLst>
      <p:ext uri="{BB962C8B-B14F-4D97-AF65-F5344CB8AC3E}">
        <p14:creationId xmlns:p14="http://schemas.microsoft.com/office/powerpoint/2010/main" val="3599613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Here is where I lay it down Every burden, every crown This is my</a:t>
            </a:r>
          </a:p>
        </p:txBody>
      </p:sp>
    </p:spTree>
    <p:extLst>
      <p:ext uri="{BB962C8B-B14F-4D97-AF65-F5344CB8AC3E}">
        <p14:creationId xmlns:p14="http://schemas.microsoft.com/office/powerpoint/2010/main" val="496711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surrender This is my surrender Here is where I lay it down Every lie and every doubt This is my surrender</a:t>
            </a:r>
          </a:p>
        </p:txBody>
      </p:sp>
    </p:spTree>
    <p:extLst>
      <p:ext uri="{BB962C8B-B14F-4D97-AF65-F5344CB8AC3E}">
        <p14:creationId xmlns:p14="http://schemas.microsoft.com/office/powerpoint/2010/main" val="1388532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 will make 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And I will make</a:t>
            </a:r>
          </a:p>
        </p:txBody>
      </p:sp>
    </p:spTree>
    <p:extLst>
      <p:ext uri="{BB962C8B-B14F-4D97-AF65-F5344CB8AC3E}">
        <p14:creationId xmlns:p14="http://schemas.microsoft.com/office/powerpoint/2010/main" val="3229212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Let everything</a:t>
            </a:r>
            <a:r>
              <a:rPr lang="en-US" sz="4000" dirty="0">
                <a:solidFill>
                  <a:schemeClr val="bg1"/>
                </a:solidFill>
                <a:latin typeface="Arial"/>
                <a:ea typeface="+mn-lt"/>
                <a:cs typeface="+mn-lt"/>
              </a:rPr>
              <a:t> (Hey) that has breath (Hey) [Verse 1: I'll praise </a:t>
            </a:r>
            <a:r>
              <a:rPr lang="en-US" sz="4000" dirty="0" err="1">
                <a:solidFill>
                  <a:schemeClr val="bg1"/>
                </a:solidFill>
                <a:latin typeface="Arial"/>
                <a:ea typeface="+mn-lt"/>
                <a:cs typeface="+mn-lt"/>
              </a:rPr>
              <a:t>in the</a:t>
            </a:r>
            <a:r>
              <a:rPr lang="en-US" sz="4000" dirty="0">
                <a:solidFill>
                  <a:schemeClr val="bg1"/>
                </a:solidFill>
                <a:latin typeface="Arial"/>
                <a:ea typeface="+mn-lt"/>
                <a:cs typeface="+mn-lt"/>
              </a:rPr>
              <a:t> valley, praise on the mountain (Yeah)</a:t>
            </a:r>
          </a:p>
        </p:txBody>
      </p:sp>
    </p:spTree>
    <p:extLst>
      <p:ext uri="{BB962C8B-B14F-4D97-AF65-F5344CB8AC3E}">
        <p14:creationId xmlns:p14="http://schemas.microsoft.com/office/powerpoint/2010/main" val="2567090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And I will make room for You</a:t>
            </a:r>
          </a:p>
        </p:txBody>
      </p:sp>
    </p:spTree>
    <p:extLst>
      <p:ext uri="{BB962C8B-B14F-4D97-AF65-F5344CB8AC3E}">
        <p14:creationId xmlns:p14="http://schemas.microsoft.com/office/powerpoint/2010/main" val="250640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To do whatever You want to </a:t>
            </a:r>
            <a:r>
              <a:rPr lang="en-US" sz="4400" dirty="0" err="1">
                <a:solidFill>
                  <a:schemeClr val="bg1"/>
                </a:solidFill>
                <a:latin typeface="Arial"/>
                <a:ea typeface="+mn-lt"/>
                <a:cs typeface="+mn-lt"/>
              </a:rPr>
              <a:t>To</a:t>
            </a:r>
            <a:r>
              <a:rPr lang="en-US" sz="4400" dirty="0">
                <a:solidFill>
                  <a:schemeClr val="bg1"/>
                </a:solidFill>
                <a:latin typeface="Arial"/>
                <a:ea typeface="+mn-lt"/>
                <a:cs typeface="+mn-lt"/>
              </a:rPr>
              <a:t> do whatever You want to And I will make room for You To do</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84458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(Jesus) Have Your way, have Your way Jesus Have</a:t>
            </a:r>
          </a:p>
        </p:txBody>
      </p:sp>
    </p:spTree>
    <p:extLst>
      <p:ext uri="{BB962C8B-B14F-4D97-AF65-F5344CB8AC3E}">
        <p14:creationId xmlns:p14="http://schemas.microsoft.com/office/powerpoint/2010/main" val="1980158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 with us Have Your way with us, ooh We surrender We surrender Jesus Have Your way Jesus</a:t>
            </a:r>
          </a:p>
        </p:txBody>
      </p:sp>
    </p:spTree>
    <p:extLst>
      <p:ext uri="{BB962C8B-B14F-4D97-AF65-F5344CB8AC3E}">
        <p14:creationId xmlns:p14="http://schemas.microsoft.com/office/powerpoint/2010/main" val="566931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Shake up the ground of all my tradition Break down the walls of all my religion Your way is better Your</a:t>
            </a:r>
          </a:p>
        </p:txBody>
      </p:sp>
    </p:spTree>
    <p:extLst>
      <p:ext uri="{BB962C8B-B14F-4D97-AF65-F5344CB8AC3E}">
        <p14:creationId xmlns:p14="http://schemas.microsoft.com/office/powerpoint/2010/main" val="4268836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way is better Shake up the ground of all my tradition Break down the walls of all my religion Your way is</a:t>
            </a:r>
          </a:p>
        </p:txBody>
      </p:sp>
    </p:spTree>
    <p:extLst>
      <p:ext uri="{BB962C8B-B14F-4D97-AF65-F5344CB8AC3E}">
        <p14:creationId xmlns:p14="http://schemas.microsoft.com/office/powerpoint/2010/main" val="1376658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Your way is better Shake up the ground of all my tradition Break down the walls of all my religion</a:t>
            </a:r>
          </a:p>
        </p:txBody>
      </p:sp>
    </p:spTree>
    <p:extLst>
      <p:ext uri="{BB962C8B-B14F-4D97-AF65-F5344CB8AC3E}">
        <p14:creationId xmlns:p14="http://schemas.microsoft.com/office/powerpoint/2010/main" val="3589721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 is better Your way is better Shake up the ground of all my tradition Break down the walls of all</a:t>
            </a:r>
          </a:p>
        </p:txBody>
      </p:sp>
    </p:spTree>
    <p:extLst>
      <p:ext uri="{BB962C8B-B14F-4D97-AF65-F5344CB8AC3E}">
        <p14:creationId xmlns:p14="http://schemas.microsoft.com/office/powerpoint/2010/main" val="350908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religion Your way is better Your way is better And I will make room for You To do whatever You want to</a:t>
            </a:r>
          </a:p>
        </p:txBody>
      </p:sp>
    </p:spTree>
    <p:extLst>
      <p:ext uri="{BB962C8B-B14F-4D97-AF65-F5344CB8AC3E}">
        <p14:creationId xmlns:p14="http://schemas.microsoft.com/office/powerpoint/2010/main" val="928816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do whatever You want to I will make 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a:t>
            </a:r>
          </a:p>
        </p:txBody>
      </p:sp>
    </p:spTree>
    <p:extLst>
      <p:ext uri="{BB962C8B-B14F-4D97-AF65-F5344CB8AC3E}">
        <p14:creationId xmlns:p14="http://schemas.microsoft.com/office/powerpoint/2010/main" val="18651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I'll praise when I'm sure, praise when I'm doubting I'll praise when outnumbered, praise when surrounded</a:t>
            </a:r>
          </a:p>
        </p:txBody>
      </p:sp>
    </p:spTree>
    <p:extLst>
      <p:ext uri="{BB962C8B-B14F-4D97-AF65-F5344CB8AC3E}">
        <p14:creationId xmlns:p14="http://schemas.microsoft.com/office/powerpoint/2010/main" val="5906304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to Here is where I lay it down You are all I'm chasing now This is my surrender This is my</a:t>
            </a:r>
          </a:p>
        </p:txBody>
      </p:sp>
    </p:spTree>
    <p:extLst>
      <p:ext uri="{BB962C8B-B14F-4D97-AF65-F5344CB8AC3E}">
        <p14:creationId xmlns:p14="http://schemas.microsoft.com/office/powerpoint/2010/main" val="885392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surrender Here is where I lay it down You are all I'm chasing now This is my surrender This is my</a:t>
            </a:r>
          </a:p>
        </p:txBody>
      </p:sp>
    </p:spTree>
    <p:extLst>
      <p:ext uri="{BB962C8B-B14F-4D97-AF65-F5344CB8AC3E}">
        <p14:creationId xmlns:p14="http://schemas.microsoft.com/office/powerpoint/2010/main" val="2004147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surrender.</a:t>
            </a:r>
          </a:p>
        </p:txBody>
      </p:sp>
    </p:spTree>
    <p:extLst>
      <p:ext uri="{BB962C8B-B14F-4D97-AF65-F5344CB8AC3E}">
        <p14:creationId xmlns:p14="http://schemas.microsoft.com/office/powerpoint/2010/main" val="45878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“Good Good Father”</a:t>
            </a:r>
            <a:br>
              <a:rPr lang="en-US" sz="4400" b="1" dirty="0">
                <a:solidFill>
                  <a:schemeClr val="bg1"/>
                </a:solidFill>
                <a:latin typeface="Arial"/>
                <a:ea typeface="+mn-lt"/>
                <a:cs typeface="+mn-lt"/>
              </a:rPr>
            </a:br>
            <a:r>
              <a:rPr lang="en-US" sz="4400" b="1" dirty="0">
                <a:solidFill>
                  <a:schemeClr val="bg1"/>
                </a:solidFill>
                <a:latin typeface="Arial"/>
                <a:ea typeface="+mn-lt"/>
                <a:cs typeface="+mn-lt"/>
              </a:rPr>
              <a:t>(Chris Tomlin)</a:t>
            </a:r>
          </a:p>
        </p:txBody>
      </p:sp>
    </p:spTree>
    <p:extLst>
      <p:ext uri="{BB962C8B-B14F-4D97-AF65-F5344CB8AC3E}">
        <p14:creationId xmlns:p14="http://schemas.microsoft.com/office/powerpoint/2010/main" val="3207804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I’ve heard a thousand stories of what they think you’re like. But I’ve heard the tender whispers of love </a:t>
            </a:r>
          </a:p>
        </p:txBody>
      </p:sp>
    </p:spTree>
    <p:extLst>
      <p:ext uri="{BB962C8B-B14F-4D97-AF65-F5344CB8AC3E}">
        <p14:creationId xmlns:p14="http://schemas.microsoft.com/office/powerpoint/2010/main" val="2764322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In the dead of night. And you tell me that you’re pleased and that I’m never alone. You’re a good</a:t>
            </a:r>
          </a:p>
        </p:txBody>
      </p:sp>
    </p:spTree>
    <p:extLst>
      <p:ext uri="{BB962C8B-B14F-4D97-AF65-F5344CB8AC3E}">
        <p14:creationId xmlns:p14="http://schemas.microsoft.com/office/powerpoint/2010/main" val="2451807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Good Father. It’s who you are, it’s who you are, it’s who you are and I am loved by you. It’s who I am</a:t>
            </a:r>
          </a:p>
        </p:txBody>
      </p:sp>
    </p:spTree>
    <p:extLst>
      <p:ext uri="{BB962C8B-B14F-4D97-AF65-F5344CB8AC3E}">
        <p14:creationId xmlns:p14="http://schemas.microsoft.com/office/powerpoint/2010/main" val="2599833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It’s who I am. It’s who I am. I’ve seen many searching for answers far and wide. But I know we’re</a:t>
            </a:r>
          </a:p>
        </p:txBody>
      </p:sp>
    </p:spTree>
    <p:extLst>
      <p:ext uri="{BB962C8B-B14F-4D97-AF65-F5344CB8AC3E}">
        <p14:creationId xmlns:p14="http://schemas.microsoft.com/office/powerpoint/2010/main" val="1822331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searching for answers only you provide. Cause you know just what we need before we say a word.</a:t>
            </a:r>
          </a:p>
        </p:txBody>
      </p:sp>
    </p:spTree>
    <p:extLst>
      <p:ext uri="{BB962C8B-B14F-4D97-AF65-F5344CB8AC3E}">
        <p14:creationId xmlns:p14="http://schemas.microsoft.com/office/powerpoint/2010/main" val="38482481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a good good Father. It’s who you are, It’s who you are. It’s who you are. And I’m loved by you. It’s</a:t>
            </a:r>
          </a:p>
        </p:txBody>
      </p:sp>
    </p:spTree>
    <p:extLst>
      <p:ext uri="{BB962C8B-B14F-4D97-AF65-F5344CB8AC3E}">
        <p14:creationId xmlns:p14="http://schemas.microsoft.com/office/powerpoint/2010/main" val="71699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praise is the waters my enemies drown in Chorus: As long as I'm breathing I've got a reason to</a:t>
            </a:r>
          </a:p>
        </p:txBody>
      </p:sp>
    </p:spTree>
    <p:extLst>
      <p:ext uri="{BB962C8B-B14F-4D97-AF65-F5344CB8AC3E}">
        <p14:creationId xmlns:p14="http://schemas.microsoft.com/office/powerpoint/2010/main" val="1164058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I am, It’s who I am, It’s who I am. You are perfect in all of your ways. You are perfect in all of </a:t>
            </a:r>
          </a:p>
        </p:txBody>
      </p:sp>
    </p:spTree>
    <p:extLst>
      <p:ext uri="{BB962C8B-B14F-4D97-AF65-F5344CB8AC3E}">
        <p14:creationId xmlns:p14="http://schemas.microsoft.com/office/powerpoint/2010/main" val="4126921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ways. You are perfect in all of your ways to us. You are perfect in all of your ways. You are perfect in</a:t>
            </a:r>
          </a:p>
        </p:txBody>
      </p:sp>
    </p:spTree>
    <p:extLst>
      <p:ext uri="{BB962C8B-B14F-4D97-AF65-F5344CB8AC3E}">
        <p14:creationId xmlns:p14="http://schemas.microsoft.com/office/powerpoint/2010/main" val="3898488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of your ways. You are perfect in all of your ways to us. You’re a good good Father. It’s who you are, It’s</a:t>
            </a:r>
          </a:p>
        </p:txBody>
      </p:sp>
    </p:spTree>
    <p:extLst>
      <p:ext uri="{BB962C8B-B14F-4D97-AF65-F5344CB8AC3E}">
        <p14:creationId xmlns:p14="http://schemas.microsoft.com/office/powerpoint/2010/main" val="3001896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you are, It’s who you are. And I’m loved by you. It’s who I am, it’s who I am, It’s who I am.</a:t>
            </a:r>
          </a:p>
        </p:txBody>
      </p:sp>
    </p:spTree>
    <p:extLst>
      <p:ext uri="{BB962C8B-B14F-4D97-AF65-F5344CB8AC3E}">
        <p14:creationId xmlns:p14="http://schemas.microsoft.com/office/powerpoint/2010/main" val="4240784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so undeniable I, I , can hardly speak. Peace so unexplainable I , I , can hardly think. As you call me</a:t>
            </a:r>
          </a:p>
        </p:txBody>
      </p:sp>
    </p:spTree>
    <p:extLst>
      <p:ext uri="{BB962C8B-B14F-4D97-AF65-F5344CB8AC3E}">
        <p14:creationId xmlns:p14="http://schemas.microsoft.com/office/powerpoint/2010/main" val="2081746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Deeper still. As you call me deeper still. As you call me deeper still into Love love love. You’re a good </a:t>
            </a:r>
          </a:p>
        </p:txBody>
      </p:sp>
    </p:spTree>
    <p:extLst>
      <p:ext uri="{BB962C8B-B14F-4D97-AF65-F5344CB8AC3E}">
        <p14:creationId xmlns:p14="http://schemas.microsoft.com/office/powerpoint/2010/main" val="4088126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Good father. It’s who you are, It’s who you are, it’s who you are. And I’m loved by you. It’s who I am,</a:t>
            </a:r>
          </a:p>
        </p:txBody>
      </p:sp>
    </p:spTree>
    <p:extLst>
      <p:ext uri="{BB962C8B-B14F-4D97-AF65-F5344CB8AC3E}">
        <p14:creationId xmlns:p14="http://schemas.microsoft.com/office/powerpoint/2010/main" val="3281617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It’s who I am, It’s who I am. </a:t>
            </a:r>
          </a:p>
        </p:txBody>
      </p:sp>
    </p:spTree>
    <p:extLst>
      <p:ext uri="{BB962C8B-B14F-4D97-AF65-F5344CB8AC3E}">
        <p14:creationId xmlns:p14="http://schemas.microsoft.com/office/powerpoint/2010/main" val="23709339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 Goodness of God</a:t>
            </a:r>
          </a:p>
          <a:p>
            <a:pPr marL="0" indent="0" algn="ctr">
              <a:buNone/>
            </a:pPr>
            <a:r>
              <a:rPr lang="en-US" sz="4000" b="1" dirty="0">
                <a:solidFill>
                  <a:schemeClr val="bg1"/>
                </a:solidFill>
                <a:latin typeface="Arial"/>
                <a:ea typeface="+mn-lt"/>
                <a:cs typeface="+mn-lt"/>
              </a:rPr>
              <a:t>(by Bethel)</a:t>
            </a:r>
          </a:p>
        </p:txBody>
      </p:sp>
    </p:spTree>
    <p:extLst>
      <p:ext uri="{BB962C8B-B14F-4D97-AF65-F5344CB8AC3E}">
        <p14:creationId xmlns:p14="http://schemas.microsoft.com/office/powerpoint/2010/main" val="1811112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 love You, Lord For Your mercy never fails me All my days, I've been held in Your hands From the moment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1660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Praise the Lord, oh my soul (C'mon) Praise the Lord, oh my soul [Verse 2: I'll praise when I feel it, and I'll</a:t>
            </a:r>
          </a:p>
        </p:txBody>
      </p:sp>
    </p:spTree>
    <p:extLst>
      <p:ext uri="{BB962C8B-B14F-4D97-AF65-F5344CB8AC3E}">
        <p14:creationId xmlns:p14="http://schemas.microsoft.com/office/powerpoint/2010/main" val="2367451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that I wake up Until I lay my head Oh, I will sing of the goodness of God And all my life You have been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924788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faithful And all my life You have been so, so good With every breath that I am able Oh, I will sing of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943219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goodness of God I love Your voice You have led me through the fire In the darkest night You are close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36504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God (yeah) And all my life You have been faithful (oh) And all my life You have been so, so good With</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0059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every breath that I am able Oh, I will sing of the goodness of God (yeah)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 goodness is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38681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running after It's running after me Your goodness is running after It's running after me With my life laid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2994615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down I'm surrendered now I give You everything</a:t>
            </a:r>
          </a:p>
          <a:p>
            <a:pPr marL="0" indent="0" algn="ctr">
              <a:buNone/>
            </a:pP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 goodness is running after It's running</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52044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after me (oh-oh)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 goodness is running after It's running after me Your goodness is running</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144852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after It's running after me With my life laid down I'm surrendered now I give You everything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960417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goodness is running after It keeps running after me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all my life You have been faithful And all my life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170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praise when I don’t (Yeah) I'll praise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 know You’re still in control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my praise is a weapon, </a:t>
            </a:r>
          </a:p>
        </p:txBody>
      </p:sp>
    </p:spTree>
    <p:extLst>
      <p:ext uri="{BB962C8B-B14F-4D97-AF65-F5344CB8AC3E}">
        <p14:creationId xmlns:p14="http://schemas.microsoft.com/office/powerpoint/2010/main" val="1644163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have been so, so good With every breath that I am able Oh,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of the goodness of God</a:t>
            </a:r>
          </a:p>
        </p:txBody>
      </p:sp>
    </p:spTree>
    <p:extLst>
      <p:ext uri="{BB962C8B-B14F-4D97-AF65-F5344CB8AC3E}">
        <p14:creationId xmlns:p14="http://schemas.microsoft.com/office/powerpoint/2010/main" val="5671400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all my life You have been faithful And all my life You have been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630537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so, so good With every breath that I am able Oh,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of the goodness of God Oh, I'm </a:t>
            </a:r>
            <a:r>
              <a:rPr lang="en-US" sz="4000" dirty="0" err="1">
                <a:solidFill>
                  <a:schemeClr val="bg1"/>
                </a:solidFill>
                <a:latin typeface="Arial" panose="020B0604020202020204" pitchFamily="34" charset="0"/>
                <a:ea typeface="+mn-lt"/>
                <a:cs typeface="Arial" panose="020B0604020202020204" pitchFamily="34" charset="0"/>
              </a:rPr>
              <a:t>gonna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0577032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of the goodness of God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57134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20032608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76200" y="0"/>
            <a:ext cx="12115800" cy="68580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73382" y="-30480"/>
            <a:ext cx="8686800" cy="3046988"/>
          </a:xfrm>
          <a:prstGeom prst="rect">
            <a:avLst/>
          </a:prstGeom>
          <a:noFill/>
        </p:spPr>
        <p:txBody>
          <a:bodyPr wrap="square" rtlCol="0">
            <a:spAutoFit/>
          </a:bodyPr>
          <a:lstStyle/>
          <a:p>
            <a:pPr algn="ctr"/>
            <a:r>
              <a:rPr lang="en-US" sz="3200" b="1"/>
              <a:t>Jesus Told Us So</a:t>
            </a:r>
            <a:endParaRPr lang="en-US" sz="3200" dirty="0"/>
          </a:p>
          <a:p>
            <a:pPr algn="ctr"/>
            <a:r>
              <a:rPr lang="en-US" sz="2800" b="1" dirty="0"/>
              <a:t>By Pastor Fee Soliven</a:t>
            </a:r>
            <a:endParaRPr lang="en-US" sz="2800" dirty="0"/>
          </a:p>
          <a:p>
            <a:pPr algn="ctr"/>
            <a:r>
              <a:rPr lang="en-US" sz="3200" b="1" dirty="0"/>
              <a:t>Matthew 24:32-35</a:t>
            </a:r>
            <a:endParaRPr lang="en-US" sz="3200" dirty="0"/>
          </a:p>
          <a:p>
            <a:pPr algn="ctr"/>
            <a:r>
              <a:rPr lang="en-US" sz="3200" b="1" dirty="0"/>
              <a:t>Sunday Afternoon</a:t>
            </a:r>
            <a:endParaRPr lang="en-US" sz="3200" dirty="0"/>
          </a:p>
          <a:p>
            <a:pPr algn="ctr"/>
            <a:r>
              <a:rPr lang="en-US" sz="3200" b="1" dirty="0"/>
              <a:t>August 4, 2024</a:t>
            </a:r>
            <a:endParaRPr lang="en-US" sz="3200" dirty="0"/>
          </a:p>
          <a:p>
            <a:pPr algn="ctr"/>
            <a:endParaRPr lang="en-US" sz="3200" dirty="0"/>
          </a:p>
        </p:txBody>
      </p:sp>
      <p:pic>
        <p:nvPicPr>
          <p:cNvPr id="4" name="Picture 3">
            <a:extLst>
              <a:ext uri="{FF2B5EF4-FFF2-40B4-BE49-F238E27FC236}">
                <a16:creationId xmlns:a16="http://schemas.microsoft.com/office/drawing/2014/main" id="{6910FC50-0B55-4951-BA1E-E69E4011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12192000" cy="4419600"/>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0" y="5829300"/>
            <a:ext cx="1371600" cy="10287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12039600" cy="6863417"/>
          </a:xfrm>
          <a:prstGeom prst="rect">
            <a:avLst/>
          </a:prstGeom>
        </p:spPr>
        <p:txBody>
          <a:bodyPr wrap="square">
            <a:spAutoFit/>
          </a:bodyPr>
          <a:lstStyle/>
          <a:p>
            <a:pPr algn="ctr"/>
            <a:r>
              <a:rPr lang="en-US" sz="4000" b="1" u="sng" dirty="0"/>
              <a:t>Matthew 24:32-35 </a:t>
            </a:r>
          </a:p>
          <a:p>
            <a:pPr algn="ctr"/>
            <a:r>
              <a:rPr lang="en-US" sz="4000" dirty="0"/>
              <a:t>32 </a:t>
            </a:r>
            <a:r>
              <a:rPr lang="en-US" sz="4000" dirty="0">
                <a:solidFill>
                  <a:srgbClr val="FF0000"/>
                </a:solidFill>
              </a:rPr>
              <a:t>"Now learn this parable from the fig tree: When its branch has already become tender and puts forth leaves, you know that summer is near.</a:t>
            </a:r>
            <a:r>
              <a:rPr lang="en-US" sz="4000" dirty="0"/>
              <a:t> 33 </a:t>
            </a:r>
            <a:r>
              <a:rPr lang="en-US" sz="4000" dirty="0">
                <a:solidFill>
                  <a:srgbClr val="FF0000"/>
                </a:solidFill>
              </a:rPr>
              <a:t>So you also, when you see all these things, know that it is near--at the doors!</a:t>
            </a:r>
            <a:r>
              <a:rPr lang="en-US" sz="4000" dirty="0"/>
              <a:t> 34 </a:t>
            </a:r>
            <a:r>
              <a:rPr lang="en-US" sz="4000" dirty="0">
                <a:solidFill>
                  <a:srgbClr val="FF0000"/>
                </a:solidFill>
              </a:rPr>
              <a:t>Assuredly, I say to you, this generation will by no means pass away till all these things take place. </a:t>
            </a:r>
            <a:r>
              <a:rPr lang="en-US" sz="4000" dirty="0"/>
              <a:t>35 </a:t>
            </a:r>
            <a:r>
              <a:rPr lang="en-US" sz="4000" dirty="0">
                <a:solidFill>
                  <a:srgbClr val="FF0000"/>
                </a:solidFill>
              </a:rPr>
              <a:t>Heaven and earth will pass away, but My words will by no means pass away. </a:t>
            </a:r>
          </a:p>
          <a:p>
            <a:pPr algn="ctr"/>
            <a:r>
              <a:rPr lang="en-US" sz="4000" dirty="0"/>
              <a:t> </a:t>
            </a:r>
          </a:p>
          <a:p>
            <a:pPr algn="ctr"/>
            <a:endParaRPr lang="en-US" sz="4000" dirty="0"/>
          </a:p>
        </p:txBody>
      </p:sp>
    </p:spTree>
    <p:extLst>
      <p:ext uri="{BB962C8B-B14F-4D97-AF65-F5344CB8AC3E}">
        <p14:creationId xmlns:p14="http://schemas.microsoft.com/office/powerpoint/2010/main" val="158864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76200"/>
            <a:ext cx="10896600" cy="30254436"/>
          </a:xfrm>
          <a:prstGeom prst="rect">
            <a:avLst/>
          </a:prstGeom>
        </p:spPr>
        <p:txBody>
          <a:bodyPr wrap="square">
            <a:spAutoFit/>
          </a:bodyPr>
          <a:lstStyle/>
          <a:p>
            <a:pPr algn="ctr"/>
            <a:r>
              <a:rPr lang="en-US" sz="4000" b="1" u="sng" dirty="0"/>
              <a:t>Revelation 19:10</a:t>
            </a:r>
            <a:endParaRPr lang="en-US" sz="4000" u="sng" dirty="0"/>
          </a:p>
          <a:p>
            <a:pPr algn="ctr"/>
            <a:r>
              <a:rPr lang="en-US" sz="4000" dirty="0"/>
              <a:t>10 And I fell at his feet to worship him. But he said to me, "See that you do not do that! I am your fellow servant, and of your brethren who have the testimony of Jesus. Worship God! For the testimony of Jesus is the spirit of prophecy." </a:t>
            </a:r>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solidFill>
                <a:prstClr val="black"/>
              </a:solidFill>
            </a:endParaRPr>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endParaRPr lang="en-US" sz="4000" dirty="0"/>
          </a:p>
          <a:p>
            <a:pPr algn="ctr"/>
            <a:endParaRPr lang="en-US" sz="4000" dirty="0"/>
          </a:p>
          <a:p>
            <a:pPr algn="ctr"/>
            <a:endParaRPr lang="en-US" sz="4000" dirty="0"/>
          </a:p>
          <a:p>
            <a:pPr algn="ctr"/>
            <a:endParaRPr lang="en-US" sz="40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4524315"/>
          </a:xfrm>
          <a:prstGeom prst="rect">
            <a:avLst/>
          </a:prstGeom>
        </p:spPr>
        <p:txBody>
          <a:bodyPr wrap="square">
            <a:spAutoFit/>
          </a:bodyPr>
          <a:lstStyle/>
          <a:p>
            <a:pPr algn="ctr"/>
            <a:r>
              <a:rPr lang="en-US" sz="4800" b="1" dirty="0"/>
              <a:t>The Shepherd</a:t>
            </a:r>
            <a:r>
              <a:rPr lang="en-US" sz="4800" dirty="0"/>
              <a:t> </a:t>
            </a:r>
          </a:p>
          <a:p>
            <a:pPr algn="ctr"/>
            <a:r>
              <a:rPr lang="en-US" sz="4800" dirty="0"/>
              <a:t>  </a:t>
            </a:r>
          </a:p>
          <a:p>
            <a:pPr algn="ctr"/>
            <a:r>
              <a:rPr lang="en-US" sz="4800" b="1" dirty="0"/>
              <a:t>The Shepherd’s Leading </a:t>
            </a:r>
            <a:endParaRPr lang="en-US" sz="4800" dirty="0"/>
          </a:p>
          <a:p>
            <a:pPr algn="ctr"/>
            <a:r>
              <a:rPr lang="en-US" sz="4800" dirty="0"/>
              <a:t>  </a:t>
            </a:r>
          </a:p>
          <a:p>
            <a:pPr algn="ctr"/>
            <a:r>
              <a:rPr lang="en-US" sz="4800" b="1" dirty="0"/>
              <a:t>The Shepherd’s Provision </a:t>
            </a:r>
            <a:endParaRPr lang="en-US" sz="4800" dirty="0"/>
          </a:p>
          <a:p>
            <a:pPr algn="ctr"/>
            <a:r>
              <a:rPr lang="en-US" sz="4800" dirty="0"/>
              <a:t> </a:t>
            </a:r>
          </a:p>
        </p:txBody>
      </p:sp>
      <p:pic>
        <p:nvPicPr>
          <p:cNvPr id="4" name="Picture 3">
            <a:extLst>
              <a:ext uri="{FF2B5EF4-FFF2-40B4-BE49-F238E27FC236}">
                <a16:creationId xmlns:a16="http://schemas.microsoft.com/office/drawing/2014/main" id="{1610825D-4746-4B30-8649-BA076AA98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19195</TotalTime>
  <Words>4490</Words>
  <Application>Microsoft Office PowerPoint</Application>
  <PresentationFormat>Widescreen</PresentationFormat>
  <Paragraphs>700</Paragraphs>
  <Slides>178</Slides>
  <Notes>5</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178</vt:i4>
      </vt:variant>
    </vt:vector>
  </HeadingPairs>
  <TitlesOfParts>
    <vt:vector size="188" baseType="lpstr">
      <vt:lpstr>Arial</vt:lpstr>
      <vt:lpstr>Calibri</vt:lpstr>
      <vt:lpstr>Calibri Light</vt:lpstr>
      <vt:lpstr>Tahoma</vt:lpstr>
      <vt:lpstr>Times New Roman</vt:lpstr>
      <vt:lpstr>Verdana</vt:lpstr>
      <vt:lpstr>Verdana Pro</vt:lpstr>
      <vt:lpstr>1_Mountain Top</vt:lpstr>
      <vt:lpstr>2_Mountain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Placido Soliven</dc:creator>
  <cp:lastModifiedBy>Placido soliven</cp:lastModifiedBy>
  <cp:revision>1201</cp:revision>
  <dcterms:created xsi:type="dcterms:W3CDTF">2013-06-05T21:04:28Z</dcterms:created>
  <dcterms:modified xsi:type="dcterms:W3CDTF">2024-08-04T03:04:46Z</dcterms:modified>
</cp:coreProperties>
</file>