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22" r:id="rId3"/>
  </p:sldMasterIdLst>
  <p:notesMasterIdLst>
    <p:notesMasterId r:id="rId165"/>
  </p:notesMasterIdLst>
  <p:sldIdLst>
    <p:sldId id="1623" r:id="rId4"/>
    <p:sldId id="1014" r:id="rId5"/>
    <p:sldId id="999" r:id="rId6"/>
    <p:sldId id="1000" r:id="rId7"/>
    <p:sldId id="1001" r:id="rId8"/>
    <p:sldId id="1002" r:id="rId9"/>
    <p:sldId id="1003" r:id="rId10"/>
    <p:sldId id="1004" r:id="rId11"/>
    <p:sldId id="1005" r:id="rId12"/>
    <p:sldId id="1006" r:id="rId13"/>
    <p:sldId id="1228" r:id="rId14"/>
    <p:sldId id="1229" r:id="rId15"/>
    <p:sldId id="1230" r:id="rId16"/>
    <p:sldId id="1231" r:id="rId17"/>
    <p:sldId id="1011" r:id="rId18"/>
    <p:sldId id="1012" r:id="rId19"/>
    <p:sldId id="1013" r:id="rId20"/>
    <p:sldId id="1633" r:id="rId21"/>
    <p:sldId id="1642" r:id="rId22"/>
    <p:sldId id="1641" r:id="rId23"/>
    <p:sldId id="1640" r:id="rId24"/>
    <p:sldId id="1639" r:id="rId25"/>
    <p:sldId id="1638" r:id="rId26"/>
    <p:sldId id="1637" r:id="rId27"/>
    <p:sldId id="1636" r:id="rId28"/>
    <p:sldId id="1635" r:id="rId29"/>
    <p:sldId id="1531" r:id="rId30"/>
    <p:sldId id="1532" r:id="rId31"/>
    <p:sldId id="1533" r:id="rId32"/>
    <p:sldId id="1534" r:id="rId33"/>
    <p:sldId id="1535" r:id="rId34"/>
    <p:sldId id="1536" r:id="rId35"/>
    <p:sldId id="1537" r:id="rId36"/>
    <p:sldId id="1538" r:id="rId37"/>
    <p:sldId id="1539" r:id="rId38"/>
    <p:sldId id="1540" r:id="rId39"/>
    <p:sldId id="1541" r:id="rId40"/>
    <p:sldId id="1542" r:id="rId41"/>
    <p:sldId id="1543" r:id="rId42"/>
    <p:sldId id="1544" r:id="rId43"/>
    <p:sldId id="1270" r:id="rId44"/>
    <p:sldId id="1330" r:id="rId45"/>
    <p:sldId id="1331" r:id="rId46"/>
    <p:sldId id="1332" r:id="rId47"/>
    <p:sldId id="1333" r:id="rId48"/>
    <p:sldId id="1334" r:id="rId49"/>
    <p:sldId id="1335" r:id="rId50"/>
    <p:sldId id="1336" r:id="rId51"/>
    <p:sldId id="1337" r:id="rId52"/>
    <p:sldId id="1338" r:id="rId53"/>
    <p:sldId id="1339" r:id="rId54"/>
    <p:sldId id="1340" r:id="rId55"/>
    <p:sldId id="1341" r:id="rId56"/>
    <p:sldId id="1342" r:id="rId57"/>
    <p:sldId id="300" r:id="rId58"/>
    <p:sldId id="299" r:id="rId59"/>
    <p:sldId id="298" r:id="rId60"/>
    <p:sldId id="1168" r:id="rId61"/>
    <p:sldId id="1169" r:id="rId62"/>
    <p:sldId id="261" r:id="rId63"/>
    <p:sldId id="262" r:id="rId64"/>
    <p:sldId id="263" r:id="rId65"/>
    <p:sldId id="301" r:id="rId66"/>
    <p:sldId id="1174" r:id="rId67"/>
    <p:sldId id="420" r:id="rId68"/>
    <p:sldId id="421" r:id="rId69"/>
    <p:sldId id="422" r:id="rId70"/>
    <p:sldId id="423" r:id="rId71"/>
    <p:sldId id="424" r:id="rId72"/>
    <p:sldId id="425" r:id="rId73"/>
    <p:sldId id="1468" r:id="rId74"/>
    <p:sldId id="1469" r:id="rId75"/>
    <p:sldId id="428" r:id="rId76"/>
    <p:sldId id="429" r:id="rId77"/>
    <p:sldId id="419" r:id="rId78"/>
    <p:sldId id="430" r:id="rId79"/>
    <p:sldId id="432" r:id="rId80"/>
    <p:sldId id="1632" r:id="rId81"/>
    <p:sldId id="698" r:id="rId82"/>
    <p:sldId id="258" r:id="rId83"/>
    <p:sldId id="767" r:id="rId84"/>
    <p:sldId id="615" r:id="rId85"/>
    <p:sldId id="616" r:id="rId86"/>
    <p:sldId id="260" r:id="rId87"/>
    <p:sldId id="704" r:id="rId88"/>
    <p:sldId id="706" r:id="rId89"/>
    <p:sldId id="707" r:id="rId90"/>
    <p:sldId id="708" r:id="rId91"/>
    <p:sldId id="519" r:id="rId92"/>
    <p:sldId id="520" r:id="rId93"/>
    <p:sldId id="522" r:id="rId94"/>
    <p:sldId id="614" r:id="rId95"/>
    <p:sldId id="717" r:id="rId96"/>
    <p:sldId id="713" r:id="rId97"/>
    <p:sldId id="720" r:id="rId98"/>
    <p:sldId id="724" r:id="rId99"/>
    <p:sldId id="722" r:id="rId100"/>
    <p:sldId id="785" r:id="rId101"/>
    <p:sldId id="884" r:id="rId102"/>
    <p:sldId id="788" r:id="rId103"/>
    <p:sldId id="790" r:id="rId104"/>
    <p:sldId id="791" r:id="rId105"/>
    <p:sldId id="800" r:id="rId106"/>
    <p:sldId id="1625" r:id="rId107"/>
    <p:sldId id="1624" r:id="rId108"/>
    <p:sldId id="801" r:id="rId109"/>
    <p:sldId id="807" r:id="rId110"/>
    <p:sldId id="1627" r:id="rId111"/>
    <p:sldId id="1626" r:id="rId112"/>
    <p:sldId id="808" r:id="rId113"/>
    <p:sldId id="809" r:id="rId114"/>
    <p:sldId id="1629" r:id="rId115"/>
    <p:sldId id="1628" r:id="rId116"/>
    <p:sldId id="810" r:id="rId117"/>
    <p:sldId id="811" r:id="rId118"/>
    <p:sldId id="813" r:id="rId119"/>
    <p:sldId id="815" r:id="rId120"/>
    <p:sldId id="817" r:id="rId121"/>
    <p:sldId id="818" r:id="rId122"/>
    <p:sldId id="821" r:id="rId123"/>
    <p:sldId id="822" r:id="rId124"/>
    <p:sldId id="823" r:id="rId125"/>
    <p:sldId id="825" r:id="rId126"/>
    <p:sldId id="826" r:id="rId127"/>
    <p:sldId id="827" r:id="rId128"/>
    <p:sldId id="828" r:id="rId129"/>
    <p:sldId id="1599" r:id="rId130"/>
    <p:sldId id="1600" r:id="rId131"/>
    <p:sldId id="1601" r:id="rId132"/>
    <p:sldId id="1622" r:id="rId133"/>
    <p:sldId id="1621" r:id="rId134"/>
    <p:sldId id="1620" r:id="rId135"/>
    <p:sldId id="1619" r:id="rId136"/>
    <p:sldId id="1618" r:id="rId137"/>
    <p:sldId id="1617" r:id="rId138"/>
    <p:sldId id="1616" r:id="rId139"/>
    <p:sldId id="1615" r:id="rId140"/>
    <p:sldId id="1614" r:id="rId141"/>
    <p:sldId id="1613" r:id="rId142"/>
    <p:sldId id="1612" r:id="rId143"/>
    <p:sldId id="1611" r:id="rId144"/>
    <p:sldId id="1610" r:id="rId145"/>
    <p:sldId id="1609" r:id="rId146"/>
    <p:sldId id="1608" r:id="rId147"/>
    <p:sldId id="1607" r:id="rId148"/>
    <p:sldId id="1606" r:id="rId149"/>
    <p:sldId id="1605" r:id="rId150"/>
    <p:sldId id="1604" r:id="rId151"/>
    <p:sldId id="1603" r:id="rId152"/>
    <p:sldId id="1630" r:id="rId153"/>
    <p:sldId id="1631" r:id="rId154"/>
    <p:sldId id="969" r:id="rId155"/>
    <p:sldId id="970" r:id="rId156"/>
    <p:sldId id="971" r:id="rId157"/>
    <p:sldId id="972" r:id="rId158"/>
    <p:sldId id="973" r:id="rId159"/>
    <p:sldId id="974" r:id="rId160"/>
    <p:sldId id="975" r:id="rId161"/>
    <p:sldId id="1597" r:id="rId162"/>
    <p:sldId id="830" r:id="rId163"/>
    <p:sldId id="885"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44" autoAdjust="0"/>
    <p:restoredTop sz="94660"/>
  </p:normalViewPr>
  <p:slideViewPr>
    <p:cSldViewPr>
      <p:cViewPr varScale="1">
        <p:scale>
          <a:sx n="106" d="100"/>
          <a:sy n="106" d="100"/>
        </p:scale>
        <p:origin x="168"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26CF8-AB8D-4D4A-A576-C89E5CA583C3}" type="datetimeFigureOut">
              <a:rPr lang="en-US" smtClean="0"/>
              <a:pPr/>
              <a:t>9/14/2024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D8AB-C685-4702-9014-ADA2C1441788}" type="slidenum">
              <a:rPr lang="en-US" smtClean="0"/>
              <a:pPr/>
              <a:t>‹#›</a:t>
            </a:fld>
            <a:endParaRPr lang="en-US"/>
          </a:p>
        </p:txBody>
      </p:sp>
    </p:spTree>
    <p:extLst>
      <p:ext uri="{BB962C8B-B14F-4D97-AF65-F5344CB8AC3E}">
        <p14:creationId xmlns:p14="http://schemas.microsoft.com/office/powerpoint/2010/main" val="141446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55DD6-1C2C-4448-8227-50186370C331}"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10272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pPr/>
              <a:t>92</a:t>
            </a:fld>
            <a:endParaRPr lang="en-US"/>
          </a:p>
        </p:txBody>
      </p:sp>
    </p:spTree>
    <p:extLst>
      <p:ext uri="{BB962C8B-B14F-4D97-AF65-F5344CB8AC3E}">
        <p14:creationId xmlns:p14="http://schemas.microsoft.com/office/powerpoint/2010/main" val="393575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107369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1181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784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207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133976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417832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3844392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36573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3316170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183231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126560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3336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3860769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201417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4075623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1288348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922691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989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7967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23226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0176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3164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161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2016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9726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2201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0112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2548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7875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654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5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9407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622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531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7971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065356802"/>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828881619"/>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11889825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273894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Yes, and we crown You We fall face down and we worship We all cry out, "You are worthy, God“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520449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11887200" cy="5016758"/>
          </a:xfrm>
          <a:prstGeom prst="rect">
            <a:avLst/>
          </a:prstGeom>
        </p:spPr>
        <p:txBody>
          <a:bodyPr wrap="square">
            <a:spAutoFit/>
          </a:bodyPr>
          <a:lstStyle/>
          <a:p>
            <a:pPr algn="ctr"/>
            <a:r>
              <a:rPr lang="en-US" sz="4000" b="1" u="sng" dirty="0"/>
              <a:t>Isaiah 47:8</a:t>
            </a:r>
            <a:endParaRPr lang="en-US" sz="4000" u="sng" dirty="0"/>
          </a:p>
          <a:p>
            <a:pPr algn="ctr"/>
            <a:r>
              <a:rPr lang="en-US" sz="4000" dirty="0"/>
              <a:t>"Therefore hear this now, you who are given to pleasures, Who dwell securely, Who say in your heart, 'I am, and there is no one else besides me; I shall not sit as a widow, Nor shall I know the loss of children'… </a:t>
            </a:r>
          </a:p>
          <a:p>
            <a:pPr algn="ctr"/>
            <a:r>
              <a:rPr lang="en-US" sz="4000" b="1" dirty="0"/>
              <a:t> </a:t>
            </a:r>
            <a:endParaRPr lang="en-US" sz="4000" dirty="0"/>
          </a:p>
          <a:p>
            <a:pPr algn="ctr"/>
            <a:endParaRPr lang="en-US" sz="4000" dirty="0"/>
          </a:p>
        </p:txBody>
      </p:sp>
    </p:spTree>
    <p:extLst>
      <p:ext uri="{BB962C8B-B14F-4D97-AF65-F5344CB8AC3E}">
        <p14:creationId xmlns:p14="http://schemas.microsoft.com/office/powerpoint/2010/main" val="122387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6"/>
            <a:ext cx="12039600" cy="1938992"/>
          </a:xfrm>
          <a:prstGeom prst="rect">
            <a:avLst/>
          </a:prstGeom>
        </p:spPr>
        <p:txBody>
          <a:bodyPr wrap="square">
            <a:spAutoFit/>
          </a:bodyPr>
          <a:lstStyle/>
          <a:p>
            <a:pPr algn="ctr"/>
            <a:r>
              <a:rPr lang="en-US" sz="4000" b="1" dirty="0"/>
              <a:t>U.S. Falls into Darkness</a:t>
            </a:r>
            <a:endParaRPr lang="en-US" sz="4000" dirty="0"/>
          </a:p>
          <a:p>
            <a:pPr algn="ctr"/>
            <a:r>
              <a:rPr lang="en-US" sz="4000" b="1" dirty="0"/>
              <a:t> </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2312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3524"/>
            <a:ext cx="11887200" cy="1938992"/>
          </a:xfrm>
          <a:prstGeom prst="rect">
            <a:avLst/>
          </a:prstGeom>
        </p:spPr>
        <p:txBody>
          <a:bodyPr wrap="square">
            <a:spAutoFit/>
          </a:bodyPr>
          <a:lstStyle/>
          <a:p>
            <a:pPr algn="ctr"/>
            <a:r>
              <a:rPr lang="en-US" sz="4000" b="1" dirty="0"/>
              <a:t>Since 1973 Roe vs Wade, 70,000,000 babies have been murdered in the womb</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2449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1"/>
            <a:ext cx="12039600" cy="2554545"/>
          </a:xfrm>
          <a:prstGeom prst="rect">
            <a:avLst/>
          </a:prstGeom>
        </p:spPr>
        <p:txBody>
          <a:bodyPr wrap="square">
            <a:spAutoFit/>
          </a:bodyPr>
          <a:lstStyle/>
          <a:p>
            <a:pPr algn="ctr"/>
            <a:r>
              <a:rPr lang="en-US" sz="4000" b="1" dirty="0"/>
              <a:t> </a:t>
            </a:r>
            <a:endParaRPr lang="en-US" sz="4000" dirty="0"/>
          </a:p>
          <a:p>
            <a:pPr algn="ctr"/>
            <a:r>
              <a:rPr lang="en-US" sz="4000" b="1" dirty="0"/>
              <a:t>Planned Parenthood Photos 3&gt;</a:t>
            </a:r>
            <a:endParaRPr lang="en-US" sz="4000" dirty="0"/>
          </a:p>
          <a:p>
            <a:pPr algn="ctr"/>
            <a:r>
              <a:rPr lang="en-US" sz="4000" b="1" dirty="0"/>
              <a:t> </a:t>
            </a:r>
            <a:endParaRPr lang="en-US" sz="4000" dirty="0"/>
          </a:p>
          <a:p>
            <a:pPr algn="ctr">
              <a:defRPr/>
            </a:pPr>
            <a:endParaRPr lang="en-US" sz="4000" dirty="0">
              <a:solidFill>
                <a:srgbClr val="FFFFFF"/>
              </a:solidFill>
            </a:endParaRPr>
          </a:p>
        </p:txBody>
      </p:sp>
      <p:pic>
        <p:nvPicPr>
          <p:cNvPr id="4" name="Picture 3" descr="A building with a sign on the front&#10;&#10;Description automatically generated">
            <a:extLst>
              <a:ext uri="{FF2B5EF4-FFF2-40B4-BE49-F238E27FC236}">
                <a16:creationId xmlns:a16="http://schemas.microsoft.com/office/drawing/2014/main" id="{FCC903E6-6BF6-D8B2-88D2-3C9601E8B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54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1"/>
            <a:ext cx="120396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Planned Parenthood Photos 3&gt;</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building with glass doors&#10;&#10;Description automatically generated">
            <a:extLst>
              <a:ext uri="{FF2B5EF4-FFF2-40B4-BE49-F238E27FC236}">
                <a16:creationId xmlns:a16="http://schemas.microsoft.com/office/drawing/2014/main" id="{941AF822-DC9E-BB4B-92A6-53E9C988A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3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1"/>
            <a:ext cx="120396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Planned Parenthood Photos 3&gt;</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building with a sign on the front&#10;&#10;Description automatically generated">
            <a:extLst>
              <a:ext uri="{FF2B5EF4-FFF2-40B4-BE49-F238E27FC236}">
                <a16:creationId xmlns:a16="http://schemas.microsoft.com/office/drawing/2014/main" id="{A881693D-C104-8344-6379-CCB72E59F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14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11353800" cy="3170099"/>
          </a:xfrm>
          <a:prstGeom prst="rect">
            <a:avLst/>
          </a:prstGeom>
        </p:spPr>
        <p:txBody>
          <a:bodyPr wrap="square">
            <a:spAutoFit/>
          </a:bodyPr>
          <a:lstStyle/>
          <a:p>
            <a:pPr algn="ctr"/>
            <a:r>
              <a:rPr lang="en-US" sz="4000" b="1" dirty="0"/>
              <a:t>A Presidential Executive Order by Obama allowed Same sex marriage in all 50 states before he left office on June 26, 2015</a:t>
            </a:r>
            <a:endParaRPr lang="en-US" sz="4000" dirty="0"/>
          </a:p>
          <a:p>
            <a:pPr algn="ctr"/>
            <a:r>
              <a:rPr lang="en-US" sz="4000" b="1" dirty="0"/>
              <a:t> </a:t>
            </a:r>
            <a:endParaRPr lang="en-US" sz="4000" dirty="0"/>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111503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3524"/>
            <a:ext cx="11734800" cy="30254436"/>
          </a:xfrm>
          <a:prstGeom prst="rect">
            <a:avLst/>
          </a:prstGeom>
        </p:spPr>
        <p:txBody>
          <a:bodyPr wrap="square">
            <a:spAutoFit/>
          </a:bodyPr>
          <a:lstStyle/>
          <a:p>
            <a:pPr algn="ctr"/>
            <a:r>
              <a:rPr lang="en-US" sz="4000" b="1" dirty="0"/>
              <a:t>Homosexual Marches Photos 3&gt;</a:t>
            </a:r>
            <a:endParaRPr lang="en-US" sz="4000" dirty="0"/>
          </a:p>
          <a:p>
            <a:pPr algn="ctr"/>
            <a:r>
              <a:rPr lang="en-US" sz="4000" b="1" dirty="0"/>
              <a:t> </a:t>
            </a:r>
            <a:endParaRPr lang="en-US" sz="4000" dirty="0"/>
          </a:p>
          <a:p>
            <a:pPr algn="ctr"/>
            <a:r>
              <a:rPr lang="en-US" sz="4000" dirty="0"/>
              <a:t> </a:t>
            </a: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prstClr val="black"/>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descr="A large crowd of people in a street&#10;&#10;Description automatically generated">
            <a:extLst>
              <a:ext uri="{FF2B5EF4-FFF2-40B4-BE49-F238E27FC236}">
                <a16:creationId xmlns:a16="http://schemas.microsoft.com/office/drawing/2014/main" id="{EC2FAEB5-78A8-C7A8-0DE7-B6055D29E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Tree>
    <p:extLst>
      <p:ext uri="{BB962C8B-B14F-4D97-AF65-F5344CB8AC3E}">
        <p14:creationId xmlns:p14="http://schemas.microsoft.com/office/powerpoint/2010/main" val="189321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3524"/>
            <a:ext cx="11734800" cy="302544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Homosexual Marches Photos 3&gt;</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holding a banner&#10;&#10;Description automatically generated">
            <a:extLst>
              <a:ext uri="{FF2B5EF4-FFF2-40B4-BE49-F238E27FC236}">
                <a16:creationId xmlns:a16="http://schemas.microsoft.com/office/drawing/2014/main" id="{1ACDA2FD-E3B7-5918-A239-C28DBE575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2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3524"/>
            <a:ext cx="11734800" cy="302544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Homosexual Marches Photos 3&gt;</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large crowd of people marching in a parade&#10;&#10;Description automatically generated">
            <a:extLst>
              <a:ext uri="{FF2B5EF4-FFF2-40B4-BE49-F238E27FC236}">
                <a16:creationId xmlns:a16="http://schemas.microsoft.com/office/drawing/2014/main" id="{C1A978DC-3655-697B-DE6F-FFCA90E12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30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are worthy, God“ Worthy, worthy, God To the One who endured All the shame of the cross To the Lamb</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144852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3525"/>
            <a:ext cx="11811000" cy="20405586"/>
          </a:xfrm>
          <a:prstGeom prst="rect">
            <a:avLst/>
          </a:prstGeom>
        </p:spPr>
        <p:txBody>
          <a:bodyPr wrap="square">
            <a:spAutoFit/>
          </a:bodyPr>
          <a:lstStyle/>
          <a:p>
            <a:pPr algn="ctr"/>
            <a:r>
              <a:rPr lang="en-US" sz="4000" b="1" dirty="0"/>
              <a:t>June 17, 2021 have passed a bill to allow 6 states to teach children about Transgenderism </a:t>
            </a:r>
            <a:endParaRPr lang="en-US" sz="4000" dirty="0"/>
          </a:p>
          <a:p>
            <a:pPr algn="ctr"/>
            <a:r>
              <a:rPr lang="en-US" sz="4000" b="1" dirty="0"/>
              <a:t> </a:t>
            </a:r>
            <a:endParaRPr lang="en-US" sz="4000" dirty="0"/>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39168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12954000" cy="3785652"/>
          </a:xfrm>
          <a:prstGeom prst="rect">
            <a:avLst/>
          </a:prstGeom>
        </p:spPr>
        <p:txBody>
          <a:bodyPr wrap="square">
            <a:spAutoFit/>
          </a:bodyPr>
          <a:lstStyle/>
          <a:p>
            <a:pPr algn="ctr"/>
            <a:r>
              <a:rPr lang="en-US" sz="4000" b="1" dirty="0"/>
              <a:t>Transgenders Story Time with Children Photos 3&gt;</a:t>
            </a:r>
            <a:endParaRPr lang="en-US" sz="4000" dirty="0"/>
          </a:p>
          <a:p>
            <a:pPr algn="ctr"/>
            <a:r>
              <a:rPr lang="en-US" sz="4000" b="1" dirty="0"/>
              <a:t> </a:t>
            </a:r>
            <a:endParaRPr lang="en-US" sz="4000" dirty="0"/>
          </a:p>
          <a:p>
            <a:pPr algn="ctr"/>
            <a:r>
              <a:rPr lang="en-US" sz="4000" b="1" dirty="0"/>
              <a:t> </a:t>
            </a:r>
            <a:endParaRPr lang="en-US" sz="4000" dirty="0"/>
          </a:p>
          <a:p>
            <a:pPr algn="ctr"/>
            <a:r>
              <a:rPr lang="en-US" sz="4000" dirty="0"/>
              <a:t> </a:t>
            </a:r>
          </a:p>
          <a:p>
            <a:pPr algn="ctr"/>
            <a:endParaRPr lang="en-US" sz="4000" b="1" dirty="0"/>
          </a:p>
          <a:p>
            <a:pPr algn="ctr">
              <a:defRPr/>
            </a:pPr>
            <a:endParaRPr lang="en-US" sz="4000" dirty="0">
              <a:solidFill>
                <a:srgbClr val="FFFFFF"/>
              </a:solidFill>
              <a:latin typeface="Arial"/>
              <a:cs typeface="Arial"/>
            </a:endParaRPr>
          </a:p>
        </p:txBody>
      </p:sp>
      <p:pic>
        <p:nvPicPr>
          <p:cNvPr id="4" name="Picture 3" descr="A person in a garment reading a book to a group of children&#10;&#10;Description automatically generated">
            <a:extLst>
              <a:ext uri="{FF2B5EF4-FFF2-40B4-BE49-F238E27FC236}">
                <a16:creationId xmlns:a16="http://schemas.microsoft.com/office/drawing/2014/main" id="{CEE1179A-BBA8-1504-2311-C58F11F51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41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12954000"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Transgenders Story Time with Children Photos 3&gt;</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6" name="Picture 5" descr="A person reading a book with a group of people sitting on the floor&#10;&#10;Description automatically generated">
            <a:extLst>
              <a:ext uri="{FF2B5EF4-FFF2-40B4-BE49-F238E27FC236}">
                <a16:creationId xmlns:a16="http://schemas.microsoft.com/office/drawing/2014/main" id="{572B77CE-C5D3-FEFF-90FD-04CACE8DE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519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12954000"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Transgenders Story Time with Children Photos 3&gt;</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person teaching children to read&#10;&#10;Description automatically generated">
            <a:extLst>
              <a:ext uri="{FF2B5EF4-FFF2-40B4-BE49-F238E27FC236}">
                <a16:creationId xmlns:a16="http://schemas.microsoft.com/office/drawing/2014/main" id="{7F5E21FB-FFC7-4609-2D7D-143A4D415D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Tree>
    <p:extLst>
      <p:ext uri="{BB962C8B-B14F-4D97-AF65-F5344CB8AC3E}">
        <p14:creationId xmlns:p14="http://schemas.microsoft.com/office/powerpoint/2010/main" val="1753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152400" y="41018"/>
            <a:ext cx="11887200" cy="1938992"/>
          </a:xfrm>
          <a:prstGeom prst="rect">
            <a:avLst/>
          </a:prstGeom>
        </p:spPr>
        <p:txBody>
          <a:bodyPr wrap="square">
            <a:spAutoFit/>
          </a:bodyPr>
          <a:lstStyle/>
          <a:p>
            <a:pPr algn="ctr"/>
            <a:r>
              <a:rPr lang="en-US" sz="4000" dirty="0">
                <a:solidFill>
                  <a:srgbClr val="FFFFFF"/>
                </a:solidFill>
                <a:latin typeface="Arial"/>
                <a:cs typeface="Arial"/>
              </a:rPr>
              <a:t>  </a:t>
            </a:r>
            <a:r>
              <a:rPr lang="en-US" sz="4000" b="1" dirty="0"/>
              <a:t>16. Babylon Says, “I Sit a Queen and Shall See No Sorrow.”</a:t>
            </a:r>
            <a:endParaRPr lang="en-US" sz="4000" dirty="0"/>
          </a:p>
          <a:p>
            <a:pPr algn="ctr">
              <a:defRPr/>
            </a:pPr>
            <a:endParaRPr lang="en-US" sz="4000" dirty="0">
              <a:solidFill>
                <a:srgbClr val="FFFFFF"/>
              </a:solidFill>
              <a:latin typeface="Arial"/>
              <a:cs typeface="Arial"/>
            </a:endParaRPr>
          </a:p>
        </p:txBody>
      </p:sp>
      <p:pic>
        <p:nvPicPr>
          <p:cNvPr id="4" name="Picture 3" descr="A statue of liberty holding a torch with Statue of Liberty in the background&#10;&#10;Description automatically generated">
            <a:extLst>
              <a:ext uri="{FF2B5EF4-FFF2-40B4-BE49-F238E27FC236}">
                <a16:creationId xmlns:a16="http://schemas.microsoft.com/office/drawing/2014/main" id="{86FA1401-1173-6554-7BA7-E84D1CF9A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581" y="1295400"/>
            <a:ext cx="4466838" cy="5562600"/>
          </a:xfrm>
          <a:prstGeom prst="rect">
            <a:avLst/>
          </a:prstGeom>
        </p:spPr>
      </p:pic>
    </p:spTree>
    <p:extLst>
      <p:ext uri="{BB962C8B-B14F-4D97-AF65-F5344CB8AC3E}">
        <p14:creationId xmlns:p14="http://schemas.microsoft.com/office/powerpoint/2010/main" val="34322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11734800" cy="4401205"/>
          </a:xfrm>
          <a:prstGeom prst="rect">
            <a:avLst/>
          </a:prstGeom>
        </p:spPr>
        <p:txBody>
          <a:bodyPr wrap="square">
            <a:spAutoFit/>
          </a:bodyPr>
          <a:lstStyle/>
          <a:p>
            <a:pPr algn="ctr"/>
            <a:r>
              <a:rPr lang="en-US" sz="4000" b="1" u="sng" dirty="0"/>
              <a:t>Revelation 18:7</a:t>
            </a:r>
            <a:endParaRPr lang="en-US" sz="4000" u="sng" dirty="0"/>
          </a:p>
          <a:p>
            <a:pPr algn="ctr"/>
            <a:r>
              <a:rPr lang="en-US" sz="4000" dirty="0"/>
              <a:t>In the measure that she glorified herself and lived luxuriously, in the same measure give her torment and sorrow; for she says in her heart, 'I sit as queen, and am no widow, and will not see sorrow.' </a:t>
            </a:r>
          </a:p>
          <a:p>
            <a:pPr algn="ctr"/>
            <a:r>
              <a:rPr lang="en-US" sz="4000" b="1" dirty="0"/>
              <a:t> </a:t>
            </a:r>
            <a:endParaRPr lang="en-US" sz="4000" dirty="0"/>
          </a:p>
          <a:p>
            <a:pPr lvl="0" algn="ctr">
              <a:defRPr/>
            </a:pPr>
            <a:endParaRPr lang="en-US" sz="4000" dirty="0">
              <a:solidFill>
                <a:srgbClr val="FFFFFF"/>
              </a:solidFill>
            </a:endParaRPr>
          </a:p>
        </p:txBody>
      </p:sp>
    </p:spTree>
    <p:extLst>
      <p:ext uri="{BB962C8B-B14F-4D97-AF65-F5344CB8AC3E}">
        <p14:creationId xmlns:p14="http://schemas.microsoft.com/office/powerpoint/2010/main" val="339572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2344400" cy="3785652"/>
          </a:xfrm>
          <a:prstGeom prst="rect">
            <a:avLst/>
          </a:prstGeom>
        </p:spPr>
        <p:txBody>
          <a:bodyPr wrap="square">
            <a:spAutoFit/>
          </a:bodyPr>
          <a:lstStyle/>
          <a:p>
            <a:pPr algn="ctr"/>
            <a:r>
              <a:rPr lang="en-US" sz="4000" b="1" dirty="0">
                <a:solidFill>
                  <a:srgbClr val="FFFFFF"/>
                </a:solidFill>
                <a:latin typeface="Arial"/>
                <a:cs typeface="Arial"/>
              </a:rPr>
              <a:t> </a:t>
            </a:r>
            <a:r>
              <a:rPr lang="en-US" sz="4000" b="1" dirty="0"/>
              <a:t>17. Babylon “Falls” Spiritually in God’s Eyes.</a:t>
            </a:r>
            <a:endParaRPr lang="en-US" sz="4000" dirty="0"/>
          </a:p>
          <a:p>
            <a:pPr algn="ctr"/>
            <a:r>
              <a:rPr lang="en-US" sz="4000" b="1" dirty="0"/>
              <a:t> </a:t>
            </a:r>
            <a:endParaRPr lang="en-US" sz="4000" dirty="0"/>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94270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
            <a:ext cx="11887200" cy="6247864"/>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Isaiah 47:1-5</a:t>
            </a:r>
            <a:endParaRPr lang="en-US" sz="4000" u="sng" dirty="0"/>
          </a:p>
          <a:p>
            <a:pPr algn="ctr"/>
            <a:r>
              <a:rPr lang="en-US" sz="4000" dirty="0"/>
              <a:t>1 "Come down and sit in the dust, O virgin daughter of Babylon; Sit on the ground without a throne, O daughter of the Chaldeans!</a:t>
            </a:r>
          </a:p>
          <a:p>
            <a:pPr algn="ctr"/>
            <a:r>
              <a:rPr lang="en-US" sz="4000" dirty="0"/>
              <a:t>For you shall no more be called Tender and delicate. 2 Take the millstones and grind meal. Remove your veil, Take off the skirt, Uncover the thigh, Pass through the rivers.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6083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12039600" cy="5632311"/>
          </a:xfrm>
          <a:prstGeom prst="rect">
            <a:avLst/>
          </a:prstGeom>
        </p:spPr>
        <p:txBody>
          <a:bodyPr wrap="square">
            <a:spAutoFit/>
          </a:bodyPr>
          <a:lstStyle/>
          <a:p>
            <a:pPr algn="ctr"/>
            <a:r>
              <a:rPr lang="en-US" sz="4000" b="1" dirty="0">
                <a:solidFill>
                  <a:srgbClr val="FFFFFF"/>
                </a:solidFill>
                <a:latin typeface="Arial"/>
                <a:cs typeface="Arial"/>
              </a:rPr>
              <a:t> </a:t>
            </a:r>
            <a:r>
              <a:rPr lang="en-US" sz="4000" dirty="0"/>
              <a:t> 3 Your nakedness shall be uncovered, Yes, your shame will be seen; I will take vengeance, And I will not arbitrate with a man." 4 As for our Redeemer, the LORD of hosts is His name, The Holy One of Israel. 5 "Sit in silence, and go into darkness, O daughter of the Chaldeans; For you shall no longer be called The Lady of Kingdoms.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6238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3524"/>
            <a:ext cx="11887200" cy="5632311"/>
          </a:xfrm>
          <a:prstGeom prst="rect">
            <a:avLst/>
          </a:prstGeom>
        </p:spPr>
        <p:txBody>
          <a:bodyPr wrap="square">
            <a:spAutoFit/>
          </a:bodyPr>
          <a:lstStyle/>
          <a:p>
            <a:pPr algn="ctr"/>
            <a:r>
              <a:rPr lang="en-US" sz="4000" b="1" u="sng" dirty="0"/>
              <a:t>Revelation 18:1-2</a:t>
            </a:r>
            <a:endParaRPr lang="en-US" sz="4000" u="sng" dirty="0"/>
          </a:p>
          <a:p>
            <a:pPr algn="ctr"/>
            <a:r>
              <a:rPr lang="en-US" sz="4000" dirty="0"/>
              <a:t>1 After these things I saw another angel coming down from heaven, having great authority, and the earth was illuminated with his glory. 2 And he cried mightily with a loud voice, saying, "Babylon the great is fallen, is fallen, and has become a dwelling place of demons, a prison for every foul spirit, and a cage for every unclean and hated bird!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1522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who was slain As atonement for us To the Son who overcame All the power of death We praise! For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9604171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1018"/>
            <a:ext cx="11734800" cy="44412158"/>
          </a:xfrm>
          <a:prstGeom prst="rect">
            <a:avLst/>
          </a:prstGeom>
        </p:spPr>
        <p:txBody>
          <a:bodyPr wrap="square">
            <a:spAutoFit/>
          </a:bodyPr>
          <a:lstStyle/>
          <a:p>
            <a:pPr algn="ctr"/>
            <a:r>
              <a:rPr lang="en-US" sz="4000" dirty="0">
                <a:solidFill>
                  <a:srgbClr val="FFFFFF"/>
                </a:solidFill>
                <a:latin typeface="Arial"/>
                <a:cs typeface="Arial"/>
              </a:rPr>
              <a:t>  </a:t>
            </a:r>
            <a:r>
              <a:rPr lang="en-US" sz="4000" b="1" dirty="0"/>
              <a:t> 18. Babylon is Literally Driven into Darkness</a:t>
            </a:r>
            <a:endParaRPr lang="en-US" sz="4000" dirty="0"/>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prstClr val="black"/>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r>
              <a:rPr lang="en-US" sz="4000" dirty="0"/>
              <a:t> </a:t>
            </a: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1743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1"/>
            <a:ext cx="11963400" cy="3170099"/>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Isaiah 47:5</a:t>
            </a:r>
            <a:endParaRPr lang="en-US" sz="4000" u="sng" dirty="0"/>
          </a:p>
          <a:p>
            <a:pPr algn="ctr"/>
            <a:r>
              <a:rPr lang="en-US" sz="4000" dirty="0"/>
              <a:t>"Sit in silence, and go into darkness, O daughter of the Chaldeans; For you shall no longer be called The Lady of Kingdoms.</a:t>
            </a:r>
          </a:p>
          <a:p>
            <a:pPr algn="ctr"/>
            <a:r>
              <a:rPr lang="en-US" sz="4000" dirty="0"/>
              <a:t> </a:t>
            </a:r>
          </a:p>
        </p:txBody>
      </p:sp>
    </p:spTree>
    <p:extLst>
      <p:ext uri="{BB962C8B-B14F-4D97-AF65-F5344CB8AC3E}">
        <p14:creationId xmlns:p14="http://schemas.microsoft.com/office/powerpoint/2010/main" val="31970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1"/>
            <a:ext cx="12268200" cy="17943374"/>
          </a:xfrm>
          <a:prstGeom prst="rect">
            <a:avLst/>
          </a:prstGeom>
        </p:spPr>
        <p:txBody>
          <a:bodyPr wrap="square">
            <a:spAutoFit/>
          </a:bodyPr>
          <a:lstStyle/>
          <a:p>
            <a:pPr algn="ctr"/>
            <a:r>
              <a:rPr lang="en-US" sz="4000" b="1" u="sng" dirty="0"/>
              <a:t>Revelation 18:2</a:t>
            </a:r>
            <a:endParaRPr lang="en-US" sz="4000" u="sng" dirty="0"/>
          </a:p>
          <a:p>
            <a:pPr algn="ctr"/>
            <a:r>
              <a:rPr lang="en-US" sz="4000" dirty="0"/>
              <a:t>And he cried mightily with a loud voice, saying, "Babylon the great is fallen, is fallen, and has become a dwelling place of demons, a prison for every foul spirit, and a cage for every unclean and hated bird! </a:t>
            </a:r>
          </a:p>
          <a:p>
            <a:pPr algn="ctr"/>
            <a:endParaRPr lang="en-US" sz="4000" b="1" dirty="0"/>
          </a:p>
          <a:p>
            <a:pPr algn="ctr">
              <a:defRPr/>
            </a:pPr>
            <a:endParaRPr lang="en-US" sz="4000" dirty="0">
              <a:solidFill>
                <a:prstClr val="black"/>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a:p>
            <a:pPr algn="ctr">
              <a:defRPr/>
            </a:pPr>
            <a:endParaRPr lang="en-US" sz="4000" dirty="0">
              <a:solidFill>
                <a:prstClr val="black"/>
              </a:solidFill>
              <a:latin typeface="Arial"/>
              <a:cs typeface="Arial"/>
            </a:endParaRPr>
          </a:p>
        </p:txBody>
      </p:sp>
    </p:spTree>
    <p:extLst>
      <p:ext uri="{BB962C8B-B14F-4D97-AF65-F5344CB8AC3E}">
        <p14:creationId xmlns:p14="http://schemas.microsoft.com/office/powerpoint/2010/main" val="3919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
            <a:ext cx="11734800" cy="2554545"/>
          </a:xfrm>
          <a:prstGeom prst="rect">
            <a:avLst/>
          </a:prstGeom>
        </p:spPr>
        <p:txBody>
          <a:bodyPr wrap="square">
            <a:spAutoFit/>
          </a:bodyPr>
          <a:lstStyle/>
          <a:p>
            <a:pPr algn="ctr"/>
            <a:r>
              <a:rPr lang="en-US" sz="4000" b="1" dirty="0"/>
              <a:t>19.</a:t>
            </a:r>
            <a:r>
              <a:rPr lang="en-US" sz="4000" dirty="0"/>
              <a:t> </a:t>
            </a:r>
            <a:r>
              <a:rPr lang="en-US" sz="4000" b="1" dirty="0"/>
              <a:t>Babylon Embraces Ancient Babylonian Religions</a:t>
            </a:r>
            <a:endParaRPr lang="en-US" sz="4000" dirty="0"/>
          </a:p>
          <a:p>
            <a:pPr algn="ctr"/>
            <a:r>
              <a:rPr lang="en-US" sz="4000" b="1" dirty="0"/>
              <a:t> </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5810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1963400" cy="5016758"/>
          </a:xfrm>
          <a:prstGeom prst="rect">
            <a:avLst/>
          </a:prstGeom>
        </p:spPr>
        <p:txBody>
          <a:bodyPr wrap="square">
            <a:spAutoFit/>
          </a:bodyPr>
          <a:lstStyle/>
          <a:p>
            <a:pPr algn="ctr"/>
            <a:r>
              <a:rPr lang="en-US" sz="4000" dirty="0">
                <a:solidFill>
                  <a:srgbClr val="FFFFFF"/>
                </a:solidFill>
                <a:latin typeface="Arial"/>
                <a:cs typeface="Arial"/>
              </a:rPr>
              <a:t> </a:t>
            </a:r>
            <a:r>
              <a:rPr lang="en-US" sz="4000" b="1" u="sng" dirty="0"/>
              <a:t>Isaiah 47:9-12</a:t>
            </a:r>
            <a:endParaRPr lang="en-US" sz="4000" u="sng" dirty="0"/>
          </a:p>
          <a:p>
            <a:pPr algn="ctr"/>
            <a:r>
              <a:rPr lang="en-US" sz="4000" dirty="0"/>
              <a:t>9 But these two things shall come to you In a moment, in one day: The loss of children, and widowhood. They shall come upon you in their fullness Because of the multitude of your sorceries, For the great abundance of your enchantments.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6363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11887200" cy="4401205"/>
          </a:xfrm>
          <a:prstGeom prst="rect">
            <a:avLst/>
          </a:prstGeom>
        </p:spPr>
        <p:txBody>
          <a:bodyPr wrap="square">
            <a:spAutoFit/>
          </a:bodyPr>
          <a:lstStyle/>
          <a:p>
            <a:pPr algn="ctr"/>
            <a:r>
              <a:rPr lang="en-US" sz="4000" dirty="0"/>
              <a:t>10 "For you have trusted in your wickedness; You have said, 'No one sees me'; Your wisdom and your knowledge have warped you; And you have said in your heart, 'I am, and there is no one else besides me.'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9971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6247864"/>
          </a:xfrm>
          <a:prstGeom prst="rect">
            <a:avLst/>
          </a:prstGeom>
        </p:spPr>
        <p:txBody>
          <a:bodyPr wrap="square">
            <a:spAutoFit/>
          </a:bodyPr>
          <a:lstStyle/>
          <a:p>
            <a:pPr algn="ctr"/>
            <a:r>
              <a:rPr lang="en-US" sz="4000" b="1" dirty="0">
                <a:solidFill>
                  <a:srgbClr val="FFFFFF"/>
                </a:solidFill>
                <a:latin typeface="Arial"/>
                <a:cs typeface="Arial"/>
              </a:rPr>
              <a:t> </a:t>
            </a:r>
            <a:r>
              <a:rPr lang="en-US" sz="4000" dirty="0"/>
              <a:t>11 Therefore evil shall come upon you; You shall not know from where it arises. And trouble shall fall upon you; You will not be able to put it off. And desolation shall come upon you suddenly, Which you shall not know. </a:t>
            </a:r>
          </a:p>
          <a:p>
            <a:pPr algn="ctr"/>
            <a:r>
              <a:rPr lang="en-US" sz="4000" dirty="0"/>
              <a:t> </a:t>
            </a:r>
          </a:p>
          <a:p>
            <a:pPr algn="ctr">
              <a:defRPr/>
            </a:pPr>
            <a:endParaRPr lang="en-US" sz="4000" dirty="0">
              <a:solidFill>
                <a:srgbClr val="FFFFFF"/>
              </a:solidFill>
            </a:endParaRPr>
          </a:p>
          <a:p>
            <a:pPr algn="ctr"/>
            <a:r>
              <a:rPr lang="en-US" sz="4000" dirty="0"/>
              <a:t> </a:t>
            </a:r>
          </a:p>
          <a:p>
            <a:pPr algn="ctr"/>
            <a:r>
              <a:rPr lang="en-US" sz="4000" b="1" dirty="0"/>
              <a:t> </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10438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16712267"/>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dirty="0"/>
              <a:t>12 "Stand now with your enchantments And the multitude of your sorceries, In which you have labored from your youth--Perhaps you will be able to profit, Perhaps you will prevail. </a:t>
            </a:r>
          </a:p>
          <a:p>
            <a:pPr algn="ctr"/>
            <a:r>
              <a:rPr lang="en-US" sz="4000" dirty="0"/>
              <a:t> </a:t>
            </a: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endParaRPr lang="en-US" sz="4000" dirty="0"/>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r>
              <a:rPr lang="en-US" sz="4000" b="1" dirty="0">
                <a:solidFill>
                  <a:srgbClr val="FFFFFF"/>
                </a:solidFill>
              </a:rPr>
              <a:t> </a:t>
            </a: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FFFF"/>
              </a:solidFill>
            </a:endParaRPr>
          </a:p>
          <a:p>
            <a:pPr algn="ctr">
              <a:defRPr/>
            </a:pPr>
            <a:endParaRPr lang="en-US" sz="400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68574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8710077"/>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  20) Babylon has Enchantments, </a:t>
            </a:r>
          </a:p>
          <a:p>
            <a:pPr algn="ctr"/>
            <a:r>
              <a:rPr lang="en-US" sz="4000" b="1" dirty="0"/>
              <a:t>Pagan Paraphernalia</a:t>
            </a:r>
            <a:endParaRPr lang="en-US" sz="4000" dirty="0"/>
          </a:p>
          <a:p>
            <a:pPr algn="ctr"/>
            <a:r>
              <a:rPr lang="en-US" sz="4000" b="1" dirty="0"/>
              <a:t> </a:t>
            </a:r>
            <a:endParaRPr lang="en-US" sz="4000" dirty="0"/>
          </a:p>
          <a:p>
            <a:pPr algn="ctr">
              <a:defRPr/>
            </a:pPr>
            <a:r>
              <a:rPr lang="en-US" sz="4000" dirty="0">
                <a:solidFill>
                  <a:srgbClr val="FFFFFF"/>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150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5016758"/>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cs typeface="Arial"/>
              </a:rPr>
              <a:t> </a:t>
            </a:r>
            <a:r>
              <a:rPr lang="en-US" sz="4000" b="1" u="sng" dirty="0"/>
              <a:t>Isaiah 47:9</a:t>
            </a:r>
            <a:endParaRPr lang="en-US" sz="4000" u="sng" dirty="0"/>
          </a:p>
          <a:p>
            <a:pPr algn="ctr"/>
            <a:r>
              <a:rPr lang="en-US" sz="4000" dirty="0"/>
              <a:t>But these two things shall come to you In a moment, in one day: The loss of children, and widowhood. They shall come upon you in their fullness Because of the multitude of your sorceries, For the great abundance of your enchantments. </a:t>
            </a:r>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219913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stripes, for the wounds For the beating You bore For the tears, for the blood That was willingly poured For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17037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2554545"/>
          </a:xfrm>
          <a:prstGeom prst="rect">
            <a:avLst/>
          </a:prstGeom>
        </p:spPr>
        <p:txBody>
          <a:bodyPr wrap="square">
            <a:spAutoFit/>
          </a:bodyPr>
          <a:lstStyle/>
          <a:p>
            <a:pPr algn="ctr"/>
            <a:r>
              <a:rPr lang="en-US" sz="4000" b="1" dirty="0"/>
              <a:t>21. Babylon Practices Necromancy and Has Mediums</a:t>
            </a:r>
            <a:endParaRPr lang="en-US" sz="4000" dirty="0"/>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7295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22867799"/>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u="sng" dirty="0"/>
              <a:t>Isaiah 47:12-13</a:t>
            </a:r>
            <a:endParaRPr lang="en-US" sz="4000" u="sng" dirty="0"/>
          </a:p>
          <a:p>
            <a:pPr algn="ctr"/>
            <a:r>
              <a:rPr lang="en-US" sz="4000" dirty="0"/>
              <a:t>12 "Stand now with your enchantments And the multitude of your sorceries, In which you have labored from your youth--Perhaps you will be able to profit, Perhaps you will prevail. 13 You are wearied in the multitude of your counsels; Let now the astrologers, the stargazers, And the monthly prognosticators Stand up and save you From what shall come upon you.</a:t>
            </a:r>
          </a:p>
          <a:p>
            <a:pPr algn="ctr"/>
            <a:r>
              <a:rPr lang="en-US" sz="4000" dirty="0"/>
              <a:t> </a:t>
            </a: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183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5632311"/>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u="sng" dirty="0"/>
              <a:t>Deuteronomy 18:10-12</a:t>
            </a:r>
            <a:endParaRPr lang="en-US" sz="4000" u="sng" dirty="0"/>
          </a:p>
          <a:p>
            <a:pPr algn="ctr"/>
            <a:r>
              <a:rPr lang="en-US" sz="4000" dirty="0"/>
              <a:t>10 There shall not be found among you anyone who makes his son or his daughter pass through the fire, or one who practices witchcraft, or a soothsayer, or one who interprets omens, or a sorcerer, 11 or one who conjures spells, or a medium, or a spiritist, or one who calls up the dead. </a:t>
            </a:r>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1894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1938992"/>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22.</a:t>
            </a:r>
            <a:r>
              <a:rPr lang="en-US" sz="4000" dirty="0"/>
              <a:t> </a:t>
            </a:r>
            <a:r>
              <a:rPr lang="en-US" sz="4000" b="1" dirty="0"/>
              <a:t>Babylon has Star Gazers (Astrologers)</a:t>
            </a:r>
            <a:endParaRPr lang="en-US" sz="4000" dirty="0"/>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3657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4401205"/>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u="sng" dirty="0"/>
              <a:t>Isaiah 47:13</a:t>
            </a:r>
            <a:endParaRPr lang="en-US" sz="4000" u="sng" dirty="0"/>
          </a:p>
          <a:p>
            <a:pPr algn="ctr"/>
            <a:r>
              <a:rPr lang="en-US" sz="4000" dirty="0"/>
              <a:t>You are wearied in the multitude of your counsels; Let now the astrologers, the stargazers, And the monthly prognosticators Stand up and save you From what shall come upon you.</a:t>
            </a:r>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73317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38872180"/>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23.</a:t>
            </a:r>
            <a:r>
              <a:rPr lang="en-US" sz="4000" dirty="0"/>
              <a:t> </a:t>
            </a:r>
            <a:r>
              <a:rPr lang="en-US" sz="4000" b="1" dirty="0"/>
              <a:t>Babylon has Witchcraft, Including </a:t>
            </a:r>
          </a:p>
          <a:p>
            <a:pPr algn="ctr"/>
            <a:r>
              <a:rPr lang="en-US" sz="4000" b="1" dirty="0"/>
              <a:t>Satan Worship</a:t>
            </a:r>
            <a:endParaRPr lang="en-US" sz="4000" dirty="0"/>
          </a:p>
          <a:p>
            <a:pPr algn="ctr"/>
            <a:r>
              <a:rPr lang="en-US" sz="4000" b="1" dirty="0"/>
              <a:t> </a:t>
            </a:r>
            <a:endParaRPr lang="en-US" sz="4000" dirty="0"/>
          </a:p>
          <a:p>
            <a:pPr lvl="0" algn="ct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394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152400" y="36256"/>
            <a:ext cx="11811000" cy="20405586"/>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See Photo&gt;</a:t>
            </a:r>
            <a:endParaRPr lang="en-US" sz="4000" dirty="0"/>
          </a:p>
          <a:p>
            <a:pPr lvl="0" algn="ctr">
              <a:defRPr/>
            </a:pPr>
            <a:r>
              <a:rPr lang="en-US" sz="4000" b="1" dirty="0">
                <a:solidFill>
                  <a:srgbClr val="FFFFFF"/>
                </a:solidFill>
              </a:rPr>
              <a:t> </a:t>
            </a:r>
            <a:endParaRPr lang="en-US" sz="4000" dirty="0">
              <a:solidFill>
                <a:srgbClr val="FFFFFF"/>
              </a:solidFill>
            </a:endParaRPr>
          </a:p>
          <a:p>
            <a:pPr lvl="0" algn="ctr">
              <a:defRPr/>
            </a:pPr>
            <a:r>
              <a:rPr lang="en-US" sz="4000" dirty="0">
                <a:solidFill>
                  <a:srgbClr val="FFFFFF"/>
                </a:solidFill>
              </a:rPr>
              <a:t> </a:t>
            </a: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Close-up of a black sign with a red head&#10;&#10;Description automatically generated">
            <a:extLst>
              <a:ext uri="{FF2B5EF4-FFF2-40B4-BE49-F238E27FC236}">
                <a16:creationId xmlns:a16="http://schemas.microsoft.com/office/drawing/2014/main" id="{4B99FE2F-20DE-17F1-2641-4267D7B7F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1" y="0"/>
            <a:ext cx="7543800" cy="6858000"/>
          </a:xfrm>
          <a:prstGeom prst="rect">
            <a:avLst/>
          </a:prstGeom>
        </p:spPr>
      </p:pic>
    </p:spTree>
    <p:extLst>
      <p:ext uri="{BB962C8B-B14F-4D97-AF65-F5344CB8AC3E}">
        <p14:creationId xmlns:p14="http://schemas.microsoft.com/office/powerpoint/2010/main" val="23953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5016758"/>
          </a:xfrm>
          <a:prstGeom prst="rect">
            <a:avLst/>
          </a:prstGeom>
        </p:spPr>
        <p:txBody>
          <a:bodyPr wrap="square">
            <a:spAutoFit/>
          </a:bodyPr>
          <a:lstStyle/>
          <a:p>
            <a:pPr algn="ctr"/>
            <a:r>
              <a:rPr lang="en-US" sz="4000" b="1" dirty="0">
                <a:solidFill>
                  <a:srgbClr val="FFFFFF"/>
                </a:solidFill>
              </a:rPr>
              <a:t> </a:t>
            </a:r>
            <a:r>
              <a:rPr lang="en-US" sz="4000" b="1" u="sng" dirty="0"/>
              <a:t>Isaiah 47:9</a:t>
            </a:r>
            <a:endParaRPr lang="en-US" sz="4000" u="sng" dirty="0"/>
          </a:p>
          <a:p>
            <a:pPr algn="ctr"/>
            <a:r>
              <a:rPr lang="en-US" sz="4000" dirty="0"/>
              <a:t>But these two things shall come to you In a moment, in one day: The loss of children, and widowhood. They shall come upon you in their fullness Because of the multitude of your sorceries, For the great abundance of your enchantments.</a:t>
            </a:r>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307181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6247864"/>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u="sng" dirty="0"/>
              <a:t>Revelation 18:1-2</a:t>
            </a:r>
            <a:endParaRPr lang="en-US" sz="4000" u="sng" dirty="0"/>
          </a:p>
          <a:p>
            <a:pPr algn="ctr"/>
            <a:r>
              <a:rPr lang="en-US" sz="4000" dirty="0"/>
              <a:t>18:1 After these things I saw another angel coming down from heaven, having great authority, and the earth was illuminated with his glory. 2 And he cried mightily with a loud voice, saying, "Babylon the great is fallen, is fallen, and has become a dwelling place of demons, a prison for every foul spirit, and a cage for every unclean and hated bird! </a:t>
            </a:r>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01295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13018949"/>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24.</a:t>
            </a:r>
            <a:r>
              <a:rPr lang="en-US" sz="4000" dirty="0"/>
              <a:t> </a:t>
            </a:r>
            <a:r>
              <a:rPr lang="en-US" sz="4000" b="1" dirty="0"/>
              <a:t>Babylon is A World Leader in Producing Pornography</a:t>
            </a:r>
            <a:endParaRPr lang="en-US" sz="4000" dirty="0"/>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4407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merciful, for wonderful, for majesty of Your love To the One who endured All the shame of the cross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5671400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3170099"/>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 The U.S. is the number one producer of pornography mostly coming from Simi Valley and Los Angeles</a:t>
            </a:r>
            <a:endParaRPr lang="en-US" sz="4000" dirty="0"/>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979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6247864"/>
          </a:xfrm>
          <a:prstGeom prst="rect">
            <a:avLst/>
          </a:prstGeom>
        </p:spPr>
        <p:txBody>
          <a:bodyPr wrap="square">
            <a:spAutoFit/>
          </a:bodyPr>
          <a:lstStyle/>
          <a:p>
            <a:pPr algn="ctr"/>
            <a:r>
              <a:rPr lang="en-US" sz="4000" b="1" u="sng" dirty="0"/>
              <a:t>Revelation 17:1-5</a:t>
            </a:r>
            <a:endParaRPr lang="en-US" sz="4000" u="sng" dirty="0"/>
          </a:p>
          <a:p>
            <a:pPr algn="ctr"/>
            <a:r>
              <a:rPr lang="en-US" sz="4000" dirty="0"/>
              <a:t>1 Then one of the seven angels who had the seven bowls came and talked with me, saying to me, "Come, I will show you the judgment of the great harlot who sits on many waters, 2 with whom the kings of the earth committed fornication, and the inhabitants of the earth were made drunk with the wine of her fornication." </a:t>
            </a:r>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5662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36409967"/>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dirty="0"/>
              <a:t>3 So he carried me away in the Spirit into the wilderness. And I saw a woman sitting on a scarlet beast which was full of names of blasphemy, having seven heads and ten horns. 4 The woman was arrayed in purple and scarlet, and adorned with gold and precious stones and pearls, having in her hand a golden cup full of abominations and the filthiness of her fornication. </a:t>
            </a:r>
          </a:p>
          <a:p>
            <a:pPr lvl="0" algn="ctr"/>
            <a:endParaRPr lang="en-US" sz="4000" b="1"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endParaRPr lang="en-US" sz="4000" b="1"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endParaRPr lang="en-US" sz="4000" b="1"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endParaRPr lang="en-US" sz="4000" b="1" dirty="0">
              <a:solidFill>
                <a:srgbClr val="FFFFFF"/>
              </a:solidFill>
            </a:endParaRPr>
          </a:p>
          <a:p>
            <a:pPr lvl="0" algn="ctr">
              <a:defRPr/>
            </a:pPr>
            <a:endParaRPr lang="en-US" sz="400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78235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3785652"/>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cs typeface="Arial"/>
              </a:rPr>
              <a:t> </a:t>
            </a:r>
            <a:r>
              <a:rPr lang="en-US" sz="4000" dirty="0"/>
              <a:t>5 And on her forehead a name was written: MYSTERY, BABYLON THE GREAT, THE MOTHER OF HARLOTS AND OF THE ABOMINATIONS OF THE EARTH. </a:t>
            </a:r>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311123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2554545"/>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25.</a:t>
            </a:r>
            <a:r>
              <a:rPr lang="en-US" sz="4000" dirty="0"/>
              <a:t> </a:t>
            </a:r>
            <a:r>
              <a:rPr lang="en-US" sz="4000" b="1" dirty="0"/>
              <a:t>Babylon is A World Leader in Selling Pornography</a:t>
            </a:r>
            <a:endParaRPr lang="en-US" sz="4000" dirty="0"/>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6044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3170099"/>
          </a:xfrm>
          <a:prstGeom prst="rect">
            <a:avLst/>
          </a:prstGeom>
        </p:spPr>
        <p:txBody>
          <a:bodyPr wrap="square">
            <a:spAutoFit/>
          </a:bodyPr>
          <a:lstStyle/>
          <a:p>
            <a:pPr algn="ctr"/>
            <a:r>
              <a:rPr kumimoji="0" lang="en-US" sz="4000" b="1" i="0" u="none" strike="noStrike" kern="1200" cap="none" spc="0" normalizeH="0" baseline="0" noProof="0" dirty="0">
                <a:ln>
                  <a:noFill/>
                </a:ln>
                <a:solidFill>
                  <a:srgbClr val="FFFFFF"/>
                </a:solidFill>
                <a:effectLst/>
                <a:uLnTx/>
                <a:uFillTx/>
                <a:latin typeface="Arial"/>
                <a:ea typeface="+mn-ea"/>
                <a:cs typeface="Arial"/>
              </a:rPr>
              <a:t> </a:t>
            </a:r>
            <a:r>
              <a:rPr lang="en-US" sz="4000" b="1" dirty="0"/>
              <a:t>The U.S. is the number one seller of pornography. No other nation rivals this Billion Dollar Industry</a:t>
            </a:r>
            <a:endParaRPr lang="en-US" sz="4000" dirty="0"/>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3578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23483352"/>
          </a:xfrm>
          <a:prstGeom prst="rect">
            <a:avLst/>
          </a:prstGeom>
        </p:spPr>
        <p:txBody>
          <a:bodyPr wrap="square">
            <a:spAutoFit/>
          </a:bodyPr>
          <a:lstStyle/>
          <a:p>
            <a:pPr algn="ctr"/>
            <a:r>
              <a:rPr lang="en-US" sz="4000" b="1" u="sng" dirty="0"/>
              <a:t>Revelation 18:3</a:t>
            </a:r>
            <a:endParaRPr lang="en-US" sz="4000" u="sng" dirty="0"/>
          </a:p>
          <a:p>
            <a:pPr algn="ctr"/>
            <a:r>
              <a:rPr lang="en-US" sz="4000" dirty="0"/>
              <a:t>For all the nations have drunk of the wine of the wrath of her fornication, the kings of the earth have committed fornication with her, and the merchants of the earth have become rich through the abundance of her luxury." </a:t>
            </a:r>
          </a:p>
          <a:p>
            <a:pPr algn="ctr"/>
            <a:r>
              <a:rPr lang="en-US" sz="4000" dirty="0"/>
              <a:t> </a:t>
            </a: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278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2554545"/>
          </a:xfrm>
          <a:prstGeom prst="rect">
            <a:avLst/>
          </a:prstGeom>
        </p:spPr>
        <p:txBody>
          <a:bodyPr wrap="square">
            <a:spAutoFit/>
          </a:bodyPr>
          <a:lstStyle/>
          <a:p>
            <a:pPr algn="ctr"/>
            <a:r>
              <a:rPr lang="en-US" sz="4000" b="1" dirty="0"/>
              <a:t>26.</a:t>
            </a:r>
            <a:r>
              <a:rPr lang="en-US" sz="4000" dirty="0"/>
              <a:t> </a:t>
            </a:r>
            <a:r>
              <a:rPr lang="en-US" sz="4000" b="1" dirty="0"/>
              <a:t>Babylon is A Drug-Induced Nation Filled with A “Multitude Of . . . Sorceries.”</a:t>
            </a:r>
            <a:endParaRPr lang="en-US" sz="4000" dirty="0"/>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03681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10556736"/>
          </a:xfrm>
          <a:prstGeom prst="rect">
            <a:avLst/>
          </a:prstGeom>
        </p:spPr>
        <p:txBody>
          <a:bodyPr wrap="square">
            <a:spAutoFit/>
          </a:bodyPr>
          <a:lstStyle/>
          <a:p>
            <a:pPr algn="ctr"/>
            <a:r>
              <a:rPr lang="en-US" sz="4000" b="1" dirty="0"/>
              <a:t>The U.S. is #1 country in the world for consumption of illegal drugs</a:t>
            </a:r>
            <a:endParaRPr lang="en-US" sz="4000" dirty="0"/>
          </a:p>
          <a:p>
            <a:pPr algn="ctr"/>
            <a:r>
              <a:rPr lang="en-US" sz="4000" b="1" dirty="0"/>
              <a:t> </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746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42565499"/>
          </a:xfrm>
          <a:prstGeom prst="rect">
            <a:avLst/>
          </a:prstGeom>
        </p:spPr>
        <p:txBody>
          <a:bodyPr wrap="square">
            <a:spAutoFit/>
          </a:bodyPr>
          <a:lstStyle/>
          <a:p>
            <a:pPr algn="ctr"/>
            <a:r>
              <a:rPr lang="en-US" sz="4000" b="1" u="sng" dirty="0"/>
              <a:t>Isaiah 47:9-12</a:t>
            </a:r>
            <a:endParaRPr lang="en-US" sz="4000" u="sng" dirty="0"/>
          </a:p>
          <a:p>
            <a:pPr algn="ctr"/>
            <a:r>
              <a:rPr lang="en-US" sz="4000" dirty="0"/>
              <a:t>9 But these two things shall come to you In a moment, in one day: The loss of children, and widowhood. They shall come upon you in their fullness Because of the multitude of your sorceries, For the great abundance of your enchantments. </a:t>
            </a:r>
          </a:p>
          <a:p>
            <a:pPr algn="ctr"/>
            <a:r>
              <a:rPr lang="en-US" sz="4000" dirty="0"/>
              <a:t> </a:t>
            </a:r>
          </a:p>
          <a:p>
            <a:pPr algn="ctr"/>
            <a:r>
              <a:rPr lang="en-US" sz="4000" dirty="0"/>
              <a:t> </a:t>
            </a:r>
          </a:p>
          <a:p>
            <a:pPr algn="ctr"/>
            <a:r>
              <a:rPr lang="en-US" sz="4000" b="1" dirty="0"/>
              <a:t> </a:t>
            </a:r>
            <a:endParaRPr lang="en-US" sz="4000" dirty="0"/>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402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To the Lamb who was slain As atonement for us To the Son who overcame All the power of death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630537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6863417"/>
          </a:xfrm>
          <a:prstGeom prst="rect">
            <a:avLst/>
          </a:prstGeom>
        </p:spPr>
        <p:txBody>
          <a:bodyPr wrap="square">
            <a:spAutoFit/>
          </a:bodyPr>
          <a:lstStyle/>
          <a:p>
            <a:pPr algn="ctr"/>
            <a:r>
              <a:rPr lang="en-US" sz="4000" dirty="0"/>
              <a:t>10 "For you have trusted in your wickedness; You have said, 'No one sees me'; Your wisdom and your knowledge have warped you; And you have said in your heart, 'I am, and there is no one else besides me.' 11 Therefore evil shall come upon you; You shall not know from where it arises. And trouble shall fall upon you; You will not be able to put it off. And desolation shall come upon you suddenly, Which you shall not know. </a:t>
            </a:r>
          </a:p>
          <a:p>
            <a:pPr algn="ctr"/>
            <a:r>
              <a:rPr lang="en-US" sz="4000" dirty="0"/>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9941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6"/>
            <a:ext cx="11811000" cy="19174480"/>
          </a:xfrm>
          <a:prstGeom prst="rect">
            <a:avLst/>
          </a:prstGeom>
        </p:spPr>
        <p:txBody>
          <a:bodyPr wrap="square">
            <a:spAutoFit/>
          </a:bodyPr>
          <a:lstStyle/>
          <a:p>
            <a:pPr algn="ctr"/>
            <a:r>
              <a:rPr lang="en-US" sz="4000" dirty="0"/>
              <a:t>12 "Stand now with your enchantments And the multitude of your sorceries, In which you have labored from your youth--Perhaps you will be able to profit, Perhaps you will prevail. </a:t>
            </a: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FFFF"/>
              </a:solidFill>
            </a:endParaRPr>
          </a:p>
          <a:p>
            <a:pPr lvl="0" algn="ctr">
              <a:defRPr/>
            </a:pPr>
            <a:endParaRPr lang="en-US" sz="400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5246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rPr>
              <a:t>Donate with our QR code app to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rPr>
              <a:t>Amazing Grace Christian Fellowship</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panose="020B0604030504040204" pitchFamily="34" charset="0"/>
                <a:ea typeface="Times New Roman" panose="02020603050405020304" pitchFamily="18" charset="0"/>
                <a:cs typeface="Arial" charset="0"/>
              </a:rPr>
              <a:t>Donations are Deeply Appreciated!</a:t>
            </a:r>
            <a:endPar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praise! For the stripes, for the wounds For the beating You bore For the tears and the blood That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0577032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60E0B2-FB2C-42D4-A35B-5B16AE93F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454"/>
            <a:ext cx="4953000" cy="7002953"/>
          </a:xfrm>
          <a:prstGeom prst="rect">
            <a:avLst/>
          </a:prstGeom>
        </p:spPr>
      </p:pic>
      <p:sp>
        <p:nvSpPr>
          <p:cNvPr id="5" name="TextBox 4">
            <a:extLst>
              <a:ext uri="{FF2B5EF4-FFF2-40B4-BE49-F238E27FC236}">
                <a16:creationId xmlns:a16="http://schemas.microsoft.com/office/drawing/2014/main" id="{276FA421-AE2D-438F-BC9B-368DF26E36CA}"/>
              </a:ext>
            </a:extLst>
          </p:cNvPr>
          <p:cNvSpPr txBox="1"/>
          <p:nvPr/>
        </p:nvSpPr>
        <p:spPr>
          <a:xfrm>
            <a:off x="6477000" y="76200"/>
            <a:ext cx="4191000" cy="7478970"/>
          </a:xfrm>
          <a:prstGeom prst="rect">
            <a:avLst/>
          </a:prstGeom>
          <a:noFill/>
        </p:spPr>
        <p:txBody>
          <a:bodyPr wrap="square" rtlCol="0">
            <a:spAutoFit/>
          </a:bodyPr>
          <a:lstStyle/>
          <a:p>
            <a:pPr algn="ctr"/>
            <a:r>
              <a:rPr lang="en-US" sz="4000" b="1" u="sng" dirty="0"/>
              <a:t>The Message</a:t>
            </a:r>
          </a:p>
          <a:p>
            <a:pPr algn="ctr"/>
            <a:endParaRPr lang="en-US" sz="4000" dirty="0"/>
          </a:p>
          <a:p>
            <a:pPr algn="ctr"/>
            <a:r>
              <a:rPr lang="en-US" sz="4000" dirty="0"/>
              <a:t>Jesus is Returning Soon!</a:t>
            </a:r>
          </a:p>
          <a:p>
            <a:pPr algn="ctr"/>
            <a:endParaRPr lang="en-US" sz="4000" dirty="0"/>
          </a:p>
          <a:p>
            <a:pPr algn="ctr"/>
            <a:r>
              <a:rPr lang="en-US" sz="4000" dirty="0"/>
              <a:t>We are living on Bowered Time!</a:t>
            </a:r>
          </a:p>
          <a:p>
            <a:pPr algn="ctr"/>
            <a:r>
              <a:rPr lang="en-US" sz="4000" dirty="0"/>
              <a:t> </a:t>
            </a:r>
          </a:p>
          <a:p>
            <a:pPr algn="ctr"/>
            <a:r>
              <a:rPr lang="en-US" sz="4000" dirty="0"/>
              <a:t>Are You Ready To Meet King Jesus?</a:t>
            </a:r>
          </a:p>
          <a:p>
            <a:pPr algn="ctr"/>
            <a:endParaRPr lang="en-US" sz="4000" dirty="0"/>
          </a:p>
        </p:txBody>
      </p:sp>
    </p:spTree>
    <p:extLst>
      <p:ext uri="{BB962C8B-B14F-4D97-AF65-F5344CB8AC3E}">
        <p14:creationId xmlns:p14="http://schemas.microsoft.com/office/powerpoint/2010/main" val="36841100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106066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was willingly poured For the merciful, for wonderful, for majesty of Your love! We crown You We fall face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57134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down and we worship We all cry out, "You are worthy, God", You are "You are worthy, God“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84246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crown You We fall face down and we worship We all cry out, "You are worthy, God“ "You are worthy, Lord"</a:t>
            </a:r>
          </a:p>
        </p:txBody>
      </p:sp>
    </p:spTree>
    <p:extLst>
      <p:ext uri="{BB962C8B-B14F-4D97-AF65-F5344CB8AC3E}">
        <p14:creationId xmlns:p14="http://schemas.microsoft.com/office/powerpoint/2010/main" val="411000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 We Crown You</a:t>
            </a:r>
          </a:p>
          <a:p>
            <a:pPr marL="0" indent="0" algn="ctr">
              <a:buNone/>
            </a:pPr>
            <a:r>
              <a:rPr lang="en-US" sz="4000" b="1" dirty="0">
                <a:solidFill>
                  <a:schemeClr val="bg1"/>
                </a:solidFill>
                <a:latin typeface="Arial"/>
                <a:ea typeface="+mn-lt"/>
                <a:cs typeface="+mn-lt"/>
              </a:rPr>
              <a:t>(by Jeremy Riddle)</a:t>
            </a:r>
          </a:p>
        </p:txBody>
      </p:sp>
    </p:spTree>
    <p:extLst>
      <p:ext uri="{BB962C8B-B14F-4D97-AF65-F5344CB8AC3E}">
        <p14:creationId xmlns:p14="http://schemas.microsoft.com/office/powerpoint/2010/main" val="1811112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To the One who endured All the shame of the cross To the Lamb who was slain As atonement for us To</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11840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Son who overcame All the power of death We praise! For the stripes, for the wounds For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89095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beating You bore For the tears, for the blood That was willingly poured For the merciful, for wonderful, </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45024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for majesty of Your love! We crown You We fall face down and we worship We all cry out, "You are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02982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worthy, God“ "You are worthy, God“ We crown You We fall face down and we worship We all cry out, "</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389590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are worthy, God“ "You are worthy, God", yeah, we crown We crown You We fall face down and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63938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worship We all cry out, "You are worthy, God“ "You are worthy, God“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28319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When You Walk Into the Room</a:t>
            </a:r>
          </a:p>
          <a:p>
            <a:pPr marL="0" indent="0" algn="ctr">
              <a:buNone/>
            </a:pPr>
            <a:r>
              <a:rPr lang="en-US" sz="4400" b="1" dirty="0">
                <a:solidFill>
                  <a:schemeClr val="bg1"/>
                </a:solidFill>
                <a:latin typeface="Arial"/>
                <a:ea typeface="+mn-lt"/>
                <a:cs typeface="+mn-lt"/>
              </a:rPr>
              <a:t>(Katie </a:t>
            </a:r>
            <a:r>
              <a:rPr lang="en-US" sz="4400" b="1" dirty="0" err="1">
                <a:solidFill>
                  <a:schemeClr val="bg1"/>
                </a:solidFill>
                <a:latin typeface="Arial"/>
                <a:ea typeface="+mn-lt"/>
                <a:cs typeface="+mn-lt"/>
              </a:rPr>
              <a:t>Torwait</a:t>
            </a:r>
            <a:r>
              <a:rPr lang="en-US" sz="4400" b="1" dirty="0">
                <a:solidFill>
                  <a:schemeClr val="bg1"/>
                </a:solidFill>
                <a:latin typeface="Arial"/>
                <a:ea typeface="+mn-lt"/>
                <a:cs typeface="+mn-lt"/>
              </a:rPr>
              <a:t>)</a:t>
            </a:r>
          </a:p>
        </p:txBody>
      </p:sp>
    </p:spTree>
    <p:extLst>
      <p:ext uri="{BB962C8B-B14F-4D97-AF65-F5344CB8AC3E}">
        <p14:creationId xmlns:p14="http://schemas.microsoft.com/office/powerpoint/2010/main" val="3483208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You walk into the room Everything changes</a:t>
            </a:r>
          </a:p>
          <a:p>
            <a:pPr marL="0" indent="0" algn="ctr">
              <a:buNone/>
            </a:pPr>
            <a:r>
              <a:rPr lang="en-US" sz="4000" dirty="0">
                <a:solidFill>
                  <a:schemeClr val="bg1"/>
                </a:solidFill>
                <a:latin typeface="Arial"/>
                <a:ea typeface="+mn-lt"/>
                <a:cs typeface="+mn-lt"/>
              </a:rPr>
              <a:t>Darkness starts to tremble At the light that You bring</a:t>
            </a:r>
          </a:p>
        </p:txBody>
      </p:sp>
    </p:spTree>
    <p:extLst>
      <p:ext uri="{BB962C8B-B14F-4D97-AF65-F5344CB8AC3E}">
        <p14:creationId xmlns:p14="http://schemas.microsoft.com/office/powerpoint/2010/main" val="4000393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when You walk into the room Every heart starts burning And nothing matters more Than just to sit</a:t>
            </a:r>
          </a:p>
        </p:txBody>
      </p:sp>
    </p:spTree>
    <p:extLst>
      <p:ext uri="{BB962C8B-B14F-4D97-AF65-F5344CB8AC3E}">
        <p14:creationId xmlns:p14="http://schemas.microsoft.com/office/powerpoint/2010/main" val="210675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To the One who wore A crown of thorns To the One who took The lash and scourge For the hands and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16600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at Your feet And worship You We worship You, oh We love You We'll never stop We can't live</a:t>
            </a:r>
          </a:p>
        </p:txBody>
      </p:sp>
    </p:spTree>
    <p:extLst>
      <p:ext uri="{BB962C8B-B14F-4D97-AF65-F5344CB8AC3E}">
        <p14:creationId xmlns:p14="http://schemas.microsoft.com/office/powerpoint/2010/main" val="2828161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without You, Jesus We love You And we can't get enough All this is for You, Jesus When You walk into</a:t>
            </a:r>
          </a:p>
        </p:txBody>
      </p:sp>
    </p:spTree>
    <p:extLst>
      <p:ext uri="{BB962C8B-B14F-4D97-AF65-F5344CB8AC3E}">
        <p14:creationId xmlns:p14="http://schemas.microsoft.com/office/powerpoint/2010/main" val="4023898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room Sickness starts to vanish Every hopeless situation ceases to exist And when You walk into the</a:t>
            </a:r>
          </a:p>
        </p:txBody>
      </p:sp>
    </p:spTree>
    <p:extLst>
      <p:ext uri="{BB962C8B-B14F-4D97-AF65-F5344CB8AC3E}">
        <p14:creationId xmlns:p14="http://schemas.microsoft.com/office/powerpoint/2010/main" val="325549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room The dead begin to rise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there is resurrection life in all You do We love You We'll never</a:t>
            </a:r>
          </a:p>
        </p:txBody>
      </p:sp>
    </p:spTree>
    <p:extLst>
      <p:ext uri="{BB962C8B-B14F-4D97-AF65-F5344CB8AC3E}">
        <p14:creationId xmlns:p14="http://schemas.microsoft.com/office/powerpoint/2010/main" val="947246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stop Can't live without You, Jesus We love You And we can't get enough All this is for You, Jesus Oh, </a:t>
            </a:r>
          </a:p>
        </p:txBody>
      </p:sp>
    </p:spTree>
    <p:extLst>
      <p:ext uri="{BB962C8B-B14F-4D97-AF65-F5344CB8AC3E}">
        <p14:creationId xmlns:p14="http://schemas.microsoft.com/office/powerpoint/2010/main" val="4116520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Come and consume, God All we are We give You permission Our hearts are Yours We want You, </a:t>
            </a:r>
          </a:p>
        </p:txBody>
      </p:sp>
    </p:spTree>
    <p:extLst>
      <p:ext uri="{BB962C8B-B14F-4D97-AF65-F5344CB8AC3E}">
        <p14:creationId xmlns:p14="http://schemas.microsoft.com/office/powerpoint/2010/main" val="4028696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want You Come and consume, God All we are We give You permission Our hearts are Yours We</a:t>
            </a:r>
          </a:p>
        </p:txBody>
      </p:sp>
    </p:spTree>
    <p:extLst>
      <p:ext uri="{BB962C8B-B14F-4D97-AF65-F5344CB8AC3E}">
        <p14:creationId xmlns:p14="http://schemas.microsoft.com/office/powerpoint/2010/main" val="365112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You, we want You Come and consume, God All we are We give You permission Our hearts are Yours</a:t>
            </a:r>
          </a:p>
        </p:txBody>
      </p:sp>
    </p:spTree>
    <p:extLst>
      <p:ext uri="{BB962C8B-B14F-4D97-AF65-F5344CB8AC3E}">
        <p14:creationId xmlns:p14="http://schemas.microsoft.com/office/powerpoint/2010/main" val="1880737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want You, we want You Come and consume, God All we are We give You permission Our hearts</a:t>
            </a:r>
          </a:p>
        </p:txBody>
      </p:sp>
    </p:spTree>
    <p:extLst>
      <p:ext uri="{BB962C8B-B14F-4D97-AF65-F5344CB8AC3E}">
        <p14:creationId xmlns:p14="http://schemas.microsoft.com/office/powerpoint/2010/main" val="325913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are Yours We want You, we want You We love You We'll never stop Can't live without You, Jesus We</a:t>
            </a:r>
          </a:p>
        </p:txBody>
      </p:sp>
    </p:spTree>
    <p:extLst>
      <p:ext uri="{BB962C8B-B14F-4D97-AF65-F5344CB8AC3E}">
        <p14:creationId xmlns:p14="http://schemas.microsoft.com/office/powerpoint/2010/main" val="376568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feet That were pierced by nails For the sacrifice That has torn the veil We crown You We fall face down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92478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You And we can't get enough All this is for You, Jesus Oh, how we love You Oh, how we love You</a:t>
            </a:r>
          </a:p>
        </p:txBody>
      </p:sp>
    </p:spTree>
    <p:extLst>
      <p:ext uri="{BB962C8B-B14F-4D97-AF65-F5344CB8AC3E}">
        <p14:creationId xmlns:p14="http://schemas.microsoft.com/office/powerpoint/2010/main" val="2977969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“Reckless Love”</a:t>
            </a:r>
          </a:p>
          <a:p>
            <a:pPr marL="0" indent="0" algn="ctr">
              <a:buNone/>
            </a:pPr>
            <a:r>
              <a:rPr lang="en-US" sz="4000" b="1" dirty="0">
                <a:solidFill>
                  <a:schemeClr val="bg1"/>
                </a:solidFill>
                <a:latin typeface="Arial"/>
                <a:ea typeface="+mn-lt"/>
                <a:cs typeface="+mn-lt"/>
              </a:rPr>
              <a:t>(Cory Asbury)</a:t>
            </a:r>
          </a:p>
        </p:txBody>
      </p:sp>
    </p:spTree>
    <p:extLst>
      <p:ext uri="{BB962C8B-B14F-4D97-AF65-F5344CB8AC3E}">
        <p14:creationId xmlns:p14="http://schemas.microsoft.com/office/powerpoint/2010/main" val="3211766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Before I spoke a word, You were singing over me You have been so, so good to me Before I took a</a:t>
            </a:r>
          </a:p>
        </p:txBody>
      </p:sp>
    </p:spTree>
    <p:extLst>
      <p:ext uri="{BB962C8B-B14F-4D97-AF65-F5344CB8AC3E}">
        <p14:creationId xmlns:p14="http://schemas.microsoft.com/office/powerpoint/2010/main" val="3097179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breath, you breathed Your life in me You have been so </a:t>
            </a:r>
            <a:r>
              <a:rPr lang="en-US" sz="4000" dirty="0" err="1">
                <a:solidFill>
                  <a:schemeClr val="bg1"/>
                </a:solidFill>
                <a:latin typeface="Arial"/>
                <a:ea typeface="+mn-lt"/>
                <a:cs typeface="+mn-lt"/>
              </a:rPr>
              <a:t>so</a:t>
            </a:r>
            <a:r>
              <a:rPr lang="en-US" sz="4000" dirty="0">
                <a:solidFill>
                  <a:schemeClr val="bg1"/>
                </a:solidFill>
                <a:latin typeface="Arial"/>
                <a:ea typeface="+mn-lt"/>
                <a:cs typeface="+mn-lt"/>
              </a:rPr>
              <a:t> kind to me Oh, the overwhelming, </a:t>
            </a:r>
          </a:p>
        </p:txBody>
      </p:sp>
    </p:spTree>
    <p:extLst>
      <p:ext uri="{BB962C8B-B14F-4D97-AF65-F5344CB8AC3E}">
        <p14:creationId xmlns:p14="http://schemas.microsoft.com/office/powerpoint/2010/main" val="2738864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never-ending, reckless love of God Oh, it chases me down, fights 'til I'm found, leaves the 99 And I</a:t>
            </a:r>
          </a:p>
        </p:txBody>
      </p:sp>
    </p:spTree>
    <p:extLst>
      <p:ext uri="{BB962C8B-B14F-4D97-AF65-F5344CB8AC3E}">
        <p14:creationId xmlns:p14="http://schemas.microsoft.com/office/powerpoint/2010/main" val="40414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couldn't earn it I don't deserve it, still You give yourself away Oh, the overwhelming, never-ending, </a:t>
            </a:r>
          </a:p>
        </p:txBody>
      </p:sp>
    </p:spTree>
    <p:extLst>
      <p:ext uri="{BB962C8B-B14F-4D97-AF65-F5344CB8AC3E}">
        <p14:creationId xmlns:p14="http://schemas.microsoft.com/office/powerpoint/2010/main" val="3797729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reckless love of God When I was Your foe, still Your love fought for me You have been so, so good to me</a:t>
            </a:r>
          </a:p>
        </p:txBody>
      </p:sp>
    </p:spTree>
    <p:extLst>
      <p:ext uri="{BB962C8B-B14F-4D97-AF65-F5344CB8AC3E}">
        <p14:creationId xmlns:p14="http://schemas.microsoft.com/office/powerpoint/2010/main" val="2824654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I felt no worth, You paid it all for me You have been so, so kind to me Oh, the overwhelming, </a:t>
            </a:r>
          </a:p>
        </p:txBody>
      </p:sp>
    </p:spTree>
    <p:extLst>
      <p:ext uri="{BB962C8B-B14F-4D97-AF65-F5344CB8AC3E}">
        <p14:creationId xmlns:p14="http://schemas.microsoft.com/office/powerpoint/2010/main" val="542162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never-ending, reckless love of God Oh, it chases me down, fights 'til I'm found, leaves the 99 And I</a:t>
            </a:r>
          </a:p>
        </p:txBody>
      </p:sp>
    </p:spTree>
    <p:extLst>
      <p:ext uri="{BB962C8B-B14F-4D97-AF65-F5344CB8AC3E}">
        <p14:creationId xmlns:p14="http://schemas.microsoft.com/office/powerpoint/2010/main" val="2690328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couldn't earn it I don't deserve it, still You give yourself away Oh, the overwhelming, never-ending, </a:t>
            </a:r>
          </a:p>
        </p:txBody>
      </p:sp>
    </p:spTree>
    <p:extLst>
      <p:ext uri="{BB962C8B-B14F-4D97-AF65-F5344CB8AC3E}">
        <p14:creationId xmlns:p14="http://schemas.microsoft.com/office/powerpoint/2010/main" val="196117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we worship We all cry out, "You are worthy, God“ "You are worthy, God, yes“ We crown You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943219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reckless love of God There's no shadow You won't light up Mountain You won't climb up Coming after</a:t>
            </a:r>
          </a:p>
        </p:txBody>
      </p:sp>
    </p:spTree>
    <p:extLst>
      <p:ext uri="{BB962C8B-B14F-4D97-AF65-F5344CB8AC3E}">
        <p14:creationId xmlns:p14="http://schemas.microsoft.com/office/powerpoint/2010/main" val="3386387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 There's no wall You won't kick down Lie You won't tear down Coming after me Oh, the</a:t>
            </a:r>
          </a:p>
        </p:txBody>
      </p:sp>
    </p:spTree>
    <p:extLst>
      <p:ext uri="{BB962C8B-B14F-4D97-AF65-F5344CB8AC3E}">
        <p14:creationId xmlns:p14="http://schemas.microsoft.com/office/powerpoint/2010/main" val="2611313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overwhelming, never-ending, reckless love of God Oh, it chases me down, fights 'til I'm found, leaves</a:t>
            </a:r>
          </a:p>
        </p:txBody>
      </p:sp>
    </p:spTree>
    <p:extLst>
      <p:ext uri="{BB962C8B-B14F-4D97-AF65-F5344CB8AC3E}">
        <p14:creationId xmlns:p14="http://schemas.microsoft.com/office/powerpoint/2010/main" val="3935720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99 And I couldn't earn it I don't deserve it, still You give yourself away Oh, the overwhelming, </a:t>
            </a:r>
          </a:p>
        </p:txBody>
      </p:sp>
    </p:spTree>
    <p:extLst>
      <p:ext uri="{BB962C8B-B14F-4D97-AF65-F5344CB8AC3E}">
        <p14:creationId xmlns:p14="http://schemas.microsoft.com/office/powerpoint/2010/main" val="901085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never-ending, reckless love of God.</a:t>
            </a:r>
          </a:p>
        </p:txBody>
      </p:sp>
    </p:spTree>
    <p:extLst>
      <p:ext uri="{BB962C8B-B14F-4D97-AF65-F5344CB8AC3E}">
        <p14:creationId xmlns:p14="http://schemas.microsoft.com/office/powerpoint/2010/main" val="1382971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3DD-A180-4CCD-A32F-99925751489D}"/>
              </a:ext>
            </a:extLst>
          </p:cNvPr>
          <p:cNvSpPr>
            <a:spLocks noGrp="1"/>
          </p:cNvSpPr>
          <p:nvPr>
            <p:ph type="title"/>
          </p:nvPr>
        </p:nvSpPr>
        <p:spPr>
          <a:xfrm>
            <a:off x="838200" y="-1763"/>
            <a:ext cx="10515600" cy="1297340"/>
          </a:xfrm>
        </p:spPr>
        <p:txBody>
          <a:bodyPr>
            <a:normAutofit/>
          </a:bodyPr>
          <a:lstStyle/>
          <a:p>
            <a:pPr algn="ctr"/>
            <a:r>
              <a:rPr lang="en-US" sz="4000" dirty="0">
                <a:solidFill>
                  <a:schemeClr val="bg1"/>
                </a:solidFill>
                <a:latin typeface="Arial Black"/>
                <a:cs typeface="Calibri Light"/>
              </a:rPr>
              <a:t>The More I Seek You</a:t>
            </a:r>
            <a:br>
              <a:rPr lang="en-US" sz="4000" dirty="0">
                <a:solidFill>
                  <a:schemeClr val="bg1"/>
                </a:solidFill>
                <a:latin typeface="Arial Black"/>
                <a:cs typeface="Calibri Light"/>
              </a:rPr>
            </a:br>
            <a:r>
              <a:rPr lang="en-US" sz="4000" dirty="0">
                <a:solidFill>
                  <a:schemeClr val="bg1"/>
                </a:solidFill>
                <a:latin typeface="Arial Black"/>
                <a:cs typeface="Calibri Light"/>
              </a:rPr>
              <a:t>(by Kari Jobe)</a:t>
            </a:r>
          </a:p>
        </p:txBody>
      </p:sp>
    </p:spTree>
    <p:extLst>
      <p:ext uri="{BB962C8B-B14F-4D97-AF65-F5344CB8AC3E}">
        <p14:creationId xmlns:p14="http://schemas.microsoft.com/office/powerpoint/2010/main" val="1368011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more I seek you The more I find you The more I find you, the more I love you I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sit at your feet</a:t>
            </a:r>
          </a:p>
        </p:txBody>
      </p:sp>
    </p:spTree>
    <p:extLst>
      <p:ext uri="{BB962C8B-B14F-4D97-AF65-F5344CB8AC3E}">
        <p14:creationId xmlns:p14="http://schemas.microsoft.com/office/powerpoint/2010/main" val="1507439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114279"/>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Drink from the cup in your hand Lay back against you and breath, feel your heart beat This love is so deep, </a:t>
            </a:r>
          </a:p>
        </p:txBody>
      </p:sp>
    </p:spTree>
    <p:extLst>
      <p:ext uri="{BB962C8B-B14F-4D97-AF65-F5344CB8AC3E}">
        <p14:creationId xmlns:p14="http://schemas.microsoft.com/office/powerpoint/2010/main" val="3905940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70589-6110-4459-990A-B7677A636DB6}"/>
              </a:ext>
            </a:extLst>
          </p:cNvPr>
          <p:cNvSpPr>
            <a:spLocks noGrp="1"/>
          </p:cNvSpPr>
          <p:nvPr>
            <p:ph idx="1"/>
          </p:nvPr>
        </p:nvSpPr>
        <p:spPr>
          <a:xfrm>
            <a:off x="0" y="110365"/>
            <a:ext cx="12192000" cy="653661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it's more than I can stand I melt in your peace, it's overwhelming The more I seek you The more I find</a:t>
            </a:r>
          </a:p>
        </p:txBody>
      </p:sp>
    </p:spTree>
    <p:extLst>
      <p:ext uri="{BB962C8B-B14F-4D97-AF65-F5344CB8AC3E}">
        <p14:creationId xmlns:p14="http://schemas.microsoft.com/office/powerpoint/2010/main" val="818292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5994-1E62-4CA1-A950-FF7FB0003267}"/>
              </a:ext>
            </a:extLst>
          </p:cNvPr>
          <p:cNvSpPr>
            <a:spLocks noGrp="1"/>
          </p:cNvSpPr>
          <p:nvPr>
            <p:ph idx="1"/>
          </p:nvPr>
        </p:nvSpPr>
        <p:spPr>
          <a:xfrm>
            <a:off x="87923" y="109831"/>
            <a:ext cx="12036669" cy="666024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The more I find you, the more I love you I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sit at your feet Drink from the cup in your</a:t>
            </a:r>
          </a:p>
        </p:txBody>
      </p:sp>
    </p:spTree>
    <p:extLst>
      <p:ext uri="{BB962C8B-B14F-4D97-AF65-F5344CB8AC3E}">
        <p14:creationId xmlns:p14="http://schemas.microsoft.com/office/powerpoint/2010/main" val="394794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fall face down and we worship We all cry out, "You are worthy, God“ "You are worthy, God“ You are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3650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B3D33-D0D0-4673-8D91-DB5DA5323208}"/>
              </a:ext>
            </a:extLst>
          </p:cNvPr>
          <p:cNvSpPr>
            <a:spLocks noGrp="1"/>
          </p:cNvSpPr>
          <p:nvPr>
            <p:ph idx="1"/>
          </p:nvPr>
        </p:nvSpPr>
        <p:spPr>
          <a:xfrm>
            <a:off x="0" y="97994"/>
            <a:ext cx="12192000" cy="461944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stand I melt in your peace, it's overwhelming I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sit at your feet Drink from the cup in your hand Lay</a:t>
            </a:r>
          </a:p>
        </p:txBody>
      </p:sp>
    </p:spTree>
    <p:extLst>
      <p:ext uri="{BB962C8B-B14F-4D97-AF65-F5344CB8AC3E}">
        <p14:creationId xmlns:p14="http://schemas.microsoft.com/office/powerpoint/2010/main" val="3797801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back against you and breath, feel your heart beat This love is so deep, it's more than I can stand I</a:t>
            </a:r>
          </a:p>
        </p:txBody>
      </p:sp>
    </p:spTree>
    <p:extLst>
      <p:ext uri="{BB962C8B-B14F-4D97-AF65-F5344CB8AC3E}">
        <p14:creationId xmlns:p14="http://schemas.microsoft.com/office/powerpoint/2010/main" val="2736525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melt in your peace, it's overwhelming, oh your love is overwhelming me And now my love, your love is</a:t>
            </a:r>
          </a:p>
        </p:txBody>
      </p:sp>
    </p:spTree>
    <p:extLst>
      <p:ext uri="{BB962C8B-B14F-4D97-AF65-F5344CB8AC3E}">
        <p14:creationId xmlns:p14="http://schemas.microsoft.com/office/powerpoint/2010/main" val="293668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overwhelming me, over me I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sit at your feet Drink from the cup in your hand Lay back against</a:t>
            </a:r>
          </a:p>
        </p:txBody>
      </p:sp>
    </p:spTree>
    <p:extLst>
      <p:ext uri="{BB962C8B-B14F-4D97-AF65-F5344CB8AC3E}">
        <p14:creationId xmlns:p14="http://schemas.microsoft.com/office/powerpoint/2010/main" val="3217554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and breath, feel your heart beat This love is so deep, it’s m ore than I can stand I melt in your peace</a:t>
            </a:r>
          </a:p>
        </p:txBody>
      </p:sp>
    </p:spTree>
    <p:extLst>
      <p:ext uri="{BB962C8B-B14F-4D97-AF65-F5344CB8AC3E}">
        <p14:creationId xmlns:p14="http://schemas.microsoft.com/office/powerpoint/2010/main" val="4289793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“Holy Spirit”</a:t>
            </a:r>
          </a:p>
          <a:p>
            <a:pPr marL="0" indent="0" algn="ctr">
              <a:buNone/>
            </a:pPr>
            <a:r>
              <a:rPr lang="en-US" sz="4400" b="1" dirty="0">
                <a:solidFill>
                  <a:schemeClr val="bg1"/>
                </a:solidFill>
                <a:latin typeface="Arial"/>
                <a:ea typeface="+mn-lt"/>
                <a:cs typeface="+mn-lt"/>
              </a:rPr>
              <a:t>(Kim Walker)</a:t>
            </a:r>
          </a:p>
        </p:txBody>
      </p:sp>
    </p:spTree>
    <p:extLst>
      <p:ext uri="{BB962C8B-B14F-4D97-AF65-F5344CB8AC3E}">
        <p14:creationId xmlns:p14="http://schemas.microsoft.com/office/powerpoint/2010/main" val="951413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There’s nothing worth more. That could ever come close. No thing can compare. You’re our living hope.</a:t>
            </a:r>
          </a:p>
        </p:txBody>
      </p:sp>
    </p:spTree>
    <p:extLst>
      <p:ext uri="{BB962C8B-B14F-4D97-AF65-F5344CB8AC3E}">
        <p14:creationId xmlns:p14="http://schemas.microsoft.com/office/powerpoint/2010/main" val="3793034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presence Lord. I’ve tasted and seen of the sweetest of loves. Where my heart becomes free </a:t>
            </a:r>
          </a:p>
        </p:txBody>
      </p:sp>
    </p:spTree>
    <p:extLst>
      <p:ext uri="{BB962C8B-B14F-4D97-AF65-F5344CB8AC3E}">
        <p14:creationId xmlns:p14="http://schemas.microsoft.com/office/powerpoint/2010/main" val="10598873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my shame is undone.  Your presence, Lord.</a:t>
            </a:r>
          </a:p>
          <a:p>
            <a:pPr marL="0" indent="0" algn="ctr">
              <a:buNone/>
            </a:pPr>
            <a:r>
              <a:rPr lang="en-US" sz="4000" dirty="0">
                <a:solidFill>
                  <a:schemeClr val="bg1"/>
                </a:solidFill>
                <a:latin typeface="Arial"/>
                <a:ea typeface="+mn-lt"/>
                <a:cs typeface="+mn-lt"/>
              </a:rPr>
              <a:t>Holy spirit you are welcome here. Come flood this</a:t>
            </a:r>
          </a:p>
        </p:txBody>
      </p:sp>
    </p:spTree>
    <p:extLst>
      <p:ext uri="{BB962C8B-B14F-4D97-AF65-F5344CB8AC3E}">
        <p14:creationId xmlns:p14="http://schemas.microsoft.com/office/powerpoint/2010/main" val="2587371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place and fill the atmosphere. Your glory God is what  our hearts long for. To be </a:t>
            </a:r>
            <a:r>
              <a:rPr lang="en-US" sz="4000" dirty="0" err="1">
                <a:solidFill>
                  <a:schemeClr val="bg1"/>
                </a:solidFill>
                <a:latin typeface="Arial"/>
                <a:ea typeface="+mn-lt"/>
                <a:cs typeface="+mn-lt"/>
              </a:rPr>
              <a:t>overcomed</a:t>
            </a:r>
            <a:r>
              <a:rPr lang="en-US" sz="4000" dirty="0">
                <a:solidFill>
                  <a:schemeClr val="bg1"/>
                </a:solidFill>
                <a:latin typeface="Arial"/>
                <a:ea typeface="+mn-lt"/>
                <a:cs typeface="+mn-lt"/>
              </a:rPr>
              <a:t>, By your</a:t>
            </a:r>
          </a:p>
        </p:txBody>
      </p:sp>
    </p:spTree>
    <p:extLst>
      <p:ext uri="{BB962C8B-B14F-4D97-AF65-F5344CB8AC3E}">
        <p14:creationId xmlns:p14="http://schemas.microsoft.com/office/powerpoint/2010/main" val="351691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worthy So worthy To the One who gave His very life away Who took upon Himself All our guilt and shame</a:t>
            </a:r>
          </a:p>
        </p:txBody>
      </p:sp>
    </p:spTree>
    <p:extLst>
      <p:ext uri="{BB962C8B-B14F-4D97-AF65-F5344CB8AC3E}">
        <p14:creationId xmlns:p14="http://schemas.microsoft.com/office/powerpoint/2010/main" val="730059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presence Lord. There’s nothing worth more. That could ever come close. No thing can compare. </a:t>
            </a:r>
          </a:p>
        </p:txBody>
      </p:sp>
    </p:spTree>
    <p:extLst>
      <p:ext uri="{BB962C8B-B14F-4D97-AF65-F5344CB8AC3E}">
        <p14:creationId xmlns:p14="http://schemas.microsoft.com/office/powerpoint/2010/main" val="14894225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you’re living hope. Your presence, Lord. I’ve tasted and seen of the sweetest of loves. Where my heart </a:t>
            </a:r>
          </a:p>
        </p:txBody>
      </p:sp>
    </p:spTree>
    <p:extLst>
      <p:ext uri="{BB962C8B-B14F-4D97-AF65-F5344CB8AC3E}">
        <p14:creationId xmlns:p14="http://schemas.microsoft.com/office/powerpoint/2010/main" val="44494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becomes free and my shame is undone. Your presence, Lord. Holy Spirit you are welcome here</a:t>
            </a:r>
          </a:p>
        </p:txBody>
      </p:sp>
    </p:spTree>
    <p:extLst>
      <p:ext uri="{BB962C8B-B14F-4D97-AF65-F5344CB8AC3E}">
        <p14:creationId xmlns:p14="http://schemas.microsoft.com/office/powerpoint/2010/main" val="35038128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Come flood this place and fill the atmosphere. Your glory God is what our hearts long for. To be </a:t>
            </a:r>
          </a:p>
        </p:txBody>
      </p:sp>
    </p:spTree>
    <p:extLst>
      <p:ext uri="{BB962C8B-B14F-4D97-AF65-F5344CB8AC3E}">
        <p14:creationId xmlns:p14="http://schemas.microsoft.com/office/powerpoint/2010/main" val="2528983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overcome by your presence Lord. Your presence Lord. Let us become more aware of your presence</a:t>
            </a:r>
          </a:p>
        </p:txBody>
      </p:sp>
    </p:spTree>
    <p:extLst>
      <p:ext uri="{BB962C8B-B14F-4D97-AF65-F5344CB8AC3E}">
        <p14:creationId xmlns:p14="http://schemas.microsoft.com/office/powerpoint/2010/main" val="4163063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Let us experience the Glory of your goodness. Let us become. More aware of your presence. Let us </a:t>
            </a:r>
          </a:p>
        </p:txBody>
      </p:sp>
    </p:spTree>
    <p:extLst>
      <p:ext uri="{BB962C8B-B14F-4D97-AF65-F5344CB8AC3E}">
        <p14:creationId xmlns:p14="http://schemas.microsoft.com/office/powerpoint/2010/main" val="210659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experience the Glory of your goodness. Let us become more aware of your presence. Let us </a:t>
            </a:r>
          </a:p>
        </p:txBody>
      </p:sp>
    </p:spTree>
    <p:extLst>
      <p:ext uri="{BB962C8B-B14F-4D97-AF65-F5344CB8AC3E}">
        <p14:creationId xmlns:p14="http://schemas.microsoft.com/office/powerpoint/2010/main" val="3776038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atmosphere, Your glory God is what our heart longs for to be overcome. By your presence Lord.</a:t>
            </a:r>
          </a:p>
        </p:txBody>
      </p:sp>
    </p:spTree>
    <p:extLst>
      <p:ext uri="{BB962C8B-B14F-4D97-AF65-F5344CB8AC3E}">
        <p14:creationId xmlns:p14="http://schemas.microsoft.com/office/powerpoint/2010/main" val="4125426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1146736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76200" y="0"/>
            <a:ext cx="121158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Hanging on a cross For the world He loved With His precious blood Purchased men for God And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38681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73382" y="-30480"/>
            <a:ext cx="8686800" cy="3046988"/>
          </a:xfrm>
          <a:prstGeom prst="rect">
            <a:avLst/>
          </a:prstGeom>
          <a:noFill/>
        </p:spPr>
        <p:txBody>
          <a:bodyPr wrap="square" rtlCol="0">
            <a:spAutoFit/>
          </a:bodyPr>
          <a:lstStyle/>
          <a:p>
            <a:pPr algn="ctr"/>
            <a:r>
              <a:rPr lang="en-US" sz="3200" b="1" dirty="0"/>
              <a:t>Mystery Babylon Part 2</a:t>
            </a:r>
          </a:p>
          <a:p>
            <a:pPr algn="ctr"/>
            <a:r>
              <a:rPr lang="en-US" sz="2800" b="1" dirty="0"/>
              <a:t>by Pastor Fee Soliven</a:t>
            </a:r>
          </a:p>
          <a:p>
            <a:pPr algn="ctr"/>
            <a:r>
              <a:rPr lang="en-US" sz="3200" b="1" dirty="0"/>
              <a:t>Revelation 18:1-24</a:t>
            </a:r>
          </a:p>
          <a:p>
            <a:pPr algn="ctr"/>
            <a:r>
              <a:rPr lang="en-US" sz="3200" b="1" dirty="0"/>
              <a:t>Sunday Afternoon</a:t>
            </a:r>
          </a:p>
          <a:p>
            <a:pPr algn="ctr"/>
            <a:r>
              <a:rPr lang="en-US" sz="3200" b="1" dirty="0"/>
              <a:t>September 15, 2024</a:t>
            </a:r>
          </a:p>
          <a:p>
            <a:pPr algn="ctr"/>
            <a:endParaRPr lang="en-US" sz="3200" dirty="0"/>
          </a:p>
        </p:txBody>
      </p:sp>
      <p:pic>
        <p:nvPicPr>
          <p:cNvPr id="3" name="Picture 2" descr="A collage of different books&#10;&#10;Description automatically generated">
            <a:extLst>
              <a:ext uri="{FF2B5EF4-FFF2-40B4-BE49-F238E27FC236}">
                <a16:creationId xmlns:a16="http://schemas.microsoft.com/office/drawing/2014/main" id="{06F3A18D-B5B5-1790-E103-54146C6BB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2200"/>
            <a:ext cx="12192000" cy="4495800"/>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10820400" y="2362200"/>
            <a:ext cx="1371600" cy="10287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12039600" cy="6247864"/>
          </a:xfrm>
          <a:prstGeom prst="rect">
            <a:avLst/>
          </a:prstGeom>
        </p:spPr>
        <p:txBody>
          <a:bodyPr wrap="square">
            <a:spAutoFit/>
          </a:bodyPr>
          <a:lstStyle/>
          <a:p>
            <a:pPr algn="ctr"/>
            <a:r>
              <a:rPr lang="en-US" sz="4000" b="1" u="sng" dirty="0"/>
              <a:t>Revelation 18:1-24</a:t>
            </a:r>
            <a:endParaRPr lang="en-US" sz="4000" u="sng" dirty="0"/>
          </a:p>
          <a:p>
            <a:pPr algn="ctr"/>
            <a:r>
              <a:rPr lang="en-US" sz="4000" dirty="0"/>
              <a:t>1 After these things I saw another angel coming down from heaven, having great authority, and the earth was illuminated with his glory. 2 And he cried mightily with a loud voice, saying, "Babylon the great is fallen, is fallen, and has become a dwelling place of demons, a prison for every foul spirit, and a cage for every unclean and hated bird! </a:t>
            </a:r>
          </a:p>
          <a:p>
            <a:pPr algn="ctr"/>
            <a:r>
              <a:rPr lang="en-US" sz="4000" dirty="0"/>
              <a:t> </a:t>
            </a:r>
          </a:p>
          <a:p>
            <a:pPr algn="ctr"/>
            <a:endParaRPr lang="en-US" sz="4000" dirty="0"/>
          </a:p>
        </p:txBody>
      </p:sp>
    </p:spTree>
    <p:extLst>
      <p:ext uri="{BB962C8B-B14F-4D97-AF65-F5344CB8AC3E}">
        <p14:creationId xmlns:p14="http://schemas.microsoft.com/office/powerpoint/2010/main" val="158864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8409"/>
            <a:ext cx="11658600" cy="6247864"/>
          </a:xfrm>
          <a:prstGeom prst="rect">
            <a:avLst/>
          </a:prstGeom>
        </p:spPr>
        <p:txBody>
          <a:bodyPr wrap="square">
            <a:spAutoFit/>
          </a:bodyPr>
          <a:lstStyle/>
          <a:p>
            <a:pPr algn="ctr"/>
            <a:r>
              <a:rPr lang="en-US" sz="4000" dirty="0"/>
              <a:t>3 For all the nations have drunk of the wine of the wrath of her fornication, the kings of the earth have committed fornication with her, and the merchants of the earth have become rich through the abundance of her luxury." 4 And I heard another voice from heaven saying, "Come out of her, my people, lest you share in her sins, and lest you receive of her plagues. </a:t>
            </a:r>
          </a:p>
          <a:p>
            <a:pPr algn="ctr"/>
            <a:r>
              <a:rPr lang="en-US" sz="4000" dirty="0"/>
              <a:t> </a:t>
            </a:r>
          </a:p>
          <a:p>
            <a:pPr algn="ct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2456"/>
            <a:ext cx="8915400" cy="1323439"/>
          </a:xfrm>
          <a:prstGeom prst="rect">
            <a:avLst/>
          </a:prstGeom>
        </p:spPr>
        <p:txBody>
          <a:bodyPr wrap="square">
            <a:spAutoFit/>
          </a:bodyPr>
          <a:lstStyle/>
          <a:p>
            <a:pPr algn="ctr"/>
            <a:endParaRPr lang="en-US" sz="4000" dirty="0"/>
          </a:p>
          <a:p>
            <a:pPr algn="ctr"/>
            <a:r>
              <a:rPr lang="en-US" sz="4000" b="1" dirty="0"/>
              <a:t> </a:t>
            </a:r>
            <a:endParaRPr lang="en-US" sz="4000" dirty="0"/>
          </a:p>
        </p:txBody>
      </p:sp>
      <p:sp>
        <p:nvSpPr>
          <p:cNvPr id="4" name="Rectangle 3"/>
          <p:cNvSpPr/>
          <p:nvPr/>
        </p:nvSpPr>
        <p:spPr>
          <a:xfrm>
            <a:off x="76200" y="76201"/>
            <a:ext cx="12039600" cy="6863417"/>
          </a:xfrm>
          <a:prstGeom prst="rect">
            <a:avLst/>
          </a:prstGeom>
        </p:spPr>
        <p:txBody>
          <a:bodyPr wrap="square">
            <a:spAutoFit/>
          </a:bodyPr>
          <a:lstStyle/>
          <a:p>
            <a:pPr algn="ctr"/>
            <a:r>
              <a:rPr lang="en-US" sz="4000" dirty="0"/>
              <a:t>5 For her sins have reached to heaven, and God has remembered her iniquities. 6 Render to her just as she rendered to you, and repay her double according to her works; in the cup which she has mixed, mix double for her. 7 In the measure that she glorified herself and lived luxuriously, in the same measure give her torment and sorrow; for she says in her heart, 'I sit as queen, and am no widow, and will not see sorrow.'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1811000" cy="5016758"/>
          </a:xfrm>
          <a:prstGeom prst="rect">
            <a:avLst/>
          </a:prstGeom>
        </p:spPr>
        <p:txBody>
          <a:bodyPr wrap="square">
            <a:spAutoFit/>
          </a:bodyPr>
          <a:lstStyle/>
          <a:p>
            <a:pPr algn="ctr"/>
            <a:r>
              <a:rPr lang="en-US" sz="4000" dirty="0"/>
              <a:t>8 "Therefore her plagues will come in one day--death and mourning and famine. And she will be utterly burned with fire, for strong is the Lord God who judges her. 9 "The kings of the earth who committed fornication and lived luxuriously with her will weep and lament for her, when they see the smoke of her burning, </a:t>
            </a:r>
          </a:p>
          <a:p>
            <a:pPr algn="ct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8161"/>
            <a:ext cx="12039600" cy="7478970"/>
          </a:xfrm>
          <a:prstGeom prst="rect">
            <a:avLst/>
          </a:prstGeom>
        </p:spPr>
        <p:txBody>
          <a:bodyPr wrap="square">
            <a:spAutoFit/>
          </a:bodyPr>
          <a:lstStyle/>
          <a:p>
            <a:pPr algn="ctr"/>
            <a:r>
              <a:rPr lang="en-US" sz="4000" dirty="0"/>
              <a:t>10 standing at a distance for fear of her torment, saying, 'Alas, alas, that great city Babylon, that mighty city! For in one hour your judgment has come.' 11 "And the merchants of the earth will weep and mourn over her, for no one buys their merchandise anymore: 12 merchandise of gold and silver, precious stones and pearls, fine linen and purple, silk and scarlet, every kind of citron wood, every kind of object of ivory, every kind of object of most precious wood, bronze, iron, and marble;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255"/>
            <a:ext cx="11887200" cy="7478970"/>
          </a:xfrm>
          <a:prstGeom prst="rect">
            <a:avLst/>
          </a:prstGeom>
        </p:spPr>
        <p:txBody>
          <a:bodyPr wrap="square">
            <a:spAutoFit/>
          </a:bodyPr>
          <a:lstStyle/>
          <a:p>
            <a:pPr algn="ctr"/>
            <a:r>
              <a:rPr lang="en-US" sz="4000" dirty="0"/>
              <a:t>13 and cinnamon and incense, fragrant oil and frankincense, wine and oil, fine flour and wheat, cattle and sheep, horses and chariots, and bodies and souls of men. 14 The fruit that your soul longed for has gone from you, and all the things which are rich and splendid have gone from you, and you shall find them no more at all. 15 The merchants of these things, who became rich by her, will stand at a distance for fear of her torment, weeping and wailing,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3524"/>
            <a:ext cx="11887200" cy="6247864"/>
          </a:xfrm>
          <a:prstGeom prst="rect">
            <a:avLst/>
          </a:prstGeom>
        </p:spPr>
        <p:txBody>
          <a:bodyPr wrap="square">
            <a:spAutoFit/>
          </a:bodyPr>
          <a:lstStyle/>
          <a:p>
            <a:pPr algn="ctr"/>
            <a:r>
              <a:rPr lang="en-US" sz="4000" dirty="0"/>
              <a:t>16 and saying, 'Alas, alas, that great city that was clothed in fine linen, purple, and scarlet, and adorned with gold and precious stones and pearls! 17 For in one hour such great riches came to nothing.' Every shipmaster, all who travel by ship, sailors, and as many as trade on the sea, stood at a distance 18 and cried out when they saw the smoke of her burning, saying, 'What is like this great city?'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11734800" cy="5632311"/>
          </a:xfrm>
          <a:prstGeom prst="rect">
            <a:avLst/>
          </a:prstGeom>
        </p:spPr>
        <p:txBody>
          <a:bodyPr wrap="square">
            <a:spAutoFit/>
          </a:bodyPr>
          <a:lstStyle/>
          <a:p>
            <a:pPr algn="ctr"/>
            <a:r>
              <a:rPr lang="en-US" sz="4000" dirty="0"/>
              <a:t>19 "They threw dust on their heads and cried out, weeping and wailing, and saying, 'Alas, alas, that great city, in which all who had ships on the sea became rich by her wealth! For in one hour she is made desolate.' 20 "Rejoice over her, O heaven, and you holy apostles and prophets, for God has avenged you on her!"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1018"/>
            <a:ext cx="11887200" cy="6863417"/>
          </a:xfrm>
          <a:prstGeom prst="rect">
            <a:avLst/>
          </a:prstGeom>
        </p:spPr>
        <p:txBody>
          <a:bodyPr wrap="square">
            <a:spAutoFit/>
          </a:bodyPr>
          <a:lstStyle/>
          <a:p>
            <a:pPr algn="ctr"/>
            <a:r>
              <a:rPr lang="en-US" sz="4000" dirty="0"/>
              <a:t>21 Then a mighty angel took up a stone like a great millstone and threw it into the sea, saying, "Thus with violence the great city Babylon shall be thrown down, and shall not be found anymore. 22 The sound of harpists, musicians, flutists, and trumpeters shall not be heard in you anymore. No craftsman of any craft shall be found in you anymore, and the sound of a millstone shall not be heard in you anymore.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crown You We fall face down and we worship We all cry out, "You are worthy, God“ "You are worthy, God"</a:t>
            </a:r>
          </a:p>
        </p:txBody>
      </p:sp>
    </p:spTree>
    <p:extLst>
      <p:ext uri="{BB962C8B-B14F-4D97-AF65-F5344CB8AC3E}">
        <p14:creationId xmlns:p14="http://schemas.microsoft.com/office/powerpoint/2010/main" val="1299461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8166"/>
            <a:ext cx="11887200" cy="6247864"/>
          </a:xfrm>
          <a:prstGeom prst="rect">
            <a:avLst/>
          </a:prstGeom>
        </p:spPr>
        <p:txBody>
          <a:bodyPr wrap="square">
            <a:spAutoFit/>
          </a:bodyPr>
          <a:lstStyle/>
          <a:p>
            <a:pPr algn="ctr"/>
            <a:r>
              <a:rPr lang="en-US" sz="4000" dirty="0"/>
              <a:t>23 The light of a lamp shall not shine in you anymore, and the voice of bridegroom and bride shall not be heard in you anymore. For your merchants were the great men of the earth, for by your sorcery all the nations were deceived. 24 And in her was found the blood of prophets and saints, and of all who were slain on the earth." </a:t>
            </a:r>
          </a:p>
          <a:p>
            <a:pPr algn="ctr"/>
            <a:r>
              <a:rPr lang="en-US" sz="4000" dirty="0"/>
              <a:t>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4358"/>
            <a:ext cx="11811000" cy="9941183"/>
          </a:xfrm>
          <a:prstGeom prst="rect">
            <a:avLst/>
          </a:prstGeom>
        </p:spPr>
        <p:txBody>
          <a:bodyPr wrap="square">
            <a:spAutoFit/>
          </a:bodyPr>
          <a:lstStyle/>
          <a:p>
            <a:pPr algn="ctr"/>
            <a:r>
              <a:rPr lang="en-US" sz="4000" dirty="0"/>
              <a:t> </a:t>
            </a:r>
            <a:r>
              <a:rPr lang="en-US" sz="4000" b="1" u="sng" dirty="0"/>
              <a:t>Revelation 17:3</a:t>
            </a:r>
            <a:endParaRPr lang="en-US" sz="4000" u="sng" dirty="0"/>
          </a:p>
          <a:p>
            <a:pPr algn="ctr"/>
            <a:r>
              <a:rPr lang="en-US" sz="4000" dirty="0"/>
              <a:t>So he carried me away in the Spirit into the wilderness. And I saw a woman sitting on a scarlet beast which was full of names of blasphemy, having seven heads and ten horns.</a:t>
            </a:r>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endParaRPr lang="en-US" sz="4000" dirty="0"/>
          </a:p>
          <a:p>
            <a:pPr algn="ctr"/>
            <a:r>
              <a:rPr lang="en-US" sz="4000" b="1" dirty="0"/>
              <a:t> </a:t>
            </a:r>
            <a:endParaRPr lang="en-US" sz="4000" dirty="0"/>
          </a:p>
          <a:p>
            <a:pPr algn="ctr"/>
            <a:r>
              <a:rPr lang="en-US" sz="4000" dirty="0"/>
              <a:t> </a:t>
            </a:r>
          </a:p>
          <a:p>
            <a:pPr algn="ctr"/>
            <a:r>
              <a:rPr lang="en-US" sz="4000" dirty="0"/>
              <a:t> </a:t>
            </a:r>
          </a:p>
          <a:p>
            <a:pPr algn="ctr"/>
            <a:endParaRPr lang="en-US" sz="4000" dirty="0"/>
          </a:p>
          <a:p>
            <a:pPr algn="ct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7212"/>
            <a:ext cx="11887200" cy="3170099"/>
          </a:xfrm>
          <a:prstGeom prst="rect">
            <a:avLst/>
          </a:prstGeom>
        </p:spPr>
        <p:txBody>
          <a:bodyPr wrap="square">
            <a:spAutoFit/>
          </a:bodyPr>
          <a:lstStyle/>
          <a:p>
            <a:pPr algn="ctr"/>
            <a:r>
              <a:rPr lang="en-US" sz="4000" b="1" u="sng" dirty="0"/>
              <a:t>Daniel 12:4</a:t>
            </a:r>
            <a:endParaRPr lang="en-US" sz="4000" u="sng" dirty="0"/>
          </a:p>
          <a:p>
            <a:pPr algn="ctr"/>
            <a:r>
              <a:rPr lang="en-US" sz="4000" dirty="0"/>
              <a:t>“seal the book” for the mysteries of prophecy were appointed for the “time of the end” when “knowledge shall be increased”</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1887200" cy="4401205"/>
          </a:xfrm>
          <a:prstGeom prst="rect">
            <a:avLst/>
          </a:prstGeom>
        </p:spPr>
        <p:txBody>
          <a:bodyPr wrap="square">
            <a:spAutoFit/>
          </a:bodyPr>
          <a:lstStyle/>
          <a:p>
            <a:pPr algn="ctr"/>
            <a:r>
              <a:rPr lang="en-US" sz="4000" b="1" u="sng" dirty="0"/>
              <a:t>John 16:13</a:t>
            </a:r>
            <a:endParaRPr lang="en-US" sz="4000" u="sng" dirty="0"/>
          </a:p>
          <a:p>
            <a:pPr algn="ctr"/>
            <a:r>
              <a:rPr lang="en-US" sz="4000" dirty="0">
                <a:solidFill>
                  <a:srgbClr val="FF0000"/>
                </a:solidFill>
              </a:rPr>
              <a:t>However, when He, the Spirit of truth, has come, He will guide you into all truth; for He will not speak on His own authority, but whatever He hears He will speak; and He will tell you things to come. </a:t>
            </a:r>
          </a:p>
          <a:p>
            <a:pPr algn="ctr"/>
            <a:r>
              <a:rPr lang="en-US" sz="4000" dirty="0"/>
              <a:t> </a:t>
            </a:r>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2554545"/>
          </a:xfrm>
          <a:prstGeom prst="rect">
            <a:avLst/>
          </a:prstGeom>
        </p:spPr>
        <p:txBody>
          <a:bodyPr wrap="square">
            <a:spAutoFit/>
          </a:bodyPr>
          <a:lstStyle/>
          <a:p>
            <a:pPr algn="ctr"/>
            <a:r>
              <a:rPr lang="en-US" sz="4000" b="1" u="sng" dirty="0"/>
              <a:t>Amos 3:7</a:t>
            </a:r>
            <a:endParaRPr lang="en-US" sz="4000" u="sng" dirty="0"/>
          </a:p>
          <a:p>
            <a:pPr algn="ctr"/>
            <a:r>
              <a:rPr lang="en-US" sz="4000" dirty="0"/>
              <a:t>Surely the Lord GOD does nothing, Unless He reveals His secret to His servants the prophets.</a:t>
            </a:r>
          </a:p>
          <a:p>
            <a:pPr algn="ct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8872"/>
            <a:ext cx="11963400" cy="2554545"/>
          </a:xfrm>
          <a:prstGeom prst="rect">
            <a:avLst/>
          </a:prstGeom>
        </p:spPr>
        <p:txBody>
          <a:bodyPr wrap="square">
            <a:spAutoFit/>
          </a:bodyPr>
          <a:lstStyle/>
          <a:p>
            <a:pPr algn="ctr"/>
            <a:r>
              <a:rPr lang="en-US" sz="4000" b="1" dirty="0"/>
              <a:t>14. Babylon Has Wisdom and Knowledge Above Other Nations</a:t>
            </a:r>
            <a:endParaRPr lang="en-US" sz="4000" dirty="0"/>
          </a:p>
          <a:p>
            <a:pPr algn="ctr"/>
            <a:r>
              <a:rPr lang="en-US" sz="4000" b="1" dirty="0"/>
              <a:t> </a:t>
            </a:r>
            <a:endParaRPr lang="en-US" sz="4000" dirty="0"/>
          </a:p>
          <a:p>
            <a:pPr algn="ctr"/>
            <a:endParaRPr lang="en-US" sz="4000" dirty="0"/>
          </a:p>
        </p:txBody>
      </p:sp>
    </p:spTree>
    <p:extLst>
      <p:ext uri="{BB962C8B-B14F-4D97-AF65-F5344CB8AC3E}">
        <p14:creationId xmlns:p14="http://schemas.microsoft.com/office/powerpoint/2010/main" val="220365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
            <a:ext cx="11963400" cy="2554545"/>
          </a:xfrm>
          <a:prstGeom prst="rect">
            <a:avLst/>
          </a:prstGeom>
        </p:spPr>
        <p:txBody>
          <a:bodyPr wrap="square">
            <a:spAutoFit/>
          </a:bodyPr>
          <a:lstStyle/>
          <a:p>
            <a:pPr algn="ctr"/>
            <a:r>
              <a:rPr lang="en-US" sz="4000" b="1" dirty="0"/>
              <a:t>The U.S. is ranked #1 in higher </a:t>
            </a:r>
          </a:p>
          <a:p>
            <a:pPr algn="ctr"/>
            <a:r>
              <a:rPr lang="en-US" sz="4000" b="1" dirty="0"/>
              <a:t>education institutions</a:t>
            </a:r>
            <a:endParaRPr lang="en-US" sz="4000" dirty="0"/>
          </a:p>
          <a:p>
            <a:pPr algn="ctr"/>
            <a:r>
              <a:rPr lang="en-US" sz="4000" b="1" dirty="0"/>
              <a:t> </a:t>
            </a:r>
            <a:endParaRPr lang="en-US" sz="4000" dirty="0"/>
          </a:p>
          <a:p>
            <a:pPr algn="ctr"/>
            <a:endParaRPr lang="en-US" sz="4000" dirty="0"/>
          </a:p>
        </p:txBody>
      </p:sp>
    </p:spTree>
    <p:extLst>
      <p:ext uri="{BB962C8B-B14F-4D97-AF65-F5344CB8AC3E}">
        <p14:creationId xmlns:p14="http://schemas.microsoft.com/office/powerpoint/2010/main" val="344430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1963400" cy="5016758"/>
          </a:xfrm>
          <a:prstGeom prst="rect">
            <a:avLst/>
          </a:prstGeom>
        </p:spPr>
        <p:txBody>
          <a:bodyPr wrap="square">
            <a:spAutoFit/>
          </a:bodyPr>
          <a:lstStyle/>
          <a:p>
            <a:pPr algn="ctr"/>
            <a:r>
              <a:rPr lang="en-US" sz="4000" b="1" u="sng" dirty="0"/>
              <a:t>Isaiah 47:10</a:t>
            </a:r>
            <a:endParaRPr lang="en-US" sz="4000" u="sng" dirty="0"/>
          </a:p>
          <a:p>
            <a:pPr algn="ctr"/>
            <a:r>
              <a:rPr lang="en-US" sz="4000" dirty="0"/>
              <a:t>"For you have trusted in your wickedness; You have said, 'No one sees me'; Your wisdom and your knowledge have warped you; And you have said in your heart, 'I am, and there is no one else besides me.' </a:t>
            </a:r>
          </a:p>
          <a:p>
            <a:pPr algn="ctr"/>
            <a:r>
              <a:rPr lang="en-US" sz="4000" dirty="0"/>
              <a:t> </a:t>
            </a:r>
          </a:p>
          <a:p>
            <a:pPr algn="ctr"/>
            <a:endParaRPr lang="en-US" sz="4000" dirty="0"/>
          </a:p>
        </p:txBody>
      </p:sp>
    </p:spTree>
    <p:extLst>
      <p:ext uri="{BB962C8B-B14F-4D97-AF65-F5344CB8AC3E}">
        <p14:creationId xmlns:p14="http://schemas.microsoft.com/office/powerpoint/2010/main" val="34473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1887200" cy="7478970"/>
          </a:xfrm>
          <a:prstGeom prst="rect">
            <a:avLst/>
          </a:prstGeom>
        </p:spPr>
        <p:txBody>
          <a:bodyPr wrap="square">
            <a:spAutoFit/>
          </a:bodyPr>
          <a:lstStyle/>
          <a:p>
            <a:pPr algn="ctr"/>
            <a:r>
              <a:rPr lang="en-US" sz="4000" dirty="0"/>
              <a:t> </a:t>
            </a:r>
            <a:r>
              <a:rPr lang="en-US" sz="4000" b="1" dirty="0"/>
              <a:t> </a:t>
            </a:r>
            <a:r>
              <a:rPr lang="en-US" sz="4000" b="1" u="sng" dirty="0"/>
              <a:t>Proverbs 2:5-9</a:t>
            </a:r>
            <a:endParaRPr lang="en-US" sz="4000" u="sng" dirty="0"/>
          </a:p>
          <a:p>
            <a:pPr algn="ctr"/>
            <a:r>
              <a:rPr lang="en-US" sz="4000" dirty="0"/>
              <a:t>5 Then you will understand the fear of the LORD, And find the knowledge of God. 6 For the LORD gives wisdom; From His mouth come knowledge and understanding; 7 He stores up sound wisdom for the upright; He is a shield to those who walk uprightly; 8 He guards the paths of justice, And preserves the way of His saints. 9 Then you will understand righteousness and justice, Equity and every good path. </a:t>
            </a:r>
          </a:p>
          <a:p>
            <a:pPr algn="ctr"/>
            <a:r>
              <a:rPr lang="en-US" sz="4000" dirty="0"/>
              <a:t> </a:t>
            </a:r>
          </a:p>
          <a:p>
            <a:pPr algn="ctr"/>
            <a:endParaRPr lang="en-US" sz="4000" dirty="0"/>
          </a:p>
        </p:txBody>
      </p:sp>
    </p:spTree>
    <p:extLst>
      <p:ext uri="{BB962C8B-B14F-4D97-AF65-F5344CB8AC3E}">
        <p14:creationId xmlns:p14="http://schemas.microsoft.com/office/powerpoint/2010/main" val="367487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1887200" cy="2554545"/>
          </a:xfrm>
          <a:prstGeom prst="rect">
            <a:avLst/>
          </a:prstGeom>
        </p:spPr>
        <p:txBody>
          <a:bodyPr wrap="square">
            <a:spAutoFit/>
          </a:bodyPr>
          <a:lstStyle/>
          <a:p>
            <a:pPr algn="ctr"/>
            <a:r>
              <a:rPr lang="en-US" sz="4000" b="1" dirty="0"/>
              <a:t>15) Babylon is Proud, Haughty and “Says in Her Heart, I Am, and None Else Beside Me.”</a:t>
            </a:r>
            <a:endParaRPr lang="en-US" sz="4000" dirty="0"/>
          </a:p>
          <a:p>
            <a:pPr algn="ctr"/>
            <a:r>
              <a:rPr lang="en-US" sz="4000" b="1" dirty="0"/>
              <a:t> </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5773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20662</TotalTime>
  <Words>5103</Words>
  <Application>Microsoft Office PowerPoint</Application>
  <PresentationFormat>Widescreen</PresentationFormat>
  <Paragraphs>902</Paragraphs>
  <Slides>161</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161</vt:i4>
      </vt:variant>
    </vt:vector>
  </HeadingPairs>
  <TitlesOfParts>
    <vt:vector size="172" baseType="lpstr">
      <vt:lpstr>Arial</vt:lpstr>
      <vt:lpstr>Arial Black</vt:lpstr>
      <vt:lpstr>Calibri</vt:lpstr>
      <vt:lpstr>Calibri Light</vt:lpstr>
      <vt:lpstr>Tahoma</vt:lpstr>
      <vt:lpstr>Times New Roman</vt:lpstr>
      <vt:lpstr>Verdana</vt:lpstr>
      <vt:lpstr>Verdana Pro</vt:lpstr>
      <vt:lpstr>1_Mountain Top</vt:lpstr>
      <vt:lpstr>2_Mountain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More I Seek You (by Kari Jobe)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Placido Soliven</dc:creator>
  <cp:lastModifiedBy>Placido soliven</cp:lastModifiedBy>
  <cp:revision>1209</cp:revision>
  <dcterms:created xsi:type="dcterms:W3CDTF">2013-06-05T21:04:28Z</dcterms:created>
  <dcterms:modified xsi:type="dcterms:W3CDTF">2024-09-14T19:04:07Z</dcterms:modified>
</cp:coreProperties>
</file>