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 id="2147483722" r:id="rId3"/>
  </p:sldMasterIdLst>
  <p:notesMasterIdLst>
    <p:notesMasterId r:id="rId165"/>
  </p:notesMasterIdLst>
  <p:sldIdLst>
    <p:sldId id="1625" r:id="rId4"/>
    <p:sldId id="1014" r:id="rId5"/>
    <p:sldId id="1775" r:id="rId6"/>
    <p:sldId id="1776" r:id="rId7"/>
    <p:sldId id="1777" r:id="rId8"/>
    <p:sldId id="1778" r:id="rId9"/>
    <p:sldId id="1779" r:id="rId10"/>
    <p:sldId id="1004" r:id="rId11"/>
    <p:sldId id="1005" r:id="rId12"/>
    <p:sldId id="1006" r:id="rId13"/>
    <p:sldId id="1228" r:id="rId14"/>
    <p:sldId id="1229" r:id="rId15"/>
    <p:sldId id="1230" r:id="rId16"/>
    <p:sldId id="1231" r:id="rId17"/>
    <p:sldId id="1011" r:id="rId18"/>
    <p:sldId id="1012" r:id="rId19"/>
    <p:sldId id="1013" r:id="rId20"/>
    <p:sldId id="1780" r:id="rId21"/>
    <p:sldId id="1781" r:id="rId22"/>
    <p:sldId id="1782" r:id="rId23"/>
    <p:sldId id="1134" r:id="rId24"/>
    <p:sldId id="1135" r:id="rId25"/>
    <p:sldId id="1136" r:id="rId26"/>
    <p:sldId id="1137" r:id="rId27"/>
    <p:sldId id="1139" r:id="rId28"/>
    <p:sldId id="1140" r:id="rId29"/>
    <p:sldId id="1141" r:id="rId30"/>
    <p:sldId id="1142" r:id="rId31"/>
    <p:sldId id="1143" r:id="rId32"/>
    <p:sldId id="1144" r:id="rId33"/>
    <p:sldId id="1145" r:id="rId34"/>
    <p:sldId id="1146" r:id="rId35"/>
    <p:sldId id="1147" r:id="rId36"/>
    <p:sldId id="1148" r:id="rId37"/>
    <p:sldId id="1149" r:id="rId38"/>
    <p:sldId id="1239" r:id="rId39"/>
    <p:sldId id="1240" r:id="rId40"/>
    <p:sldId id="1297" r:id="rId41"/>
    <p:sldId id="1242" r:id="rId42"/>
    <p:sldId id="1243" r:id="rId43"/>
    <p:sldId id="1244" r:id="rId44"/>
    <p:sldId id="1245" r:id="rId45"/>
    <p:sldId id="1246" r:id="rId46"/>
    <p:sldId id="1247" r:id="rId47"/>
    <p:sldId id="1248" r:id="rId48"/>
    <p:sldId id="1249" r:id="rId49"/>
    <p:sldId id="1250" r:id="rId50"/>
    <p:sldId id="1251" r:id="rId51"/>
    <p:sldId id="1252" r:id="rId52"/>
    <p:sldId id="1253" r:id="rId53"/>
    <p:sldId id="1254" r:id="rId54"/>
    <p:sldId id="1255" r:id="rId55"/>
    <p:sldId id="1256" r:id="rId56"/>
    <p:sldId id="1257" r:id="rId57"/>
    <p:sldId id="1258" r:id="rId58"/>
    <p:sldId id="1259" r:id="rId59"/>
    <p:sldId id="1260" r:id="rId60"/>
    <p:sldId id="1261" r:id="rId61"/>
    <p:sldId id="1262" r:id="rId62"/>
    <p:sldId id="1263" r:id="rId63"/>
    <p:sldId id="1783" r:id="rId64"/>
    <p:sldId id="1784" r:id="rId65"/>
    <p:sldId id="1785" r:id="rId66"/>
    <p:sldId id="1786" r:id="rId67"/>
    <p:sldId id="1787" r:id="rId68"/>
    <p:sldId id="1031" r:id="rId69"/>
    <p:sldId id="1032" r:id="rId70"/>
    <p:sldId id="1033" r:id="rId71"/>
    <p:sldId id="1034" r:id="rId72"/>
    <p:sldId id="1035" r:id="rId73"/>
    <p:sldId id="1036" r:id="rId74"/>
    <p:sldId id="1037" r:id="rId75"/>
    <p:sldId id="1038" r:id="rId76"/>
    <p:sldId id="1646" r:id="rId77"/>
    <p:sldId id="1647" r:id="rId78"/>
    <p:sldId id="1630" r:id="rId79"/>
    <p:sldId id="698" r:id="rId80"/>
    <p:sldId id="258" r:id="rId81"/>
    <p:sldId id="767" r:id="rId82"/>
    <p:sldId id="615" r:id="rId83"/>
    <p:sldId id="616" r:id="rId84"/>
    <p:sldId id="260" r:id="rId85"/>
    <p:sldId id="704" r:id="rId86"/>
    <p:sldId id="706" r:id="rId87"/>
    <p:sldId id="707" r:id="rId88"/>
    <p:sldId id="708" r:id="rId89"/>
    <p:sldId id="519" r:id="rId90"/>
    <p:sldId id="520" r:id="rId91"/>
    <p:sldId id="522" r:id="rId92"/>
    <p:sldId id="614" r:id="rId93"/>
    <p:sldId id="717" r:id="rId94"/>
    <p:sldId id="713" r:id="rId95"/>
    <p:sldId id="882" r:id="rId96"/>
    <p:sldId id="720" r:id="rId97"/>
    <p:sldId id="724" r:id="rId98"/>
    <p:sldId id="722" r:id="rId99"/>
    <p:sldId id="785" r:id="rId100"/>
    <p:sldId id="884" r:id="rId101"/>
    <p:sldId id="788" r:id="rId102"/>
    <p:sldId id="790" r:id="rId103"/>
    <p:sldId id="791" r:id="rId104"/>
    <p:sldId id="800" r:id="rId105"/>
    <p:sldId id="801" r:id="rId106"/>
    <p:sldId id="807" r:id="rId107"/>
    <p:sldId id="808" r:id="rId108"/>
    <p:sldId id="811" r:id="rId109"/>
    <p:sldId id="813" r:id="rId110"/>
    <p:sldId id="815" r:id="rId111"/>
    <p:sldId id="817" r:id="rId112"/>
    <p:sldId id="818" r:id="rId113"/>
    <p:sldId id="821" r:id="rId114"/>
    <p:sldId id="822" r:id="rId115"/>
    <p:sldId id="823" r:id="rId116"/>
    <p:sldId id="825" r:id="rId117"/>
    <p:sldId id="826" r:id="rId118"/>
    <p:sldId id="827" r:id="rId119"/>
    <p:sldId id="828" r:id="rId120"/>
    <p:sldId id="1599" r:id="rId121"/>
    <p:sldId id="1600" r:id="rId122"/>
    <p:sldId id="1601" r:id="rId123"/>
    <p:sldId id="1622" r:id="rId124"/>
    <p:sldId id="1621" r:id="rId125"/>
    <p:sldId id="1620" r:id="rId126"/>
    <p:sldId id="1619" r:id="rId127"/>
    <p:sldId id="1618" r:id="rId128"/>
    <p:sldId id="1617" r:id="rId129"/>
    <p:sldId id="1616" r:id="rId130"/>
    <p:sldId id="1615" r:id="rId131"/>
    <p:sldId id="1614" r:id="rId132"/>
    <p:sldId id="1613" r:id="rId133"/>
    <p:sldId id="1612" r:id="rId134"/>
    <p:sldId id="1611" r:id="rId135"/>
    <p:sldId id="1610" r:id="rId136"/>
    <p:sldId id="1609" r:id="rId137"/>
    <p:sldId id="1608" r:id="rId138"/>
    <p:sldId id="1607" r:id="rId139"/>
    <p:sldId id="1606" r:id="rId140"/>
    <p:sldId id="1605" r:id="rId141"/>
    <p:sldId id="1604" r:id="rId142"/>
    <p:sldId id="1603" r:id="rId143"/>
    <p:sldId id="1628" r:id="rId144"/>
    <p:sldId id="1629" r:id="rId145"/>
    <p:sldId id="1632" r:id="rId146"/>
    <p:sldId id="1633" r:id="rId147"/>
    <p:sldId id="1634" r:id="rId148"/>
    <p:sldId id="1635" r:id="rId149"/>
    <p:sldId id="1636" r:id="rId150"/>
    <p:sldId id="1638" r:id="rId151"/>
    <p:sldId id="1639" r:id="rId152"/>
    <p:sldId id="1637" r:id="rId153"/>
    <p:sldId id="1640" r:id="rId154"/>
    <p:sldId id="969" r:id="rId155"/>
    <p:sldId id="970" r:id="rId156"/>
    <p:sldId id="971" r:id="rId157"/>
    <p:sldId id="972" r:id="rId158"/>
    <p:sldId id="973" r:id="rId159"/>
    <p:sldId id="974" r:id="rId160"/>
    <p:sldId id="975" r:id="rId161"/>
    <p:sldId id="1597" r:id="rId162"/>
    <p:sldId id="830" r:id="rId163"/>
    <p:sldId id="885" r:id="rId1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44" autoAdjust="0"/>
    <p:restoredTop sz="94660"/>
  </p:normalViewPr>
  <p:slideViewPr>
    <p:cSldViewPr>
      <p:cViewPr varScale="1">
        <p:scale>
          <a:sx n="106" d="100"/>
          <a:sy n="106" d="100"/>
        </p:scale>
        <p:origin x="168" y="11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notesMaster" Target="notesMasters/notesMaster1.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10/19/2024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90</a:t>
            </a:fld>
            <a:endParaRPr lang="en-US"/>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107369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1181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7847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52078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33976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4178326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3844392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365732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3316170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832315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126560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5333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3860769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2014176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4075623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1288348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922691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10800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63115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89070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0494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138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1618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99190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26868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36989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82980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06450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9540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654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5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9407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0622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8531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971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065356802"/>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828881619"/>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22644271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22731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than before I </a:t>
            </a:r>
            <a:r>
              <a:rPr lang="en-US" sz="4000" dirty="0" err="1">
                <a:solidFill>
                  <a:schemeClr val="bg1"/>
                </a:solidFill>
                <a:latin typeface="Arial" panose="020B0604020202020204" pitchFamily="34" charset="0"/>
                <a:ea typeface="+mn-lt"/>
                <a:cs typeface="Arial" panose="020B0604020202020204" pitchFamily="34" charset="0"/>
              </a:rPr>
              <a:t>gotta</a:t>
            </a:r>
            <a:r>
              <a:rPr lang="en-US" sz="4000" dirty="0">
                <a:solidFill>
                  <a:schemeClr val="bg1"/>
                </a:solidFill>
                <a:latin typeface="Arial" panose="020B0604020202020204" pitchFamily="34" charset="0"/>
                <a:ea typeface="+mn-lt"/>
                <a:cs typeface="Arial" panose="020B0604020202020204" pitchFamily="34" charset="0"/>
              </a:rPr>
              <a:t> scream louder yeah </a:t>
            </a:r>
            <a:r>
              <a:rPr lang="en-US" sz="4000" dirty="0" err="1">
                <a:solidFill>
                  <a:schemeClr val="bg1"/>
                </a:solidFill>
                <a:latin typeface="Arial" panose="020B0604020202020204" pitchFamily="34" charset="0"/>
                <a:ea typeface="+mn-lt"/>
                <a:cs typeface="Arial" panose="020B0604020202020204" pitchFamily="34" charset="0"/>
              </a:rPr>
              <a:t>yeah</a:t>
            </a:r>
            <a:r>
              <a:rPr lang="en-US" sz="4000" dirty="0">
                <a:solidFill>
                  <a:schemeClr val="bg1"/>
                </a:solidFill>
                <a:latin typeface="Arial" panose="020B0604020202020204" pitchFamily="34" charset="0"/>
                <a:ea typeface="+mn-lt"/>
                <a:cs typeface="Arial" panose="020B0604020202020204" pitchFamily="34" charset="0"/>
              </a:rPr>
              <a:t> Freedom (freedom) Freedom (freedom)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6"/>
            <a:ext cx="12039600" cy="3785652"/>
          </a:xfrm>
          <a:prstGeom prst="rect">
            <a:avLst/>
          </a:prstGeom>
        </p:spPr>
        <p:txBody>
          <a:bodyPr wrap="square">
            <a:spAutoFit/>
          </a:bodyPr>
          <a:lstStyle/>
          <a:p>
            <a:pPr algn="ctr"/>
            <a:r>
              <a:rPr lang="en-US" sz="4000" b="1" u="sng" dirty="0"/>
              <a:t>Jeremiah 49:18</a:t>
            </a:r>
            <a:endParaRPr lang="en-US" sz="4000" u="sng" dirty="0"/>
          </a:p>
          <a:p>
            <a:pPr algn="ctr"/>
            <a:r>
              <a:rPr lang="en-US" sz="4000" dirty="0"/>
              <a:t>As in the overthrow of Sodom and Gomorrah And their neighbors," says the LORD, "No one shall remain there, Nor shall a son of man dwell in it.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23125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3524"/>
            <a:ext cx="11887200" cy="5632311"/>
          </a:xfrm>
          <a:prstGeom prst="rect">
            <a:avLst/>
          </a:prstGeom>
        </p:spPr>
        <p:txBody>
          <a:bodyPr wrap="square">
            <a:spAutoFit/>
          </a:bodyPr>
          <a:lstStyle/>
          <a:p>
            <a:pPr algn="ctr"/>
            <a:r>
              <a:rPr lang="en-US" sz="4000" b="1" u="sng" dirty="0"/>
              <a:t>Jude 7</a:t>
            </a:r>
            <a:endParaRPr lang="en-US" sz="4000" u="sng" dirty="0"/>
          </a:p>
          <a:p>
            <a:pPr algn="ctr"/>
            <a:r>
              <a:rPr lang="en-US" sz="4000" dirty="0"/>
              <a:t>as Sodom and Gomorrah, and the cities around them in a similar manner to these, having given themselves over to sexual immorality and gone after strange flesh, are set forth as an example, suffering the vengeance of eternal fire. </a:t>
            </a:r>
          </a:p>
          <a:p>
            <a:pPr algn="ctr"/>
            <a:r>
              <a:rPr lang="en-US" sz="4000" dirty="0"/>
              <a:t>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32449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1"/>
            <a:ext cx="12039600" cy="5016758"/>
          </a:xfrm>
          <a:prstGeom prst="rect">
            <a:avLst/>
          </a:prstGeom>
        </p:spPr>
        <p:txBody>
          <a:bodyPr wrap="square">
            <a:spAutoFit/>
          </a:bodyPr>
          <a:lstStyle/>
          <a:p>
            <a:pPr algn="ctr"/>
            <a:r>
              <a:rPr lang="en-US" sz="4000" b="1" u="sng" dirty="0"/>
              <a:t>Romans 1:18-32</a:t>
            </a:r>
            <a:endParaRPr lang="en-US" sz="4000" u="sng" dirty="0"/>
          </a:p>
          <a:p>
            <a:pPr algn="ctr"/>
            <a:r>
              <a:rPr lang="en-US" sz="4000" dirty="0"/>
              <a:t>18 For the wrath of God is revealed from heaven against all ungodliness and unrighteousness of men, who suppress the truth in unrighteousness, 19 because what may be known of God is manifest in them, for God has shown it to them. </a:t>
            </a:r>
          </a:p>
          <a:p>
            <a:pPr algn="ctr"/>
            <a:r>
              <a:rPr lang="en-US" sz="4000" dirty="0"/>
              <a:t> </a:t>
            </a:r>
          </a:p>
          <a:p>
            <a:pPr algn="ctr">
              <a:defRPr/>
            </a:pPr>
            <a:endParaRPr lang="en-US" sz="4000" dirty="0">
              <a:solidFill>
                <a:srgbClr val="FFFFFF"/>
              </a:solidFill>
            </a:endParaRPr>
          </a:p>
        </p:txBody>
      </p:sp>
    </p:spTree>
    <p:extLst>
      <p:ext uri="{BB962C8B-B14F-4D97-AF65-F5344CB8AC3E}">
        <p14:creationId xmlns:p14="http://schemas.microsoft.com/office/powerpoint/2010/main" val="18054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12192000" cy="3785652"/>
          </a:xfrm>
          <a:prstGeom prst="rect">
            <a:avLst/>
          </a:prstGeom>
        </p:spPr>
        <p:txBody>
          <a:bodyPr wrap="square">
            <a:spAutoFit/>
          </a:bodyPr>
          <a:lstStyle/>
          <a:p>
            <a:pPr algn="ctr"/>
            <a:r>
              <a:rPr lang="en-US" sz="4000" dirty="0"/>
              <a:t>20 For since the creation of the world His invisible attributes are clearly seen, being understood by the things that are made, even His eternal power and Godhead, so that they are without excuse, </a:t>
            </a:r>
          </a:p>
          <a:p>
            <a:pPr algn="ctr"/>
            <a:r>
              <a:rPr lang="en-US" sz="4000" dirty="0"/>
              <a:t> </a:t>
            </a:r>
          </a:p>
          <a:p>
            <a:pPr algn="ctr">
              <a:defRPr/>
            </a:pPr>
            <a:endParaRPr lang="en-US" sz="4000" dirty="0">
              <a:solidFill>
                <a:prstClr val="black"/>
              </a:solidFill>
              <a:latin typeface="Arial"/>
              <a:cs typeface="Arial"/>
            </a:endParaRPr>
          </a:p>
        </p:txBody>
      </p:sp>
    </p:spTree>
    <p:extLst>
      <p:ext uri="{BB962C8B-B14F-4D97-AF65-F5344CB8AC3E}">
        <p14:creationId xmlns:p14="http://schemas.microsoft.com/office/powerpoint/2010/main" val="111503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12039600" cy="3785652"/>
          </a:xfrm>
          <a:prstGeom prst="rect">
            <a:avLst/>
          </a:prstGeom>
        </p:spPr>
        <p:txBody>
          <a:bodyPr wrap="square">
            <a:spAutoFit/>
          </a:bodyPr>
          <a:lstStyle/>
          <a:p>
            <a:pPr algn="ctr"/>
            <a:r>
              <a:rPr lang="en-US" sz="4000" dirty="0"/>
              <a:t>21 because, although they knew God, they did not glorify Him as God, nor were thankful, but became futile in their thoughts, and their foolish hearts were darkened.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89321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3525"/>
            <a:ext cx="11811000" cy="27176670"/>
          </a:xfrm>
          <a:prstGeom prst="rect">
            <a:avLst/>
          </a:prstGeom>
        </p:spPr>
        <p:txBody>
          <a:bodyPr wrap="square">
            <a:spAutoFit/>
          </a:bodyPr>
          <a:lstStyle/>
          <a:p>
            <a:pPr algn="ctr"/>
            <a:r>
              <a:rPr lang="en-US" sz="4000" dirty="0"/>
              <a:t>22 Professing to be wise, they became fools, 23 and changed the glory of the incorruptible God into an image made like corruptible man--and birds and four-footed animals and creeping things. 24 Therefore God also gave them up to uncleanness, in the lusts of their hearts, to dishonor their bodies among themselves, </a:t>
            </a:r>
          </a:p>
          <a:p>
            <a:pPr algn="ctr"/>
            <a:r>
              <a:rPr lang="en-US" sz="4000" dirty="0"/>
              <a:t> </a:t>
            </a: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39168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12192000" cy="13018949"/>
          </a:xfrm>
          <a:prstGeom prst="rect">
            <a:avLst/>
          </a:prstGeom>
        </p:spPr>
        <p:txBody>
          <a:bodyPr wrap="square">
            <a:spAutoFit/>
          </a:bodyPr>
          <a:lstStyle/>
          <a:p>
            <a:pPr algn="ctr"/>
            <a:r>
              <a:rPr lang="en-US" sz="4000" dirty="0">
                <a:solidFill>
                  <a:srgbClr val="FFFFFF"/>
                </a:solidFill>
                <a:latin typeface="Arial"/>
                <a:cs typeface="Arial"/>
              </a:rPr>
              <a:t> </a:t>
            </a:r>
            <a:r>
              <a:rPr lang="en-US" sz="4000" dirty="0"/>
              <a:t>25 who exchanged the truth of God for the lie, and worshiped and served the creature rather than the Creator, who is blessed forever. Amen. 26 For this reason God gave them up to vile passions. For even their women exchanged the natural use for what is against nature. </a:t>
            </a:r>
          </a:p>
          <a:p>
            <a:pPr algn="ctr"/>
            <a:r>
              <a:rPr lang="en-US" sz="4000" dirty="0"/>
              <a:t> </a:t>
            </a: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lvl="0" algn="ctr">
              <a:defRPr/>
            </a:pPr>
            <a:endParaRPr lang="en-US" sz="4000" dirty="0">
              <a:solidFill>
                <a:srgbClr val="FFFFFF"/>
              </a:solidFill>
            </a:endParaRPr>
          </a:p>
        </p:txBody>
      </p:sp>
    </p:spTree>
    <p:extLst>
      <p:ext uri="{BB962C8B-B14F-4D97-AF65-F5344CB8AC3E}">
        <p14:creationId xmlns:p14="http://schemas.microsoft.com/office/powerpoint/2010/main" val="339572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1"/>
            <a:ext cx="12344400" cy="5632311"/>
          </a:xfrm>
          <a:prstGeom prst="rect">
            <a:avLst/>
          </a:prstGeom>
        </p:spPr>
        <p:txBody>
          <a:bodyPr wrap="square">
            <a:spAutoFit/>
          </a:bodyPr>
          <a:lstStyle/>
          <a:p>
            <a:pPr algn="ctr"/>
            <a:r>
              <a:rPr lang="en-US" sz="4000" b="1" dirty="0">
                <a:solidFill>
                  <a:srgbClr val="FFFFFF"/>
                </a:solidFill>
                <a:latin typeface="Arial"/>
                <a:cs typeface="Arial"/>
              </a:rPr>
              <a:t> </a:t>
            </a:r>
            <a:r>
              <a:rPr lang="en-US" sz="4000" dirty="0"/>
              <a:t>27 Likewise also the men, leaving the natural use of the woman, burned in their lust for one another, men with men committing what is shameful, and receiving in themselves the penalty of their error which was due. 28 And even as they did not like to retain God in their knowledge, God gave them over to a debased mind, to do those things which are not fitting; </a:t>
            </a:r>
          </a:p>
          <a:p>
            <a:pPr algn="ctr"/>
            <a:r>
              <a:rPr lang="en-US" sz="4000" dirty="0"/>
              <a:t> </a:t>
            </a:r>
          </a:p>
          <a:p>
            <a:pPr algn="ctr">
              <a:defRPr/>
            </a:pPr>
            <a:endParaRPr lang="en-US" sz="4000" dirty="0">
              <a:solidFill>
                <a:prstClr val="black"/>
              </a:solidFill>
              <a:latin typeface="Arial"/>
              <a:cs typeface="Arial"/>
            </a:endParaRPr>
          </a:p>
        </p:txBody>
      </p:sp>
    </p:spTree>
    <p:extLst>
      <p:ext uri="{BB962C8B-B14F-4D97-AF65-F5344CB8AC3E}">
        <p14:creationId xmlns:p14="http://schemas.microsoft.com/office/powerpoint/2010/main" val="94270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11887200" cy="27176670"/>
          </a:xfrm>
          <a:prstGeom prst="rect">
            <a:avLst/>
          </a:prstGeom>
        </p:spPr>
        <p:txBody>
          <a:bodyPr wrap="square">
            <a:spAutoFit/>
          </a:bodyPr>
          <a:lstStyle/>
          <a:p>
            <a:pPr algn="ctr"/>
            <a:r>
              <a:rPr lang="en-US" sz="4000" dirty="0"/>
              <a:t>29 being filled with all unrighteousness, sexual immorality, wickedness, covetousness, maliciousness; full of envy, murder, strife, deceit, evil-mindedness; they are whisperers, 30 backbiters, haters of God, violent, proud, boasters, inventors of evil things, disobedient to parents, </a:t>
            </a:r>
          </a:p>
          <a:p>
            <a:pPr algn="ctr"/>
            <a:r>
              <a:rPr lang="en-US" sz="4000" dirty="0"/>
              <a:t> </a:t>
            </a: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endParaRPr lang="en-US" sz="4000" dirty="0"/>
          </a:p>
          <a:p>
            <a:pPr algn="ctr"/>
            <a:r>
              <a:rPr lang="en-US" sz="4000" b="1" dirty="0"/>
              <a:t> </a:t>
            </a:r>
            <a:endParaRPr lang="en-US" sz="4000" dirty="0"/>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prstClr val="black"/>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60833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12039600" cy="17327820"/>
          </a:xfrm>
          <a:prstGeom prst="rect">
            <a:avLst/>
          </a:prstGeom>
        </p:spPr>
        <p:txBody>
          <a:bodyPr wrap="square">
            <a:spAutoFit/>
          </a:bodyPr>
          <a:lstStyle/>
          <a:p>
            <a:pPr algn="ctr"/>
            <a:r>
              <a:rPr lang="en-US" sz="4000" b="1" dirty="0">
                <a:solidFill>
                  <a:srgbClr val="FFFFFF"/>
                </a:solidFill>
                <a:latin typeface="Arial"/>
                <a:cs typeface="Arial"/>
              </a:rPr>
              <a:t> </a:t>
            </a:r>
            <a:r>
              <a:rPr lang="en-US" sz="4000" dirty="0"/>
              <a:t>31 undiscerning, untrustworthy, unloving, unforgiving, unmerciful; 32 who, knowing the righteous judgment of God, that those who practice such things are worthy of death, not only do the same but also approve of those who practice them. </a:t>
            </a:r>
          </a:p>
          <a:p>
            <a:pPr algn="ctr"/>
            <a:r>
              <a:rPr lang="en-US" sz="4000" dirty="0"/>
              <a:t> </a:t>
            </a:r>
            <a:endParaRPr lang="en-US" sz="4000" u="sng" dirty="0"/>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prstClr val="black"/>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62389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a:t>
            </a:r>
            <a:r>
              <a:rPr lang="en-US" sz="4000" dirty="0" err="1">
                <a:solidFill>
                  <a:schemeClr val="bg1"/>
                </a:solidFill>
                <a:latin typeface="Arial" panose="020B0604020202020204" pitchFamily="34" charset="0"/>
                <a:ea typeface="+mn-lt"/>
                <a:cs typeface="Arial" panose="020B0604020202020204" pitchFamily="34" charset="0"/>
              </a:rPr>
              <a:t>Freedom</a:t>
            </a:r>
            <a:r>
              <a:rPr lang="en-US" sz="4000" dirty="0">
                <a:solidFill>
                  <a:schemeClr val="bg1"/>
                </a:solidFill>
                <a:latin typeface="Arial" panose="020B0604020202020204" pitchFamily="34" charset="0"/>
                <a:ea typeface="+mn-lt"/>
                <a:cs typeface="Arial" panose="020B0604020202020204" pitchFamily="34" charset="0"/>
              </a:rPr>
              <a:t> (freedom) Freedom (freedom) Freedom (thank you for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524"/>
            <a:ext cx="12192000" cy="1938992"/>
          </a:xfrm>
          <a:prstGeom prst="rect">
            <a:avLst/>
          </a:prstGeom>
        </p:spPr>
        <p:txBody>
          <a:bodyPr wrap="square">
            <a:spAutoFit/>
          </a:bodyPr>
          <a:lstStyle/>
          <a:p>
            <a:pPr algn="ctr"/>
            <a:r>
              <a:rPr lang="en-US" sz="4000" b="1" dirty="0"/>
              <a:t>42. Babylon has a Culture Like the Days Of Noah.</a:t>
            </a:r>
            <a:endParaRPr lang="en-US" sz="4000" dirty="0"/>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415222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1018"/>
            <a:ext cx="11734800" cy="5016758"/>
          </a:xfrm>
          <a:prstGeom prst="rect">
            <a:avLst/>
          </a:prstGeom>
        </p:spPr>
        <p:txBody>
          <a:bodyPr wrap="square">
            <a:spAutoFit/>
          </a:bodyPr>
          <a:lstStyle/>
          <a:p>
            <a:pPr algn="ctr"/>
            <a:r>
              <a:rPr lang="en-US" sz="4000" b="1" u="sng" dirty="0"/>
              <a:t>Luke 17:26-29</a:t>
            </a:r>
            <a:endParaRPr lang="en-US" sz="4000" u="sng" dirty="0"/>
          </a:p>
          <a:p>
            <a:pPr algn="ctr"/>
            <a:r>
              <a:rPr lang="en-US" sz="4000" dirty="0"/>
              <a:t>26 </a:t>
            </a:r>
            <a:r>
              <a:rPr lang="en-US" sz="4000" dirty="0">
                <a:solidFill>
                  <a:srgbClr val="FF0000"/>
                </a:solidFill>
              </a:rPr>
              <a:t>And as it was in the days of Noah, so it will be also in the days of the Son of Man: </a:t>
            </a:r>
            <a:r>
              <a:rPr lang="en-US" sz="4000" dirty="0"/>
              <a:t>27 </a:t>
            </a:r>
            <a:r>
              <a:rPr lang="en-US" sz="4000" dirty="0">
                <a:solidFill>
                  <a:srgbClr val="FF0000"/>
                </a:solidFill>
              </a:rPr>
              <a:t>They ate, they drank, they married wives, they were given in marriage, until the day that Noah entered the ark, and the flood came and destroyed them all.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417433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1"/>
            <a:ext cx="11963400" cy="23483352"/>
          </a:xfrm>
          <a:prstGeom prst="rect">
            <a:avLst/>
          </a:prstGeom>
        </p:spPr>
        <p:txBody>
          <a:bodyPr wrap="square">
            <a:spAutoFit/>
          </a:bodyPr>
          <a:lstStyle/>
          <a:p>
            <a:pPr algn="ctr"/>
            <a:r>
              <a:rPr lang="en-US" sz="4000" dirty="0">
                <a:solidFill>
                  <a:srgbClr val="FFFFFF"/>
                </a:solidFill>
                <a:latin typeface="Arial"/>
                <a:cs typeface="Arial"/>
              </a:rPr>
              <a:t> </a:t>
            </a:r>
            <a:r>
              <a:rPr lang="en-US" sz="4000" dirty="0"/>
              <a:t>28 </a:t>
            </a:r>
            <a:r>
              <a:rPr lang="en-US" sz="4000" dirty="0">
                <a:solidFill>
                  <a:srgbClr val="FF0000"/>
                </a:solidFill>
              </a:rPr>
              <a:t>Likewise as it was also in the days of Lot: They ate, they drank, they bought, they sold, they planted, they built; </a:t>
            </a:r>
            <a:r>
              <a:rPr lang="en-US" sz="4000" dirty="0"/>
              <a:t>29 </a:t>
            </a:r>
            <a:r>
              <a:rPr lang="en-US" sz="4000" dirty="0">
                <a:solidFill>
                  <a:srgbClr val="FF0000"/>
                </a:solidFill>
              </a:rPr>
              <a:t>but on the day that Lot went out of Sodom it rained fire and brimstone from heaven and destroyed them all. </a:t>
            </a:r>
          </a:p>
          <a:p>
            <a:pPr algn="ctr"/>
            <a:r>
              <a:rPr lang="en-US" sz="4000" dirty="0"/>
              <a:t> </a:t>
            </a: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endParaRPr lang="en-US" sz="4000" dirty="0"/>
          </a:p>
          <a:p>
            <a:pPr algn="ctr"/>
            <a:r>
              <a:rPr lang="en-US" sz="4000" dirty="0"/>
              <a:t> </a:t>
            </a:r>
            <a:endParaRPr lang="en-US" sz="4000" u="sng" dirty="0"/>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p:txBody>
      </p:sp>
    </p:spTree>
    <p:extLst>
      <p:ext uri="{BB962C8B-B14F-4D97-AF65-F5344CB8AC3E}">
        <p14:creationId xmlns:p14="http://schemas.microsoft.com/office/powerpoint/2010/main" val="319708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1"/>
            <a:ext cx="12268200" cy="5632311"/>
          </a:xfrm>
          <a:prstGeom prst="rect">
            <a:avLst/>
          </a:prstGeom>
        </p:spPr>
        <p:txBody>
          <a:bodyPr wrap="square">
            <a:spAutoFit/>
          </a:bodyPr>
          <a:lstStyle/>
          <a:p>
            <a:pPr algn="ctr"/>
            <a:r>
              <a:rPr lang="en-US" sz="4000" b="1" u="sng" dirty="0"/>
              <a:t>Genesis 6:5-8</a:t>
            </a:r>
            <a:endParaRPr lang="en-US" sz="4000" u="sng" dirty="0"/>
          </a:p>
          <a:p>
            <a:pPr algn="ctr"/>
            <a:r>
              <a:rPr lang="en-US" sz="4000" dirty="0"/>
              <a:t>5 Then the LORD saw that the wickedness of man was great in the earth, and that every intent of the thoughts of his heart was only evil continually. 6 And the LORD was sorry that He had made man on the earth, and He was grieved in His heart. </a:t>
            </a:r>
          </a:p>
          <a:p>
            <a:pPr algn="ctr"/>
            <a:r>
              <a:rPr lang="en-US" sz="4000" dirty="0"/>
              <a:t> </a:t>
            </a:r>
          </a:p>
          <a:p>
            <a:pPr algn="ctr">
              <a:defRPr/>
            </a:pPr>
            <a:endParaRPr lang="en-US" sz="4000" dirty="0">
              <a:solidFill>
                <a:srgbClr val="FFFFFF"/>
              </a:solidFill>
              <a:latin typeface="Arial"/>
              <a:cs typeface="Arial"/>
            </a:endParaRPr>
          </a:p>
          <a:p>
            <a:pPr algn="ctr">
              <a:defRPr/>
            </a:pPr>
            <a:endParaRPr lang="en-US" sz="4000" dirty="0">
              <a:solidFill>
                <a:prstClr val="black"/>
              </a:solidFill>
              <a:latin typeface="Arial"/>
              <a:cs typeface="Arial"/>
            </a:endParaRPr>
          </a:p>
        </p:txBody>
      </p:sp>
    </p:spTree>
    <p:extLst>
      <p:ext uri="{BB962C8B-B14F-4D97-AF65-F5344CB8AC3E}">
        <p14:creationId xmlns:p14="http://schemas.microsoft.com/office/powerpoint/2010/main" val="39194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1887200" cy="5016758"/>
          </a:xfrm>
          <a:prstGeom prst="rect">
            <a:avLst/>
          </a:prstGeom>
        </p:spPr>
        <p:txBody>
          <a:bodyPr wrap="square">
            <a:spAutoFit/>
          </a:bodyPr>
          <a:lstStyle/>
          <a:p>
            <a:pPr algn="ctr"/>
            <a:r>
              <a:rPr lang="en-US" sz="4000" dirty="0"/>
              <a:t>7 So the LORD said, "I will destroy man whom I have created from the face of the earth, both man and beast, creeping thing and birds of the air, for I am sorry that I have made them." 8 But Noah found grace in the eyes of the LORD. </a:t>
            </a:r>
          </a:p>
          <a:p>
            <a:pPr algn="ctr"/>
            <a:r>
              <a:rPr lang="en-US" sz="4000" dirty="0"/>
              <a:t> </a:t>
            </a:r>
          </a:p>
          <a:p>
            <a:pPr algn="ctr">
              <a:defRPr/>
            </a:pPr>
            <a:endParaRPr lang="en-US" sz="4000" dirty="0">
              <a:solidFill>
                <a:srgbClr val="FFFFFF"/>
              </a:solidFill>
            </a:endParaRP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58108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1938992"/>
          </a:xfrm>
          <a:prstGeom prst="rect">
            <a:avLst/>
          </a:prstGeom>
        </p:spPr>
        <p:txBody>
          <a:bodyPr wrap="square">
            <a:spAutoFit/>
          </a:bodyPr>
          <a:lstStyle/>
          <a:p>
            <a:pPr algn="ctr"/>
            <a:r>
              <a:rPr lang="en-US" sz="4000" b="1" dirty="0"/>
              <a:t>The U.S. and Her Religious Culture</a:t>
            </a:r>
            <a:endParaRPr lang="en-US" sz="4000" dirty="0"/>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63633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1887200" cy="25945564"/>
          </a:xfrm>
          <a:prstGeom prst="rect">
            <a:avLst/>
          </a:prstGeom>
        </p:spPr>
        <p:txBody>
          <a:bodyPr wrap="square">
            <a:spAutoFit/>
          </a:bodyPr>
          <a:lstStyle/>
          <a:p>
            <a:pPr algn="ctr"/>
            <a:r>
              <a:rPr lang="en-US" sz="4000" b="1" dirty="0"/>
              <a:t>43. Babylon has Temples of Molech Sacrificing her Children</a:t>
            </a:r>
            <a:endParaRPr lang="en-US" sz="4000" dirty="0"/>
          </a:p>
          <a:p>
            <a:pPr algn="ctr"/>
            <a:r>
              <a:rPr lang="en-US" sz="4000" b="1" dirty="0"/>
              <a:t> </a:t>
            </a:r>
            <a:endParaRPr lang="en-US" sz="4000" dirty="0"/>
          </a:p>
          <a:p>
            <a:pPr algn="ctr"/>
            <a:r>
              <a:rPr lang="en-US" sz="4000" b="1" dirty="0"/>
              <a:t>(The U.S. aborts between </a:t>
            </a:r>
          </a:p>
          <a:p>
            <a:pPr algn="ctr"/>
            <a:r>
              <a:rPr lang="en-US" sz="4000" b="1" dirty="0"/>
              <a:t>1,500 and 2,500 babies per day</a:t>
            </a:r>
            <a:r>
              <a:rPr lang="en-US" sz="4000" dirty="0"/>
              <a:t>)</a:t>
            </a:r>
          </a:p>
          <a:p>
            <a:pPr algn="ctr"/>
            <a:r>
              <a:rPr lang="en-US" sz="4000" b="1" dirty="0"/>
              <a:t> </a:t>
            </a:r>
            <a:endParaRPr lang="en-US" sz="4000" dirty="0"/>
          </a:p>
          <a:p>
            <a:pPr algn="ctr"/>
            <a:r>
              <a:rPr lang="en-US" sz="4000" b="1" dirty="0"/>
              <a:t>Since 1973 Roe vs Wade there is over </a:t>
            </a:r>
          </a:p>
          <a:p>
            <a:pPr algn="ctr"/>
            <a:r>
              <a:rPr lang="en-US" sz="4000" b="1" dirty="0"/>
              <a:t>70 Billion Babies Aborted </a:t>
            </a:r>
            <a:endParaRPr lang="en-US" sz="4000" dirty="0"/>
          </a:p>
          <a:p>
            <a:pPr algn="ctr"/>
            <a:r>
              <a:rPr lang="en-US" sz="4000" dirty="0"/>
              <a:t> </a:t>
            </a: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prstClr val="black"/>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99718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3785652"/>
          </a:xfrm>
          <a:prstGeom prst="rect">
            <a:avLst/>
          </a:prstGeom>
        </p:spPr>
        <p:txBody>
          <a:bodyPr wrap="square">
            <a:spAutoFit/>
          </a:bodyPr>
          <a:lstStyle/>
          <a:p>
            <a:pPr algn="ctr"/>
            <a:r>
              <a:rPr lang="en-US" sz="4000" b="1" dirty="0">
                <a:solidFill>
                  <a:srgbClr val="FFFFFF"/>
                </a:solidFill>
                <a:latin typeface="Arial"/>
                <a:cs typeface="Arial"/>
              </a:rPr>
              <a:t> </a:t>
            </a:r>
            <a:r>
              <a:rPr lang="en-US" sz="4000" b="1" u="sng" dirty="0"/>
              <a:t>Revelation 17:6</a:t>
            </a:r>
            <a:endParaRPr lang="en-US" sz="4000" u="sng" dirty="0"/>
          </a:p>
          <a:p>
            <a:pPr algn="ctr"/>
            <a:r>
              <a:rPr lang="en-US" sz="4000" dirty="0"/>
              <a:t>I saw the woman, drunk with the blood of the saints and with the blood of the martyrs of Jesus. And when I saw her, I marveled with great amazement.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10438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2554545"/>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44. Babylon Sacrifices Children (Saints) To Baal, For the Purpose of Financial Gain</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68574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6256"/>
            <a:ext cx="12192000" cy="7478970"/>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 </a:t>
            </a:r>
            <a:r>
              <a:rPr lang="en-US" sz="4000" b="1" u="sng" dirty="0"/>
              <a:t>Revelation 17:4-6</a:t>
            </a:r>
            <a:endParaRPr lang="en-US" sz="4000" u="sng" dirty="0"/>
          </a:p>
          <a:p>
            <a:pPr algn="ctr"/>
            <a:r>
              <a:rPr lang="en-US" sz="4000" dirty="0"/>
              <a:t>4 The woman was arrayed in purple and scarlet, and adorned with gold and precious stones and pearls, having in her hand a golden cup full of abominations and the filthiness of her fornication. 5 And on her forehead a name was written: MYSTERY, BABYLON THE GREAT, THE MOTHER OF HARLOTS AND OF THE ABOMINATIONS OF THE EARTH. 6 I saw the woman, drunk with the blood of the saints and with the blood of the martyrs of Jesus. And when I saw her, I marveled with great amazement.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1500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No more shackles, no more chains No more bondage I am free yeah Lift your hands to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6247864"/>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 </a:t>
            </a:r>
            <a:r>
              <a:rPr lang="en-US" sz="4000" b="1" u="sng" dirty="0"/>
              <a:t>Revelation 2:20-24</a:t>
            </a:r>
            <a:endParaRPr lang="en-US" sz="4000" u="sng" dirty="0"/>
          </a:p>
          <a:p>
            <a:pPr algn="ctr"/>
            <a:r>
              <a:rPr lang="en-US" sz="4000" dirty="0"/>
              <a:t>20 Nevertheless I have a few things against you, because you allow that woman Jezebel, who calls herself a prophetess, to teach and seduce My servants to commit sexual immorality and eat things sacrificed to idols. 21 And I gave her time to repent of her sexual immorality, and she did not repent.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19913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5632311"/>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cs typeface="Arial"/>
              </a:rPr>
              <a:t> </a:t>
            </a:r>
            <a:r>
              <a:rPr lang="en-US" sz="4000" dirty="0"/>
              <a:t>22 Indeed I will cast her into a sickbed, and those who commit adultery with her into great tribulation, unless they repent of their deeds. 23 I will kill her children with death, and all the churches shall know that I am He who searches the minds and hearts. And I will give to each one of you according to your works.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47295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21636692"/>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45. Babylon “Shows No Mercy” to God’s People...” You Have Heavily Laid Thy Yoke.”</a:t>
            </a:r>
            <a:endParaRPr lang="en-US" sz="4000" dirty="0"/>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FFFF"/>
              </a:solidFill>
            </a:endParaRPr>
          </a:p>
          <a:p>
            <a:pPr algn="ctr">
              <a:defRPr/>
            </a:pPr>
            <a:endParaRPr lang="en-US" sz="4000" dirty="0">
              <a:solidFill>
                <a:srgbClr val="FF0000"/>
              </a:solidFill>
            </a:endParaRPr>
          </a:p>
          <a:p>
            <a:pPr algn="ctr">
              <a:defRPr/>
            </a:pPr>
            <a:r>
              <a:rPr lang="en-US" sz="4000" dirty="0">
                <a:solidFill>
                  <a:srgbClr val="FFFFFF"/>
                </a:solidFill>
              </a:rPr>
              <a:t> </a:t>
            </a: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0000"/>
              </a:solidFill>
            </a:endParaRP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81833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256"/>
            <a:ext cx="12192000" cy="2554545"/>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cs typeface="Arial"/>
              </a:rPr>
              <a:t> </a:t>
            </a:r>
            <a:r>
              <a:rPr lang="en-US" sz="4000" b="1" dirty="0"/>
              <a:t>(U.S. Christians are verbally persecuted for standing UP for Biblical values.)</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418944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5632311"/>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t>Isaiah 47:6</a:t>
            </a:r>
            <a:endParaRPr lang="en-US" sz="4000" u="sng" dirty="0"/>
          </a:p>
          <a:p>
            <a:pPr algn="ctr"/>
            <a:r>
              <a:rPr lang="en-US" sz="4000" dirty="0"/>
              <a:t>I was angry with My people; I have profaned My inheritance, And given them into your hand. You showed them no mercy; On the elderly you laid your yoke very heavily. </a:t>
            </a:r>
          </a:p>
          <a:p>
            <a:pPr algn="ctr"/>
            <a:r>
              <a:rPr lang="en-US" sz="4000" dirty="0"/>
              <a:t> </a:t>
            </a:r>
          </a:p>
          <a:p>
            <a:pPr lvl="0" algn="ctr">
              <a:defRPr/>
            </a:pPr>
            <a:endParaRPr lang="en-US" sz="4000" dirty="0">
              <a:solidFill>
                <a:srgbClr val="FFFFFF"/>
              </a:solidFill>
            </a:endParaRP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36571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2554545"/>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46. Babylon’s Land is Defiled by Her Shedding of Innocent Blood</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73317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3018949"/>
          </a:xfrm>
          <a:prstGeom prst="rect">
            <a:avLst/>
          </a:prstGeom>
        </p:spPr>
        <p:txBody>
          <a:bodyPr wrap="square">
            <a:spAutoFit/>
          </a:bodyPr>
          <a:lstStyle/>
          <a:p>
            <a:pPr algn="ctr"/>
            <a:r>
              <a:rPr lang="en-US" sz="4000" b="1" u="sng" dirty="0"/>
              <a:t>Numbers 35:33</a:t>
            </a:r>
            <a:endParaRPr lang="en-US" sz="4000" u="sng" dirty="0"/>
          </a:p>
          <a:p>
            <a:pPr algn="ctr"/>
            <a:r>
              <a:rPr lang="en-US" sz="4000" dirty="0"/>
              <a:t>So you shall not pollute the land where you are; for blood defiles the land, and no atonement can be made for the land, for the blood that is shed on it, except by the blood of him who shed it. </a:t>
            </a:r>
          </a:p>
          <a:p>
            <a:pPr algn="ctr"/>
            <a:r>
              <a:rPr lang="en-US" sz="4000" b="1" dirty="0"/>
              <a:t> </a:t>
            </a:r>
            <a:endParaRPr lang="en-US" sz="4000" dirty="0"/>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3949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55492114"/>
          </a:xfrm>
          <a:prstGeom prst="rect">
            <a:avLst/>
          </a:prstGeom>
        </p:spPr>
        <p:txBody>
          <a:bodyPr wrap="square">
            <a:spAutoFit/>
          </a:bodyPr>
          <a:lstStyle/>
          <a:p>
            <a:pPr algn="ctr"/>
            <a:r>
              <a:rPr lang="en-US" sz="4000" b="1" u="sng" dirty="0"/>
              <a:t>Revelation 2:23</a:t>
            </a:r>
            <a:endParaRPr lang="en-US" sz="4000" u="sng" dirty="0"/>
          </a:p>
          <a:p>
            <a:pPr algn="ctr"/>
            <a:r>
              <a:rPr lang="en-US" sz="4000" dirty="0"/>
              <a:t>I will kill her children with death, and all the churches shall know that I am He who searches the minds and hearts. And I will give to each one of you according to your works.</a:t>
            </a:r>
          </a:p>
          <a:p>
            <a:pPr algn="ctr"/>
            <a:r>
              <a:rPr lang="en-US" sz="4000" dirty="0"/>
              <a:t> </a:t>
            </a: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dirty="0">
                <a:solidFill>
                  <a:srgbClr val="FFFFFF"/>
                </a:solidFill>
              </a:rPr>
              <a:t> </a:t>
            </a: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39536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2554545"/>
          </a:xfrm>
          <a:prstGeom prst="rect">
            <a:avLst/>
          </a:prstGeom>
        </p:spPr>
        <p:txBody>
          <a:bodyPr wrap="square">
            <a:spAutoFit/>
          </a:bodyPr>
          <a:lstStyle/>
          <a:p>
            <a:pPr algn="ctr"/>
            <a:r>
              <a:rPr lang="en-US" sz="4000" b="1" dirty="0">
                <a:solidFill>
                  <a:srgbClr val="FFFFFF"/>
                </a:solidFill>
              </a:rPr>
              <a:t> </a:t>
            </a:r>
            <a:r>
              <a:rPr lang="en-US" sz="4000" b="1" dirty="0"/>
              <a:t>47. Babylon has Written Warnings in Scripture “Not to Partake in The Sin.”</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07181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1172289"/>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t>Revelation 18:4</a:t>
            </a:r>
            <a:endParaRPr lang="en-US" sz="4000" u="sng" dirty="0"/>
          </a:p>
          <a:p>
            <a:pPr algn="ctr"/>
            <a:r>
              <a:rPr lang="en-US" sz="4000" dirty="0"/>
              <a:t>And I heard another voice from heaven saying, "Come out of her, my people, lest you share in her sins, and lest you receive of her plagues. </a:t>
            </a:r>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01295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father I say No more shackles, no more chains No more bondage I am free Come on, lift your hands to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6863417"/>
          </a:xfrm>
          <a:prstGeom prst="rect">
            <a:avLst/>
          </a:prstGeom>
        </p:spPr>
        <p:txBody>
          <a:bodyPr wrap="square">
            <a:spAutoFit/>
          </a:bodyPr>
          <a:lstStyle/>
          <a:p>
            <a:pPr algn="ctr"/>
            <a:r>
              <a:rPr lang="en-US" sz="4000" b="1" dirty="0"/>
              <a:t>48. Babylon Has Verbal (Rhema) Warnings “Not to Partake in Her Plagues.”</a:t>
            </a:r>
            <a:endParaRPr lang="en-US" sz="4000" dirty="0"/>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44073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6863417"/>
          </a:xfrm>
          <a:prstGeom prst="rect">
            <a:avLst/>
          </a:prstGeom>
        </p:spPr>
        <p:txBody>
          <a:bodyPr wrap="square">
            <a:spAutoFit/>
          </a:bodyPr>
          <a:lstStyle/>
          <a:p>
            <a:pPr algn="ctr"/>
            <a:r>
              <a:rPr lang="en-US" sz="4000" b="1" u="sng" dirty="0"/>
              <a:t>Revelation 18:4-6</a:t>
            </a:r>
            <a:endParaRPr lang="en-US" sz="4000" u="sng" dirty="0"/>
          </a:p>
          <a:p>
            <a:pPr algn="ctr"/>
            <a:r>
              <a:rPr lang="en-US" sz="4000" dirty="0"/>
              <a:t>4 And I heard another voice from heaven saying, "Come out of her, my people, lest you share in her sins, and lest you receive of her plagues. 5 For her sins have reached to heaven, and God has remembered her iniquities. 6 Render to her just as she rendered to you, and repay her double according to her works; in the cup which she has mixed, mix double for her.</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89798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3785652"/>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t>Jeremiah 51:14</a:t>
            </a:r>
            <a:endParaRPr lang="en-US" sz="4000" u="sng" dirty="0"/>
          </a:p>
          <a:p>
            <a:pPr algn="ctr"/>
            <a:r>
              <a:rPr lang="en-US" sz="4000" dirty="0"/>
              <a:t>The LORD of hosts has sworn by Himself: "Surely I will fill you with men, as with locusts, And they shall lift up a shout against you."</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56626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4401205"/>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49. Babylon has Prophets within Her Before Her Destruction</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78235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31485542"/>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t>Revelation 18:24</a:t>
            </a:r>
            <a:endParaRPr lang="en-US" sz="4000" u="sng" dirty="0"/>
          </a:p>
          <a:p>
            <a:pPr algn="ctr"/>
            <a:r>
              <a:rPr lang="en-US" sz="4000" dirty="0"/>
              <a:t>And in her was found the blood of prophets and saints, and of all who were slain on the earth."</a:t>
            </a:r>
          </a:p>
          <a:p>
            <a:pPr algn="ctr"/>
            <a:r>
              <a:rPr lang="en-US" sz="4000" dirty="0"/>
              <a:t> </a:t>
            </a: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endParaRPr lang="en-US" sz="4000" b="1"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endParaRPr lang="en-US" sz="4000" b="1"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11123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2554545"/>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50. Babylon Persecutes Those Who “Raise Up a Shout.”</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6044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24714458"/>
          </a:xfrm>
          <a:prstGeom prst="rect">
            <a:avLst/>
          </a:prstGeom>
        </p:spPr>
        <p:txBody>
          <a:bodyPr wrap="square">
            <a:spAutoFit/>
          </a:bodyPr>
          <a:lstStyle/>
          <a:p>
            <a:pPr algn="ctr"/>
            <a:r>
              <a:rPr lang="en-US" sz="4000" b="1" u="sng" dirty="0"/>
              <a:t>Isaiah 47:6</a:t>
            </a:r>
            <a:endParaRPr lang="en-US" sz="4000" u="sng" dirty="0"/>
          </a:p>
          <a:p>
            <a:pPr algn="ctr"/>
            <a:r>
              <a:rPr lang="en-US" sz="4000" dirty="0"/>
              <a:t>I was angry with My people; I have profaned My inheritance, And given them into your hand. You showed them no mercy; On the elderly you laid your yoke very heavily. </a:t>
            </a:r>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algn="ctr"/>
            <a:r>
              <a:rPr lang="en-US" sz="4000" dirty="0"/>
              <a:t> </a:t>
            </a:r>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03578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5481161"/>
          </a:xfrm>
          <a:prstGeom prst="rect">
            <a:avLst/>
          </a:prstGeom>
        </p:spPr>
        <p:txBody>
          <a:bodyPr wrap="square">
            <a:spAutoFit/>
          </a:bodyPr>
          <a:lstStyle/>
          <a:p>
            <a:pPr algn="ctr"/>
            <a:r>
              <a:rPr lang="en-US" sz="4000" b="1" u="sng" dirty="0"/>
              <a:t>Revelation 17:6</a:t>
            </a:r>
            <a:endParaRPr lang="en-US" sz="4000" u="sng" dirty="0"/>
          </a:p>
          <a:p>
            <a:pPr algn="ctr"/>
            <a:r>
              <a:rPr lang="en-US" sz="4000" dirty="0"/>
              <a:t>I saw the woman, drunk with the blood of the saints and with the blood of the martyrs of Jesus. And when I saw her, I marveled with great amazement.</a:t>
            </a:r>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algn="ctr"/>
            <a:r>
              <a:rPr lang="en-US" sz="4000" dirty="0"/>
              <a:t> </a:t>
            </a: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2788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3170099"/>
          </a:xfrm>
          <a:prstGeom prst="rect">
            <a:avLst/>
          </a:prstGeom>
        </p:spPr>
        <p:txBody>
          <a:bodyPr wrap="square">
            <a:spAutoFit/>
          </a:bodyPr>
          <a:lstStyle/>
          <a:p>
            <a:pPr algn="ctr"/>
            <a:r>
              <a:rPr lang="en-US" sz="4000" b="1" u="sng" dirty="0"/>
              <a:t>Revelation 18:24</a:t>
            </a:r>
            <a:endParaRPr lang="en-US" sz="4000" u="sng" dirty="0"/>
          </a:p>
          <a:p>
            <a:pPr algn="ctr"/>
            <a:r>
              <a:rPr lang="en-US" sz="4000" dirty="0"/>
              <a:t>And in her was found the blood of prophets and saints, and of all who were slain on the earth."</a:t>
            </a: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03681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30254436"/>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cs typeface="Arial"/>
              </a:rPr>
              <a:t> </a:t>
            </a:r>
            <a:r>
              <a:rPr lang="en-US" sz="4000" b="1" dirty="0"/>
              <a:t>THE HOUR: THE U.S. AND PERSECUTION</a:t>
            </a:r>
            <a:endParaRPr lang="en-US" sz="4000" dirty="0"/>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87464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Jesus No more shackles, no more chains No more bondage I am free Now help me dance the dance of</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714001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3170099"/>
          </a:xfrm>
          <a:prstGeom prst="rect">
            <a:avLst/>
          </a:prstGeom>
        </p:spPr>
        <p:txBody>
          <a:bodyPr wrap="square">
            <a:spAutoFit/>
          </a:bodyPr>
          <a:lstStyle/>
          <a:p>
            <a:pPr algn="ctr"/>
            <a:r>
              <a:rPr lang="en-US" sz="4000" b="1" dirty="0"/>
              <a:t>51. Babylon will be Hated by the Antichrist Spirit and The Ten Nations before they are Empowered!</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04022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21636692"/>
          </a:xfrm>
          <a:prstGeom prst="rect">
            <a:avLst/>
          </a:prstGeom>
        </p:spPr>
        <p:txBody>
          <a:bodyPr wrap="square">
            <a:spAutoFit/>
          </a:bodyPr>
          <a:lstStyle/>
          <a:p>
            <a:pPr algn="ctr"/>
            <a:r>
              <a:rPr lang="en-US" sz="4000" b="1" u="sng" dirty="0"/>
              <a:t>Revelation 17:16</a:t>
            </a:r>
            <a:endParaRPr lang="en-US" sz="4000" u="sng" dirty="0"/>
          </a:p>
          <a:p>
            <a:pPr algn="ctr"/>
            <a:r>
              <a:rPr lang="en-US" sz="4000" dirty="0"/>
              <a:t>And the ten horns which you saw on the beast, these will hate the harlot, make her desolate and naked, eat her flesh and burn her with fire.</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58421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65340964"/>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52. Babylon will have Believers within Her who will be Persecuted and Hated by the Antichrist Spirit dwelling both in Her and outside of Her</a:t>
            </a:r>
            <a:endParaRPr lang="en-US" sz="4000" dirty="0"/>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76763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1172289"/>
          </a:xfrm>
          <a:prstGeom prst="rect">
            <a:avLst/>
          </a:prstGeom>
        </p:spPr>
        <p:txBody>
          <a:bodyPr wrap="square">
            <a:spAutoFit/>
          </a:bodyPr>
          <a:lstStyle/>
          <a:p>
            <a:pPr algn="ctr"/>
            <a:r>
              <a:rPr lang="en-US" sz="4000" b="1" u="sng" dirty="0"/>
              <a:t>Revelation 17:12-14</a:t>
            </a:r>
            <a:endParaRPr lang="en-US" sz="4000" u="sng" dirty="0"/>
          </a:p>
          <a:p>
            <a:pPr algn="ctr"/>
            <a:r>
              <a:rPr lang="en-US" sz="4000" dirty="0"/>
              <a:t>12 The ten horns which you saw are ten kings who have received no kingdom as yet, but they receive authority for one hour as kings with the beast. 13 These are of one mind, and they will give their power and authority to the beast. 14 These will make war with the Lamb, and the Lamb will overcome them, for He is Lord of lords and King of kings; and those who are with Him are called, chosen, and faithful."</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86967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89347536"/>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t>Revelation 17:16</a:t>
            </a:r>
            <a:endParaRPr lang="en-US" sz="4000" u="sng" dirty="0"/>
          </a:p>
          <a:p>
            <a:pPr algn="ctr"/>
            <a:r>
              <a:rPr lang="en-US" sz="4000" dirty="0"/>
              <a:t>And the ten horns which you saw on the beast, these will hate the harlot, make her desolate and naked, eat her flesh and burn her with fire.</a:t>
            </a:r>
          </a:p>
          <a:p>
            <a:pPr algn="ctr"/>
            <a:r>
              <a:rPr lang="en-US" sz="4000" dirty="0"/>
              <a:t> </a:t>
            </a:r>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09950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65340964"/>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t>Revelation 18:24</a:t>
            </a:r>
            <a:endParaRPr lang="en-US" sz="4000" u="sng" dirty="0"/>
          </a:p>
          <a:p>
            <a:pPr algn="ctr"/>
            <a:r>
              <a:rPr lang="en-US" sz="4000" dirty="0"/>
              <a:t>And in her was found the blood of prophets and saints, and of all who were slain on the earth."</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62153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76420920"/>
          </a:xfrm>
          <a:prstGeom prst="rect">
            <a:avLst/>
          </a:prstGeom>
        </p:spPr>
        <p:txBody>
          <a:bodyPr wrap="square">
            <a:spAutoFit/>
          </a:bodyPr>
          <a:lstStyle/>
          <a:p>
            <a:pPr algn="ctr"/>
            <a:r>
              <a:rPr lang="en-US" sz="4000" b="1" dirty="0"/>
              <a:t>53. Babylon will be a Supporter of Israel and will Stand Up for Israel as A “Young Lion” of Tarshish</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45925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64109858"/>
          </a:xfrm>
          <a:prstGeom prst="rect">
            <a:avLst/>
          </a:prstGeom>
        </p:spPr>
        <p:txBody>
          <a:bodyPr wrap="square">
            <a:spAutoFit/>
          </a:bodyPr>
          <a:lstStyle/>
          <a:p>
            <a:pPr algn="ctr"/>
            <a:r>
              <a:rPr lang="en-US" sz="4000" b="1" u="sng" dirty="0"/>
              <a:t>Ezekiel 38:13</a:t>
            </a:r>
            <a:endParaRPr lang="en-US" sz="4000" u="sng" dirty="0"/>
          </a:p>
          <a:p>
            <a:pPr algn="ctr"/>
            <a:r>
              <a:rPr lang="en-US" sz="4000" dirty="0"/>
              <a:t>Sheba, </a:t>
            </a:r>
            <a:r>
              <a:rPr lang="en-US" sz="4000" dirty="0" err="1"/>
              <a:t>Dedan</a:t>
            </a:r>
            <a:r>
              <a:rPr lang="en-US" sz="4000" dirty="0"/>
              <a:t>, the merchants of Tarshish, and all their young lions will say to you, 'Have you come to take plunder? Have you gathered your army to take booty, to carry away silver and gold, to take away livestock and goods, to take great plunder?' " '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132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07814130"/>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t>Ezekiel 39:6</a:t>
            </a:r>
            <a:endParaRPr lang="en-US" sz="4000" u="sng" dirty="0"/>
          </a:p>
          <a:p>
            <a:pPr algn="ctr"/>
            <a:r>
              <a:rPr lang="en-US" sz="4000" dirty="0"/>
              <a:t>And I will send fire on Magog and on those who live in security in the coastlands. Then they shall know that I am the LORD. </a:t>
            </a:r>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98377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81345345"/>
          </a:xfrm>
          <a:prstGeom prst="rect">
            <a:avLst/>
          </a:prstGeom>
        </p:spPr>
        <p:txBody>
          <a:bodyPr wrap="square">
            <a:spAutoFit/>
          </a:bodyPr>
          <a:lstStyle/>
          <a:p>
            <a:pPr algn="ctr"/>
            <a:r>
              <a:rPr lang="en-US" sz="4000" b="1" u="sng" dirty="0"/>
              <a:t>Isaiah 47:8-9</a:t>
            </a:r>
            <a:endParaRPr lang="en-US" sz="4000" u="sng" dirty="0"/>
          </a:p>
          <a:p>
            <a:pPr algn="ctr"/>
            <a:r>
              <a:rPr lang="en-US" sz="4000" dirty="0"/>
              <a:t>8 "Therefore hear this now, you who are given to pleasures, Who dwell securely, Who say in your heart, 'I am, and there is no one else besides me; I shall not sit as a widow, Nor shall I know the loss of children';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89776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say Halleluiah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66305371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86885324"/>
          </a:xfrm>
          <a:prstGeom prst="rect">
            <a:avLst/>
          </a:prstGeom>
        </p:spPr>
        <p:txBody>
          <a:bodyPr wrap="square">
            <a:spAutoFit/>
          </a:bodyPr>
          <a:lstStyle/>
          <a:p>
            <a:pPr algn="ctr"/>
            <a:r>
              <a:rPr lang="en-US" sz="4000" dirty="0"/>
              <a:t>9 But these two things shall come to you In a moment, in one day: The loss of children, and widowhood. They shall come upon you in their fullness Because of the multitude of your sorceries, For the great abundance of your enchantments. </a:t>
            </a:r>
          </a:p>
          <a:p>
            <a:pPr algn="ctr"/>
            <a:r>
              <a:rPr lang="en-US" sz="4000" dirty="0"/>
              <a:t> </a:t>
            </a:r>
            <a:endParaRPr lang="en-US" sz="4000" u="sng"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16054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106583024"/>
          </a:xfrm>
          <a:prstGeom prst="rect">
            <a:avLst/>
          </a:prstGeom>
        </p:spPr>
        <p:txBody>
          <a:bodyPr wrap="square">
            <a:spAutoFit/>
          </a:bodyPr>
          <a:lstStyle/>
          <a:p>
            <a:pPr algn="ctr"/>
            <a:r>
              <a:rPr lang="en-US" sz="4000" b="1" u="sng" dirty="0"/>
              <a:t>Isaiah 47:14</a:t>
            </a:r>
            <a:endParaRPr lang="en-US" sz="4000" u="sng" dirty="0"/>
          </a:p>
          <a:p>
            <a:pPr algn="ctr"/>
            <a:r>
              <a:rPr lang="en-US" sz="4000" dirty="0"/>
              <a:t>Behold, they shall be as stubble, The fire shall burn them; They shall not deliver themselves From the power of the flame; It shall not be a coal to be warmed by, Nor a fire to sit before!</a:t>
            </a: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0000"/>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r>
              <a:rPr lang="en-US" sz="4000" dirty="0">
                <a:solidFill>
                  <a:srgbClr val="FFFFFF"/>
                </a:solidFill>
              </a:rPr>
              <a:t> </a:t>
            </a:r>
          </a:p>
          <a:p>
            <a:pPr lvl="0" algn="ctr">
              <a:defRPr/>
            </a:pPr>
            <a:r>
              <a:rPr lang="en-US" sz="4000" b="1" dirty="0">
                <a:solidFill>
                  <a:srgbClr val="FFFFFF"/>
                </a:solidFill>
              </a:rPr>
              <a:t> </a:t>
            </a:r>
            <a:endParaRPr lang="en-US" sz="4000" dirty="0">
              <a:solidFill>
                <a:srgbClr val="FFFFFF"/>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84774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 more shackles Halleluiah No more bondage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Halleluiah No more chains Halleluiah And I'm free</a:t>
            </a:r>
          </a:p>
        </p:txBody>
      </p:sp>
    </p:spTree>
    <p:extLst>
      <p:ext uri="{BB962C8B-B14F-4D97-AF65-F5344CB8AC3E}">
        <p14:creationId xmlns:p14="http://schemas.microsoft.com/office/powerpoint/2010/main" val="305770321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60E0B2-FB2C-42D4-A35B-5B16AE93F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1454"/>
            <a:ext cx="4953000" cy="7002953"/>
          </a:xfrm>
          <a:prstGeom prst="rect">
            <a:avLst/>
          </a:prstGeom>
        </p:spPr>
      </p:pic>
      <p:sp>
        <p:nvSpPr>
          <p:cNvPr id="5" name="TextBox 4">
            <a:extLst>
              <a:ext uri="{FF2B5EF4-FFF2-40B4-BE49-F238E27FC236}">
                <a16:creationId xmlns:a16="http://schemas.microsoft.com/office/drawing/2014/main" id="{276FA421-AE2D-438F-BC9B-368DF26E36CA}"/>
              </a:ext>
            </a:extLst>
          </p:cNvPr>
          <p:cNvSpPr txBox="1"/>
          <p:nvPr/>
        </p:nvSpPr>
        <p:spPr>
          <a:xfrm>
            <a:off x="6477000" y="76200"/>
            <a:ext cx="4191000" cy="7478970"/>
          </a:xfrm>
          <a:prstGeom prst="rect">
            <a:avLst/>
          </a:prstGeom>
          <a:noFill/>
        </p:spPr>
        <p:txBody>
          <a:bodyPr wrap="square" rtlCol="0">
            <a:spAutoFit/>
          </a:bodyPr>
          <a:lstStyle/>
          <a:p>
            <a:pPr algn="ctr"/>
            <a:r>
              <a:rPr lang="en-US" sz="4000" b="1" u="sng" dirty="0"/>
              <a:t>The Message</a:t>
            </a:r>
          </a:p>
          <a:p>
            <a:pPr algn="ctr"/>
            <a:endParaRPr lang="en-US" sz="4000" dirty="0"/>
          </a:p>
          <a:p>
            <a:pPr algn="ctr"/>
            <a:r>
              <a:rPr lang="en-US" sz="4000" dirty="0"/>
              <a:t>Jesus is Returning Soon!</a:t>
            </a:r>
          </a:p>
          <a:p>
            <a:pPr algn="ctr"/>
            <a:endParaRPr lang="en-US" sz="4000" dirty="0"/>
          </a:p>
          <a:p>
            <a:pPr algn="ctr"/>
            <a:r>
              <a:rPr lang="en-US" sz="4000" dirty="0"/>
              <a:t>We are living on Bowered Time!</a:t>
            </a:r>
          </a:p>
          <a:p>
            <a:pPr algn="ctr"/>
            <a:r>
              <a:rPr lang="en-US" sz="4000" dirty="0"/>
              <a:t> </a:t>
            </a:r>
          </a:p>
          <a:p>
            <a:pPr algn="ctr"/>
            <a:r>
              <a:rPr lang="en-US" sz="4000" dirty="0"/>
              <a:t>Are You Ready To Meet King Jesus?</a:t>
            </a:r>
          </a:p>
          <a:p>
            <a:pPr algn="ctr"/>
            <a:endParaRPr lang="en-US" sz="4000" dirty="0"/>
          </a:p>
        </p:txBody>
      </p:sp>
    </p:spTree>
    <p:extLst>
      <p:ext uri="{BB962C8B-B14F-4D97-AF65-F5344CB8AC3E}">
        <p14:creationId xmlns:p14="http://schemas.microsoft.com/office/powerpoint/2010/main" val="368411003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1060668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Halleluiah Lift your voice and help me say No more shackles, and no more chains No more bondage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fee yeah Lift your hands and help me say No more shackles, no more chains No more bondage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71291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fee yeah Come on if you believe it help me say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 more shackles, no more chains No more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9172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Freedom</a:t>
            </a:r>
          </a:p>
          <a:p>
            <a:pPr marL="0" indent="0" algn="ctr">
              <a:buNone/>
            </a:pPr>
            <a:r>
              <a:rPr lang="en-US" sz="4000" b="1" dirty="0">
                <a:solidFill>
                  <a:schemeClr val="bg1"/>
                </a:solidFill>
                <a:latin typeface="Arial"/>
                <a:ea typeface="+mn-lt"/>
                <a:cs typeface="+mn-lt"/>
              </a:rPr>
              <a:t>(by Eddie James)</a:t>
            </a:r>
          </a:p>
        </p:txBody>
      </p:sp>
    </p:spTree>
    <p:extLst>
      <p:ext uri="{BB962C8B-B14F-4D97-AF65-F5344CB8AC3E}">
        <p14:creationId xmlns:p14="http://schemas.microsoft.com/office/powerpoint/2010/main" val="1811112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bondage I am fee yeah Now if you believe in it sing with me and say</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36770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Open The Eyes of My Heart</a:t>
            </a:r>
          </a:p>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(Michael W. Smith)</a:t>
            </a:r>
          </a:p>
        </p:txBody>
      </p:sp>
    </p:spTree>
    <p:extLst>
      <p:ext uri="{BB962C8B-B14F-4D97-AF65-F5344CB8AC3E}">
        <p14:creationId xmlns:p14="http://schemas.microsoft.com/office/powerpoint/2010/main" val="823857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Open the eyes of my heart, Lord Open the eyes of my heart I want to see You I want to see You Open</a:t>
            </a:r>
          </a:p>
        </p:txBody>
      </p:sp>
    </p:spTree>
    <p:extLst>
      <p:ext uri="{BB962C8B-B14F-4D97-AF65-F5344CB8AC3E}">
        <p14:creationId xmlns:p14="http://schemas.microsoft.com/office/powerpoint/2010/main" val="254355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eyes of my heart, Lord Open the eyes of my heart I want to see You I want to see You To see You</a:t>
            </a:r>
          </a:p>
        </p:txBody>
      </p:sp>
    </p:spTree>
    <p:extLst>
      <p:ext uri="{BB962C8B-B14F-4D97-AF65-F5344CB8AC3E}">
        <p14:creationId xmlns:p14="http://schemas.microsoft.com/office/powerpoint/2010/main" val="4185759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 sing holy, holy, </a:t>
            </a:r>
          </a:p>
        </p:txBody>
      </p:sp>
    </p:spTree>
    <p:extLst>
      <p:ext uri="{BB962C8B-B14F-4D97-AF65-F5344CB8AC3E}">
        <p14:creationId xmlns:p14="http://schemas.microsoft.com/office/powerpoint/2010/main" val="2701858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Open the eyes of my heart, Lord Open the eyes of my heart I want to see You I want to see You Open</a:t>
            </a:r>
          </a:p>
        </p:txBody>
      </p:sp>
    </p:spTree>
    <p:extLst>
      <p:ext uri="{BB962C8B-B14F-4D97-AF65-F5344CB8AC3E}">
        <p14:creationId xmlns:p14="http://schemas.microsoft.com/office/powerpoint/2010/main" val="653011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eyes of my heart, Lord Open the eyes of my heart I want to see You I want to see You To see You</a:t>
            </a:r>
          </a:p>
        </p:txBody>
      </p:sp>
    </p:spTree>
    <p:extLst>
      <p:ext uri="{BB962C8B-B14F-4D97-AF65-F5344CB8AC3E}">
        <p14:creationId xmlns:p14="http://schemas.microsoft.com/office/powerpoint/2010/main" val="1166594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 sing holy, holy, </a:t>
            </a:r>
          </a:p>
        </p:txBody>
      </p:sp>
    </p:spTree>
    <p:extLst>
      <p:ext uri="{BB962C8B-B14F-4D97-AF65-F5344CB8AC3E}">
        <p14:creationId xmlns:p14="http://schemas.microsoft.com/office/powerpoint/2010/main" val="3921331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To see You 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37606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holy, holy, holy To see You 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a:t>
            </a:r>
          </a:p>
        </p:txBody>
      </p:sp>
    </p:spTree>
    <p:extLst>
      <p:ext uri="{BB962C8B-B14F-4D97-AF65-F5344CB8AC3E}">
        <p14:creationId xmlns:p14="http://schemas.microsoft.com/office/powerpoint/2010/main" val="249591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clap a little louder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sing a little louder than before (Ooh)I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jump higher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love As we sing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We cry holy, holy, holy You are holy, holy, holy I want</a:t>
            </a:r>
          </a:p>
        </p:txBody>
      </p:sp>
    </p:spTree>
    <p:extLst>
      <p:ext uri="{BB962C8B-B14F-4D97-AF65-F5344CB8AC3E}">
        <p14:creationId xmlns:p14="http://schemas.microsoft.com/office/powerpoint/2010/main" val="4132776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You are holy, holy, holy I want to see you Holy, holy, holy</a:t>
            </a:r>
          </a:p>
        </p:txBody>
      </p:sp>
    </p:spTree>
    <p:extLst>
      <p:ext uri="{BB962C8B-B14F-4D97-AF65-F5344CB8AC3E}">
        <p14:creationId xmlns:p14="http://schemas.microsoft.com/office/powerpoint/2010/main" val="2609189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a:t>
            </a:r>
          </a:p>
        </p:txBody>
      </p:sp>
    </p:spTree>
    <p:extLst>
      <p:ext uri="{BB962C8B-B14F-4D97-AF65-F5344CB8AC3E}">
        <p14:creationId xmlns:p14="http://schemas.microsoft.com/office/powerpoint/2010/main" val="3891450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a:t>
            </a:r>
          </a:p>
        </p:txBody>
      </p:sp>
    </p:spTree>
    <p:extLst>
      <p:ext uri="{BB962C8B-B14F-4D97-AF65-F5344CB8AC3E}">
        <p14:creationId xmlns:p14="http://schemas.microsoft.com/office/powerpoint/2010/main" val="2655397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a:t>
            </a:r>
            <a:endParaRPr lang="en-US" sz="4000" dirty="0">
              <a:latin typeface="Arial"/>
              <a:ea typeface="+mn-lt"/>
              <a:cs typeface="+mn-lt"/>
            </a:endParaRPr>
          </a:p>
        </p:txBody>
      </p:sp>
    </p:spTree>
    <p:extLst>
      <p:ext uri="{BB962C8B-B14F-4D97-AF65-F5344CB8AC3E}">
        <p14:creationId xmlns:p14="http://schemas.microsoft.com/office/powerpoint/2010/main" val="1090721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700376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No One Like the Lord</a:t>
            </a:r>
          </a:p>
          <a:p>
            <a:pPr marL="0" indent="0" algn="ctr">
              <a:buNone/>
            </a:pPr>
            <a:r>
              <a:rPr lang="en-US" sz="4000" b="1" dirty="0">
                <a:solidFill>
                  <a:schemeClr val="bg1"/>
                </a:solidFill>
                <a:latin typeface="Arial"/>
                <a:ea typeface="+mn-lt"/>
                <a:cs typeface="+mn-lt"/>
              </a:rPr>
              <a:t>(Jen Johnson) </a:t>
            </a:r>
          </a:p>
        </p:txBody>
      </p:sp>
    </p:spTree>
    <p:extLst>
      <p:ext uri="{BB962C8B-B14F-4D97-AF65-F5344CB8AC3E}">
        <p14:creationId xmlns:p14="http://schemas.microsoft.com/office/powerpoint/2010/main" val="1721796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Yeah, yeah, yeah, yeah, ay Oh There is One on the throne Jesus, holy He is worthy of praise Honor and</a:t>
            </a:r>
          </a:p>
        </p:txBody>
      </p:sp>
    </p:spTree>
    <p:extLst>
      <p:ext uri="{BB962C8B-B14F-4D97-AF65-F5344CB8AC3E}">
        <p14:creationId xmlns:p14="http://schemas.microsoft.com/office/powerpoint/2010/main" val="97269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glory Hey, hey, hey There is One on the throne Jesus, holy, You are, You are He is worthy of praise</a:t>
            </a:r>
          </a:p>
        </p:txBody>
      </p:sp>
    </p:spTree>
    <p:extLst>
      <p:ext uri="{BB962C8B-B14F-4D97-AF65-F5344CB8AC3E}">
        <p14:creationId xmlns:p14="http://schemas.microsoft.com/office/powerpoint/2010/main" val="782185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Honor and glory So we sing worthy is the Lamb Who was slain and seated on the throne There's no one</a:t>
            </a:r>
          </a:p>
        </p:txBody>
      </p:sp>
    </p:spTree>
    <p:extLst>
      <p:ext uri="{BB962C8B-B14F-4D97-AF65-F5344CB8AC3E}">
        <p14:creationId xmlns:p14="http://schemas.microsoft.com/office/powerpoint/2010/main" val="184458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shout louder than before yeah</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Freedom (freedom) Freedom</a:t>
            </a:r>
          </a:p>
        </p:txBody>
      </p:sp>
    </p:spTree>
    <p:extLst>
      <p:ext uri="{BB962C8B-B14F-4D97-AF65-F5344CB8AC3E}">
        <p14:creationId xmlns:p14="http://schemas.microsoft.com/office/powerpoint/2010/main" val="1924788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the Lord And the elders, creatures bow Giving praise to Him and Him alone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there's no one</a:t>
            </a:r>
          </a:p>
        </p:txBody>
      </p:sp>
    </p:spTree>
    <p:extLst>
      <p:ext uri="{BB962C8B-B14F-4D97-AF65-F5344CB8AC3E}">
        <p14:creationId xmlns:p14="http://schemas.microsoft.com/office/powerpoint/2010/main" val="1175259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the Lord, yeah There is One on the throne Jesus, holy He is worthy of praise All the honor and glory</a:t>
            </a:r>
          </a:p>
        </p:txBody>
      </p:sp>
    </p:spTree>
    <p:extLst>
      <p:ext uri="{BB962C8B-B14F-4D97-AF65-F5344CB8AC3E}">
        <p14:creationId xmlns:p14="http://schemas.microsoft.com/office/powerpoint/2010/main" val="1096932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You are Worthy is the Lamb Who was slain and seated on the throne And there's no one like the</a:t>
            </a:r>
          </a:p>
        </p:txBody>
      </p:sp>
    </p:spTree>
    <p:extLst>
      <p:ext uri="{BB962C8B-B14F-4D97-AF65-F5344CB8AC3E}">
        <p14:creationId xmlns:p14="http://schemas.microsoft.com/office/powerpoint/2010/main" val="229763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whoa And the elders, creatures bow Giving praise to Him and Him alone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there's no one</a:t>
            </a:r>
          </a:p>
        </p:txBody>
      </p:sp>
    </p:spTree>
    <p:extLst>
      <p:ext uri="{BB962C8B-B14F-4D97-AF65-F5344CB8AC3E}">
        <p14:creationId xmlns:p14="http://schemas.microsoft.com/office/powerpoint/2010/main" val="774022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the Lord Oh, and we cry Worthy is the Lamb Who was slain and seated on the throne There's no</a:t>
            </a:r>
          </a:p>
        </p:txBody>
      </p:sp>
    </p:spTree>
    <p:extLst>
      <p:ext uri="{BB962C8B-B14F-4D97-AF65-F5344CB8AC3E}">
        <p14:creationId xmlns:p14="http://schemas.microsoft.com/office/powerpoint/2010/main" val="595643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one like the Lord And all of the elders, creatures bow Giving praise to Him and Him alone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there’s</a:t>
            </a:r>
          </a:p>
        </p:txBody>
      </p:sp>
    </p:spTree>
    <p:extLst>
      <p:ext uri="{BB962C8B-B14F-4D97-AF65-F5344CB8AC3E}">
        <p14:creationId xmlns:p14="http://schemas.microsoft.com/office/powerpoint/2010/main" val="124090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 one like the Lord And we crown You King of glory We crown You King of glory We crown You King of</a:t>
            </a:r>
          </a:p>
        </p:txBody>
      </p:sp>
    </p:spTree>
    <p:extLst>
      <p:ext uri="{BB962C8B-B14F-4D97-AF65-F5344CB8AC3E}">
        <p14:creationId xmlns:p14="http://schemas.microsoft.com/office/powerpoint/2010/main" val="3452465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glory We crown You Lord of all We crown You, You are worthy We crown You, You are worthy We crown</a:t>
            </a:r>
          </a:p>
        </p:txBody>
      </p:sp>
    </p:spTree>
    <p:extLst>
      <p:ext uri="{BB962C8B-B14F-4D97-AF65-F5344CB8AC3E}">
        <p14:creationId xmlns:p14="http://schemas.microsoft.com/office/powerpoint/2010/main" val="376067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You are worthy Oh, we crown You Lord of all We crown You King of glory We crown You Lord of all</a:t>
            </a:r>
          </a:p>
        </p:txBody>
      </p:sp>
    </p:spTree>
    <p:extLst>
      <p:ext uri="{BB962C8B-B14F-4D97-AF65-F5344CB8AC3E}">
        <p14:creationId xmlns:p14="http://schemas.microsoft.com/office/powerpoint/2010/main" val="591325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we sing worthy is the Lamb Who was slain and seated on the throne And there's no one like the Lord</a:t>
            </a:r>
          </a:p>
        </p:txBody>
      </p:sp>
    </p:spTree>
    <p:extLst>
      <p:ext uri="{BB962C8B-B14F-4D97-AF65-F5344CB8AC3E}">
        <p14:creationId xmlns:p14="http://schemas.microsoft.com/office/powerpoint/2010/main" val="1163354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(God thank you for freedom!) Freedom (freedom) Freedom (I love you Jesus) Freedom (for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All of the elders, creatures bow Giving praise to Him and Him alone </a:t>
            </a:r>
            <a:r>
              <a:rPr lang="en-US" sz="4400" dirty="0" err="1">
                <a:solidFill>
                  <a:schemeClr val="bg1"/>
                </a:solidFill>
                <a:latin typeface="Arial"/>
                <a:ea typeface="+mn-lt"/>
                <a:cs typeface="+mn-lt"/>
              </a:rPr>
              <a:t>'Cause</a:t>
            </a:r>
            <a:r>
              <a:rPr lang="en-US" sz="4400" dirty="0">
                <a:solidFill>
                  <a:schemeClr val="bg1"/>
                </a:solidFill>
                <a:latin typeface="Arial"/>
                <a:ea typeface="+mn-lt"/>
                <a:cs typeface="+mn-lt"/>
              </a:rPr>
              <a:t> there's no one like</a:t>
            </a:r>
          </a:p>
        </p:txBody>
      </p:sp>
    </p:spTree>
    <p:extLst>
      <p:ext uri="{BB962C8B-B14F-4D97-AF65-F5344CB8AC3E}">
        <p14:creationId xmlns:p14="http://schemas.microsoft.com/office/powerpoint/2010/main" val="517027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Lord Oh, You are Worthy is the Lamb Who was slain and seated on the throne And there's no one</a:t>
            </a:r>
          </a:p>
        </p:txBody>
      </p:sp>
    </p:spTree>
    <p:extLst>
      <p:ext uri="{BB962C8B-B14F-4D97-AF65-F5344CB8AC3E}">
        <p14:creationId xmlns:p14="http://schemas.microsoft.com/office/powerpoint/2010/main" val="1148210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the Lord And all the elders, creatures bow Giving praise to You and You alone There's no one like the</a:t>
            </a:r>
          </a:p>
        </p:txBody>
      </p:sp>
    </p:spTree>
    <p:extLst>
      <p:ext uri="{BB962C8B-B14F-4D97-AF65-F5344CB8AC3E}">
        <p14:creationId xmlns:p14="http://schemas.microsoft.com/office/powerpoint/2010/main" val="1634110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There's no one like You There's just no one like You Lord Yeah (there's no one like the Lord) There's</a:t>
            </a:r>
          </a:p>
        </p:txBody>
      </p:sp>
    </p:spTree>
    <p:extLst>
      <p:ext uri="{BB962C8B-B14F-4D97-AF65-F5344CB8AC3E}">
        <p14:creationId xmlns:p14="http://schemas.microsoft.com/office/powerpoint/2010/main" val="37975803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 one like You, Lord (there's no one like the Lord) So wonderful in all His way (there's no one like the</a:t>
            </a:r>
          </a:p>
        </p:txBody>
      </p:sp>
    </p:spTree>
    <p:extLst>
      <p:ext uri="{BB962C8B-B14F-4D97-AF65-F5344CB8AC3E}">
        <p14:creationId xmlns:p14="http://schemas.microsoft.com/office/powerpoint/2010/main" val="2100582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So beautiful in all His ways (there's no one like the Lord) So majestic (there's no one like the Lord)</a:t>
            </a:r>
          </a:p>
        </p:txBody>
      </p:sp>
    </p:spTree>
    <p:extLst>
      <p:ext uri="{BB962C8B-B14F-4D97-AF65-F5344CB8AC3E}">
        <p14:creationId xmlns:p14="http://schemas.microsoft.com/office/powerpoint/2010/main" val="636307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the King above all kings, oh (there's no one like the Lord) Ay, ah (there's no one like the Lord) All the</a:t>
            </a:r>
          </a:p>
        </p:txBody>
      </p:sp>
    </p:spTree>
    <p:extLst>
      <p:ext uri="{BB962C8B-B14F-4D97-AF65-F5344CB8AC3E}">
        <p14:creationId xmlns:p14="http://schemas.microsoft.com/office/powerpoint/2010/main" val="21809644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angels around Your throne (there's no one like the Lord) Every time they say they see a new side of</a:t>
            </a:r>
          </a:p>
        </p:txBody>
      </p:sp>
    </p:spTree>
    <p:extLst>
      <p:ext uri="{BB962C8B-B14F-4D97-AF65-F5344CB8AC3E}">
        <p14:creationId xmlns:p14="http://schemas.microsoft.com/office/powerpoint/2010/main" val="3318309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face (there's no one like the Lord) They cry holy, holy, holy (there's no one like the Lord) They cry</a:t>
            </a:r>
          </a:p>
        </p:txBody>
      </p:sp>
    </p:spTree>
    <p:extLst>
      <p:ext uri="{BB962C8B-B14F-4D97-AF65-F5344CB8AC3E}">
        <p14:creationId xmlns:p14="http://schemas.microsoft.com/office/powerpoint/2010/main" val="4206120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worthy, worthy (there's no one like the Lord)</a:t>
            </a:r>
          </a:p>
          <a:p>
            <a:pPr marL="0" indent="0" algn="ctr">
              <a:buNone/>
            </a:pP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there's no one like You, Lord (there's no one</a:t>
            </a:r>
          </a:p>
        </p:txBody>
      </p:sp>
    </p:spTree>
    <p:extLst>
      <p:ext uri="{BB962C8B-B14F-4D97-AF65-F5344CB8AC3E}">
        <p14:creationId xmlns:p14="http://schemas.microsoft.com/office/powerpoint/2010/main" val="264301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clap a little louder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sing a little louder than before (Ooh)</a:t>
            </a:r>
          </a:p>
        </p:txBody>
      </p:sp>
    </p:spTree>
    <p:extLst>
      <p:ext uri="{BB962C8B-B14F-4D97-AF65-F5344CB8AC3E}">
        <p14:creationId xmlns:p14="http://schemas.microsoft.com/office/powerpoint/2010/main" val="136504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the Lord) We crown You King of glory.</a:t>
            </a:r>
          </a:p>
        </p:txBody>
      </p:sp>
    </p:spTree>
    <p:extLst>
      <p:ext uri="{BB962C8B-B14F-4D97-AF65-F5344CB8AC3E}">
        <p14:creationId xmlns:p14="http://schemas.microsoft.com/office/powerpoint/2010/main" val="36924165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More Precious than Silver</a:t>
            </a:r>
          </a:p>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(Cassie </a:t>
            </a:r>
            <a:r>
              <a:rPr lang="en-US" sz="4000" b="1" dirty="0" err="1">
                <a:solidFill>
                  <a:schemeClr val="bg1"/>
                </a:solidFill>
                <a:latin typeface="Arial" panose="020B0604020202020204" pitchFamily="34" charset="0"/>
                <a:ea typeface="+mn-lt"/>
                <a:cs typeface="Arial" panose="020B0604020202020204" pitchFamily="34" charset="0"/>
              </a:rPr>
              <a:t>Camble</a:t>
            </a:r>
            <a:r>
              <a:rPr lang="en-US" sz="4000" b="1" dirty="0">
                <a:solidFill>
                  <a:schemeClr val="bg1"/>
                </a:solidFill>
                <a:latin typeface="Arial" panose="020B0604020202020204" pitchFamily="34" charset="0"/>
                <a:ea typeface="+mn-lt"/>
                <a:cs typeface="Arial" panose="020B0604020202020204" pitchFamily="34" charset="0"/>
              </a:rPr>
              <a:t>)</a:t>
            </a:r>
          </a:p>
        </p:txBody>
      </p:sp>
    </p:spTree>
    <p:extLst>
      <p:ext uri="{BB962C8B-B14F-4D97-AF65-F5344CB8AC3E}">
        <p14:creationId xmlns:p14="http://schemas.microsoft.com/office/powerpoint/2010/main" val="1393493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Lord, you are More precious than silver. Lord, you are More costly than gold. Lord, you are More</a:t>
            </a:r>
          </a:p>
        </p:txBody>
      </p:sp>
    </p:spTree>
    <p:extLst>
      <p:ext uri="{BB962C8B-B14F-4D97-AF65-F5344CB8AC3E}">
        <p14:creationId xmlns:p14="http://schemas.microsoft.com/office/powerpoint/2010/main" val="26865633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beautiful than diamonds, And nothing I desire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Compares with you. Who can weigh the value Of</a:t>
            </a:r>
          </a:p>
        </p:txBody>
      </p:sp>
    </p:spTree>
    <p:extLst>
      <p:ext uri="{BB962C8B-B14F-4D97-AF65-F5344CB8AC3E}">
        <p14:creationId xmlns:p14="http://schemas.microsoft.com/office/powerpoint/2010/main" val="17982616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knowing you? Who can judge the worth Of who you are? Who can count the blessings Of loving you?</a:t>
            </a:r>
          </a:p>
        </p:txBody>
      </p:sp>
    </p:spTree>
    <p:extLst>
      <p:ext uri="{BB962C8B-B14F-4D97-AF65-F5344CB8AC3E}">
        <p14:creationId xmlns:p14="http://schemas.microsoft.com/office/powerpoint/2010/main" val="20604624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Who can say just how great you are?</a:t>
            </a:r>
          </a:p>
        </p:txBody>
      </p:sp>
    </p:spTree>
    <p:extLst>
      <p:ext uri="{BB962C8B-B14F-4D97-AF65-F5344CB8AC3E}">
        <p14:creationId xmlns:p14="http://schemas.microsoft.com/office/powerpoint/2010/main" val="13681756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(Bethel Music)</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spin wilder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shout louder yeah Freedom (freedom) Freedom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1026505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76200" y="0"/>
            <a:ext cx="12115800" cy="68580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773382" y="-30480"/>
            <a:ext cx="8686800" cy="3046988"/>
          </a:xfrm>
          <a:prstGeom prst="rect">
            <a:avLst/>
          </a:prstGeom>
          <a:noFill/>
        </p:spPr>
        <p:txBody>
          <a:bodyPr wrap="square" rtlCol="0">
            <a:spAutoFit/>
          </a:bodyPr>
          <a:lstStyle/>
          <a:p>
            <a:pPr algn="ctr"/>
            <a:r>
              <a:rPr lang="en-US" sz="3200" b="1" dirty="0"/>
              <a:t>Mystery Babylon Part 4</a:t>
            </a:r>
          </a:p>
          <a:p>
            <a:pPr algn="ctr"/>
            <a:r>
              <a:rPr lang="en-US" sz="2800" b="1" dirty="0"/>
              <a:t>by Pastor Fee Soliven</a:t>
            </a:r>
          </a:p>
          <a:p>
            <a:pPr algn="ctr"/>
            <a:r>
              <a:rPr lang="en-US" sz="3200" b="1" dirty="0"/>
              <a:t>Revelation 18:1-24</a:t>
            </a:r>
          </a:p>
          <a:p>
            <a:pPr algn="ctr"/>
            <a:r>
              <a:rPr lang="en-US" sz="3200" b="1" dirty="0"/>
              <a:t>Sunday Morning</a:t>
            </a:r>
          </a:p>
          <a:p>
            <a:pPr algn="ctr"/>
            <a:r>
              <a:rPr lang="en-US" sz="3200" b="1" dirty="0"/>
              <a:t>October 20, 2024</a:t>
            </a:r>
          </a:p>
          <a:p>
            <a:pPr algn="ctr"/>
            <a:endParaRPr lang="en-US" sz="3200" dirty="0"/>
          </a:p>
        </p:txBody>
      </p:sp>
      <p:pic>
        <p:nvPicPr>
          <p:cNvPr id="3" name="Picture 2" descr="A collage of different books&#10;&#10;Description automatically generated">
            <a:extLst>
              <a:ext uri="{FF2B5EF4-FFF2-40B4-BE49-F238E27FC236}">
                <a16:creationId xmlns:a16="http://schemas.microsoft.com/office/drawing/2014/main" id="{06F3A18D-B5B5-1790-E103-54146C6BB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2200"/>
            <a:ext cx="12192000" cy="4495800"/>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10820400" y="2362200"/>
            <a:ext cx="1371600" cy="10287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12039600" cy="6247864"/>
          </a:xfrm>
          <a:prstGeom prst="rect">
            <a:avLst/>
          </a:prstGeom>
        </p:spPr>
        <p:txBody>
          <a:bodyPr wrap="square">
            <a:spAutoFit/>
          </a:bodyPr>
          <a:lstStyle/>
          <a:p>
            <a:pPr algn="ctr"/>
            <a:r>
              <a:rPr lang="en-US" sz="4000" b="1" u="sng" dirty="0"/>
              <a:t>Revelation 18:1-24</a:t>
            </a:r>
            <a:endParaRPr lang="en-US" sz="4000" u="sng" dirty="0"/>
          </a:p>
          <a:p>
            <a:pPr algn="ctr"/>
            <a:r>
              <a:rPr lang="en-US" sz="4000" dirty="0"/>
              <a:t>1 After these things I saw another angel coming down from heaven, having great authority, and the earth was illuminated with his glory. 2 And he cried mightily with a loud voice, saying, "Babylon the great is fallen, is fallen, and has become a dwelling place of demons, a prison for every foul spirit, and a cage for every unclean and hated bird! </a:t>
            </a:r>
          </a:p>
          <a:p>
            <a:pPr algn="ctr"/>
            <a:r>
              <a:rPr lang="en-US" sz="4000" dirty="0"/>
              <a:t> </a:t>
            </a:r>
          </a:p>
          <a:p>
            <a:pPr algn="ctr"/>
            <a:endParaRPr lang="en-US" sz="4000" dirty="0"/>
          </a:p>
        </p:txBody>
      </p:sp>
    </p:spTree>
    <p:extLst>
      <p:ext uri="{BB962C8B-B14F-4D97-AF65-F5344CB8AC3E}">
        <p14:creationId xmlns:p14="http://schemas.microsoft.com/office/powerpoint/2010/main" val="158864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a:t>
            </a:r>
            <a:r>
              <a:rPr lang="en-US" sz="4000" dirty="0" err="1">
                <a:solidFill>
                  <a:schemeClr val="bg1"/>
                </a:solidFill>
                <a:latin typeface="Arial" panose="020B0604020202020204" pitchFamily="34" charset="0"/>
                <a:ea typeface="+mn-lt"/>
                <a:cs typeface="Arial" panose="020B0604020202020204" pitchFamily="34" charset="0"/>
              </a:rPr>
              <a:t>Freedom</a:t>
            </a:r>
            <a:r>
              <a:rPr lang="en-US" sz="4000" dirty="0">
                <a:solidFill>
                  <a:schemeClr val="bg1"/>
                </a:solidFill>
                <a:latin typeface="Arial" panose="020B0604020202020204" pitchFamily="34" charset="0"/>
                <a:ea typeface="+mn-lt"/>
                <a:cs typeface="Arial" panose="020B0604020202020204" pitchFamily="34" charset="0"/>
              </a:rPr>
              <a:t> (freedom) Freedom (freedom)</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Freedom (freedom) Freedom</a:t>
            </a:r>
          </a:p>
        </p:txBody>
      </p:sp>
    </p:spTree>
    <p:extLst>
      <p:ext uri="{BB962C8B-B14F-4D97-AF65-F5344CB8AC3E}">
        <p14:creationId xmlns:p14="http://schemas.microsoft.com/office/powerpoint/2010/main" val="4386818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8409"/>
            <a:ext cx="11658600" cy="6247864"/>
          </a:xfrm>
          <a:prstGeom prst="rect">
            <a:avLst/>
          </a:prstGeom>
        </p:spPr>
        <p:txBody>
          <a:bodyPr wrap="square">
            <a:spAutoFit/>
          </a:bodyPr>
          <a:lstStyle/>
          <a:p>
            <a:pPr algn="ctr"/>
            <a:r>
              <a:rPr lang="en-US" sz="4000" dirty="0"/>
              <a:t>3 For all the nations have drunk of the wine of the wrath of her fornication, the kings of the earth have committed fornication with her, and the merchants of the earth have become rich through the abundance of her luxury." 4 And I heard another voice from heaven saying, "Come out of her, my people, lest you share in her sins, and lest you receive of her plagues. </a:t>
            </a:r>
          </a:p>
          <a:p>
            <a:pPr algn="ctr"/>
            <a:r>
              <a:rPr lang="en-US" sz="4000" dirty="0"/>
              <a:t>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1"/>
            <a:ext cx="12039600" cy="6863417"/>
          </a:xfrm>
          <a:prstGeom prst="rect">
            <a:avLst/>
          </a:prstGeom>
        </p:spPr>
        <p:txBody>
          <a:bodyPr wrap="square">
            <a:spAutoFit/>
          </a:bodyPr>
          <a:lstStyle/>
          <a:p>
            <a:pPr algn="ctr"/>
            <a:r>
              <a:rPr lang="en-US" sz="4000" dirty="0"/>
              <a:t>5 For her sins have reached to heaven, and God has remembered her iniquities. 6 Render to her just as she rendered to you, and repay her double according to her works; in the cup which she has mixed, mix double for her. 7 In the measure that she glorified herself and lived luxuriously, in the same measure give her torment and sorrow; for she says in her heart, 'I sit as queen, and am no widow, and will not see sorrow.'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1"/>
            <a:ext cx="11811000" cy="5016758"/>
          </a:xfrm>
          <a:prstGeom prst="rect">
            <a:avLst/>
          </a:prstGeom>
        </p:spPr>
        <p:txBody>
          <a:bodyPr wrap="square">
            <a:spAutoFit/>
          </a:bodyPr>
          <a:lstStyle/>
          <a:p>
            <a:pPr algn="ctr"/>
            <a:r>
              <a:rPr lang="en-US" sz="4000" dirty="0"/>
              <a:t>8 "Therefore her plagues will come in one day--death and mourning and famine. And she will be utterly burned with fire, for strong is the Lord God who judges her. 9 "The kings of the earth who committed fornication and lived luxuriously with her will weep and lament for her, when they see the smoke of her burning,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8161"/>
            <a:ext cx="12039600" cy="7478970"/>
          </a:xfrm>
          <a:prstGeom prst="rect">
            <a:avLst/>
          </a:prstGeom>
        </p:spPr>
        <p:txBody>
          <a:bodyPr wrap="square">
            <a:spAutoFit/>
          </a:bodyPr>
          <a:lstStyle/>
          <a:p>
            <a:pPr algn="ctr"/>
            <a:r>
              <a:rPr lang="en-US" sz="4000" dirty="0"/>
              <a:t>10 standing at a distance for fear of her torment, saying, 'Alas, alas, that great city Babylon, that mighty city! For in one hour your judgment has come.' 11 "And the merchants of the earth will weep and mourn over her, for no one buys their merchandise anymore: 12 merchandise of gold and silver, precious stones and pearls, fine linen and purple, silk and scarlet, every kind of citron wood, every kind of object of ivory, every kind of object of most precious wood, bronze, iron, and marble;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5"/>
            <a:ext cx="11887200" cy="7478970"/>
          </a:xfrm>
          <a:prstGeom prst="rect">
            <a:avLst/>
          </a:prstGeom>
        </p:spPr>
        <p:txBody>
          <a:bodyPr wrap="square">
            <a:spAutoFit/>
          </a:bodyPr>
          <a:lstStyle/>
          <a:p>
            <a:pPr algn="ctr"/>
            <a:r>
              <a:rPr lang="en-US" sz="4000" dirty="0"/>
              <a:t>13 and cinnamon and incense, fragrant oil and frankincense, wine and oil, fine flour and wheat, cattle and sheep, horses and chariots, and bodies and souls of men. 14 The fruit that your soul longed for has gone from you, and all the things which are rich and splendid have gone from you, and you shall find them no more at all. 15 The merchants of these things, who became rich by her, will stand at a distance for fear of her torment, weeping and wailing,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3524"/>
            <a:ext cx="11887200" cy="6247864"/>
          </a:xfrm>
          <a:prstGeom prst="rect">
            <a:avLst/>
          </a:prstGeom>
        </p:spPr>
        <p:txBody>
          <a:bodyPr wrap="square">
            <a:spAutoFit/>
          </a:bodyPr>
          <a:lstStyle/>
          <a:p>
            <a:pPr algn="ctr"/>
            <a:r>
              <a:rPr lang="en-US" sz="4000" dirty="0"/>
              <a:t>16 and saying, 'Alas, alas, that great city that was clothed in fine linen, purple, and scarlet, and adorned with gold and precious stones and pearls! 17 For in one hour such great riches came to nothing.' Every shipmaster, all who travel by ship, sailors, and as many as trade on the sea, stood at a distance 18 and cried out when they saw the smoke of her burning, saying, 'What is like this great city?'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11734800" cy="5632311"/>
          </a:xfrm>
          <a:prstGeom prst="rect">
            <a:avLst/>
          </a:prstGeom>
        </p:spPr>
        <p:txBody>
          <a:bodyPr wrap="square">
            <a:spAutoFit/>
          </a:bodyPr>
          <a:lstStyle/>
          <a:p>
            <a:pPr algn="ctr"/>
            <a:r>
              <a:rPr lang="en-US" sz="4000" dirty="0"/>
              <a:t>19 "They threw dust on their heads and cried out, weeping and wailing, and saying, 'Alas, alas, that great city, in which all who had ships on the sea became rich by her wealth! For in one hour she is made desolate.' 20 "Rejoice over her, O heaven, and you holy apostles and prophets, for God has avenged you on her!"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1018"/>
            <a:ext cx="11887200" cy="6863417"/>
          </a:xfrm>
          <a:prstGeom prst="rect">
            <a:avLst/>
          </a:prstGeom>
        </p:spPr>
        <p:txBody>
          <a:bodyPr wrap="square">
            <a:spAutoFit/>
          </a:bodyPr>
          <a:lstStyle/>
          <a:p>
            <a:pPr algn="ctr"/>
            <a:r>
              <a:rPr lang="en-US" sz="4000" dirty="0"/>
              <a:t>21 Then a mighty angel took up a stone like a great millstone and threw it into the sea, saying, "Thus with violence the great city Babylon shall be thrown down, and shall not be found anymore. 22 The sound of harpists, musicians, flutists, and trumpeters shall not be heard in you anymore. No craftsman of any craft shall be found in you anymore, and the sound of a millstone shall not be heard in you anymore.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166"/>
            <a:ext cx="11887200" cy="6247864"/>
          </a:xfrm>
          <a:prstGeom prst="rect">
            <a:avLst/>
          </a:prstGeom>
        </p:spPr>
        <p:txBody>
          <a:bodyPr wrap="square">
            <a:spAutoFit/>
          </a:bodyPr>
          <a:lstStyle/>
          <a:p>
            <a:pPr algn="ctr"/>
            <a:r>
              <a:rPr lang="en-US" sz="4000" dirty="0"/>
              <a:t>23 The light of a lamp shall not shine in you anymore, and the voice of bridegroom and bride shall not be heard in you anymore. For your merchants were the great men of the earth, for by your sorcery all the nations were deceived. 24 And in her was found the blood of prophets and saints, and of all who were slain on the earth." </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4358"/>
            <a:ext cx="11811000" cy="9941183"/>
          </a:xfrm>
          <a:prstGeom prst="rect">
            <a:avLst/>
          </a:prstGeom>
        </p:spPr>
        <p:txBody>
          <a:bodyPr wrap="square">
            <a:spAutoFit/>
          </a:bodyPr>
          <a:lstStyle/>
          <a:p>
            <a:pPr algn="ctr"/>
            <a:r>
              <a:rPr lang="en-US" sz="4000" dirty="0"/>
              <a:t> </a:t>
            </a:r>
            <a:r>
              <a:rPr lang="en-US" sz="4000" b="1" u="sng" dirty="0"/>
              <a:t>Revelation 17:3</a:t>
            </a:r>
            <a:endParaRPr lang="en-US" sz="4000" u="sng" dirty="0"/>
          </a:p>
          <a:p>
            <a:pPr algn="ctr"/>
            <a:r>
              <a:rPr lang="en-US" sz="4000" dirty="0"/>
              <a:t>So he carried me away in the Spirit into the wilderness. And I saw a woman sitting on a scarlet beast which was full of names of blasphemy, having seven heads and ten horns.</a:t>
            </a: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r>
              <a:rPr lang="en-US" sz="4000" dirty="0"/>
              <a:t> </a:t>
            </a:r>
          </a:p>
          <a:p>
            <a:pPr algn="ctr"/>
            <a:r>
              <a:rPr lang="en-US" sz="4000" dirty="0"/>
              <a:t> </a:t>
            </a:r>
          </a:p>
          <a:p>
            <a:pPr algn="ctr"/>
            <a:endParaRPr lang="en-US" sz="4000" dirty="0"/>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lift my hands higher than before I want to love you more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worship deeper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7212"/>
            <a:ext cx="11887200" cy="3170099"/>
          </a:xfrm>
          <a:prstGeom prst="rect">
            <a:avLst/>
          </a:prstGeom>
        </p:spPr>
        <p:txBody>
          <a:bodyPr wrap="square">
            <a:spAutoFit/>
          </a:bodyPr>
          <a:lstStyle/>
          <a:p>
            <a:pPr algn="ctr"/>
            <a:r>
              <a:rPr lang="en-US" sz="4000" b="1" u="sng" dirty="0"/>
              <a:t>Daniel 12:4</a:t>
            </a:r>
            <a:endParaRPr lang="en-US" sz="4000" u="sng" dirty="0"/>
          </a:p>
          <a:p>
            <a:pPr algn="ctr"/>
            <a:r>
              <a:rPr lang="en-US" sz="4000" dirty="0"/>
              <a:t>“seal the book” for the mysteries of prophecy were appointed for the “time of the end” when “knowledge shall be increased”</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11887200" cy="4401205"/>
          </a:xfrm>
          <a:prstGeom prst="rect">
            <a:avLst/>
          </a:prstGeom>
        </p:spPr>
        <p:txBody>
          <a:bodyPr wrap="square">
            <a:spAutoFit/>
          </a:bodyPr>
          <a:lstStyle/>
          <a:p>
            <a:pPr algn="ctr"/>
            <a:r>
              <a:rPr lang="en-US" sz="4000" b="1" u="sng" dirty="0"/>
              <a:t>John 16:13</a:t>
            </a:r>
            <a:endParaRPr lang="en-US" sz="4000" u="sng" dirty="0"/>
          </a:p>
          <a:p>
            <a:pPr algn="ctr"/>
            <a:r>
              <a:rPr lang="en-US" sz="4000" dirty="0">
                <a:solidFill>
                  <a:srgbClr val="FF0000"/>
                </a:solidFill>
              </a:rPr>
              <a:t>However, when He, the Spirit of truth, has come, He will guide you into all truth; for He will not speak on His own authority, but whatever He hears He will speak; and He will tell you things to come.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2554545"/>
          </a:xfrm>
          <a:prstGeom prst="rect">
            <a:avLst/>
          </a:prstGeom>
        </p:spPr>
        <p:txBody>
          <a:bodyPr wrap="square">
            <a:spAutoFit/>
          </a:bodyPr>
          <a:lstStyle/>
          <a:p>
            <a:pPr algn="ctr"/>
            <a:r>
              <a:rPr lang="en-US" sz="4000" b="1" u="sng" dirty="0"/>
              <a:t>Amos 3:7</a:t>
            </a:r>
            <a:endParaRPr lang="en-US" sz="4000" u="sng" dirty="0"/>
          </a:p>
          <a:p>
            <a:pPr algn="ctr"/>
            <a:r>
              <a:rPr lang="en-US" sz="4000" dirty="0"/>
              <a:t>Surely the Lord GOD does nothing, Unless He reveals His secret to His servants the prophets.</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2554545"/>
          </a:xfrm>
          <a:prstGeom prst="rect">
            <a:avLst/>
          </a:prstGeom>
        </p:spPr>
        <p:txBody>
          <a:bodyPr wrap="square">
            <a:spAutoFit/>
          </a:bodyPr>
          <a:lstStyle/>
          <a:p>
            <a:pPr algn="ctr"/>
            <a:r>
              <a:rPr lang="en-US" sz="4000" b="1" dirty="0"/>
              <a:t>40. Babylon has the Voice of The Bride And Bridegroom of Christ inside her before The Rapture and Subsequent Destruction</a:t>
            </a:r>
            <a:endParaRPr lang="en-US" sz="4000" dirty="0"/>
          </a:p>
          <a:p>
            <a:pPr algn="ctr"/>
            <a:r>
              <a:rPr lang="en-US" sz="4000" b="1" dirty="0"/>
              <a:t> </a:t>
            </a:r>
            <a:endParaRPr lang="en-US" sz="4000" dirty="0"/>
          </a:p>
        </p:txBody>
      </p:sp>
    </p:spTree>
    <p:extLst>
      <p:ext uri="{BB962C8B-B14F-4D97-AF65-F5344CB8AC3E}">
        <p14:creationId xmlns:p14="http://schemas.microsoft.com/office/powerpoint/2010/main" val="155507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8872"/>
            <a:ext cx="11963400" cy="5016758"/>
          </a:xfrm>
          <a:prstGeom prst="rect">
            <a:avLst/>
          </a:prstGeom>
        </p:spPr>
        <p:txBody>
          <a:bodyPr wrap="square">
            <a:spAutoFit/>
          </a:bodyPr>
          <a:lstStyle/>
          <a:p>
            <a:pPr algn="ctr"/>
            <a:r>
              <a:rPr lang="en-US" sz="4000" b="1" u="sng" dirty="0"/>
              <a:t>Revelation 18:23</a:t>
            </a:r>
            <a:endParaRPr lang="en-US" sz="4000" u="sng" dirty="0"/>
          </a:p>
          <a:p>
            <a:pPr algn="ctr"/>
            <a:r>
              <a:rPr lang="en-US" sz="4000" dirty="0"/>
              <a:t>The light of a lamp shall not shine in you anymore, and the voice of bridegroom and bride shall not be heard in you anymore. For your merchants were the great men of the earth, for by your sorcery all the nations were deceived. </a:t>
            </a:r>
          </a:p>
          <a:p>
            <a:pPr algn="ctr"/>
            <a:r>
              <a:rPr lang="en-US" sz="4000" dirty="0"/>
              <a:t> </a:t>
            </a:r>
          </a:p>
          <a:p>
            <a:pPr algn="ctr"/>
            <a:endParaRPr lang="en-US" sz="4000" dirty="0"/>
          </a:p>
        </p:txBody>
      </p:sp>
    </p:spTree>
    <p:extLst>
      <p:ext uri="{BB962C8B-B14F-4D97-AF65-F5344CB8AC3E}">
        <p14:creationId xmlns:p14="http://schemas.microsoft.com/office/powerpoint/2010/main" val="220365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1963400" cy="7478970"/>
          </a:xfrm>
          <a:prstGeom prst="rect">
            <a:avLst/>
          </a:prstGeom>
        </p:spPr>
        <p:txBody>
          <a:bodyPr wrap="square">
            <a:spAutoFit/>
          </a:bodyPr>
          <a:lstStyle/>
          <a:p>
            <a:pPr algn="ctr"/>
            <a:r>
              <a:rPr lang="en-US" sz="4000" b="1" u="sng" dirty="0"/>
              <a:t>Revelation 19:7-9</a:t>
            </a:r>
            <a:endParaRPr lang="en-US" sz="4000" u="sng" dirty="0"/>
          </a:p>
          <a:p>
            <a:pPr algn="ctr"/>
            <a:r>
              <a:rPr lang="en-US" sz="4000" dirty="0"/>
              <a:t>7 Let us be glad and rejoice and give Him glory, for the marriage of the Lamb has come, and His wife has made herself ready." 8 And to her it was granted to be arrayed in fine linen, clean and bright, for the fine linen is the righteous acts of the saints. 9 Then he said to me, "Write: 'Blessed are those who are called to the marriage supper of the Lamb!' " And he said to me, "These are the true sayings of God." </a:t>
            </a:r>
          </a:p>
          <a:p>
            <a:pPr algn="ctr"/>
            <a:r>
              <a:rPr lang="en-US" sz="4000" dirty="0"/>
              <a:t> </a:t>
            </a:r>
          </a:p>
          <a:p>
            <a:pPr algn="ctr"/>
            <a:endParaRPr lang="en-US" sz="4000" dirty="0"/>
          </a:p>
        </p:txBody>
      </p:sp>
    </p:spTree>
    <p:extLst>
      <p:ext uri="{BB962C8B-B14F-4D97-AF65-F5344CB8AC3E}">
        <p14:creationId xmlns:p14="http://schemas.microsoft.com/office/powerpoint/2010/main" val="344430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3170099"/>
          </a:xfrm>
          <a:prstGeom prst="rect">
            <a:avLst/>
          </a:prstGeom>
        </p:spPr>
        <p:txBody>
          <a:bodyPr wrap="square">
            <a:spAutoFit/>
          </a:bodyPr>
          <a:lstStyle/>
          <a:p>
            <a:pPr algn="ctr"/>
            <a:r>
              <a:rPr lang="en-US" sz="4000" b="1" dirty="0"/>
              <a:t>Two Signs: The U.S. And Her Moral Culture</a:t>
            </a:r>
            <a:endParaRPr lang="en-US" sz="4000" dirty="0"/>
          </a:p>
          <a:p>
            <a:pPr algn="ctr"/>
            <a:r>
              <a:rPr lang="en-US" sz="4000" b="1" dirty="0"/>
              <a:t> </a:t>
            </a:r>
            <a:endParaRPr lang="en-US" sz="4000" dirty="0"/>
          </a:p>
          <a:p>
            <a:pPr algn="ctr"/>
            <a:r>
              <a:rPr lang="en-US" sz="4000" b="1" dirty="0"/>
              <a:t> </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34473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1"/>
            <a:ext cx="12192000" cy="1938992"/>
          </a:xfrm>
          <a:prstGeom prst="rect">
            <a:avLst/>
          </a:prstGeom>
        </p:spPr>
        <p:txBody>
          <a:bodyPr wrap="square">
            <a:spAutoFit/>
          </a:bodyPr>
          <a:lstStyle/>
          <a:p>
            <a:pPr algn="ctr"/>
            <a:r>
              <a:rPr lang="en-US" sz="4000" dirty="0"/>
              <a:t> </a:t>
            </a:r>
            <a:r>
              <a:rPr lang="en-US" sz="4000" b="1" dirty="0"/>
              <a:t>  41. Babylon has a Culture Like the Time of Sodom and Gomorrah</a:t>
            </a:r>
            <a:endParaRPr lang="en-US" sz="4000" dirty="0"/>
          </a:p>
          <a:p>
            <a:pPr algn="ctr"/>
            <a:r>
              <a:rPr lang="en-US" sz="4000" b="1" dirty="0"/>
              <a:t> </a:t>
            </a:r>
            <a:endParaRPr lang="en-US" sz="4000" dirty="0"/>
          </a:p>
        </p:txBody>
      </p:sp>
    </p:spTree>
    <p:extLst>
      <p:ext uri="{BB962C8B-B14F-4D97-AF65-F5344CB8AC3E}">
        <p14:creationId xmlns:p14="http://schemas.microsoft.com/office/powerpoint/2010/main" val="367487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11887200" cy="2554545"/>
          </a:xfrm>
          <a:prstGeom prst="rect">
            <a:avLst/>
          </a:prstGeom>
        </p:spPr>
        <p:txBody>
          <a:bodyPr wrap="square">
            <a:spAutoFit/>
          </a:bodyPr>
          <a:lstStyle/>
          <a:p>
            <a:pPr algn="ctr"/>
            <a:r>
              <a:rPr lang="en-US" sz="4000" b="1" dirty="0"/>
              <a:t>(The U.S. government is advancing the rights of LGBT Queer, Bisexual, transgender globally)</a:t>
            </a:r>
            <a:endParaRPr lang="en-US" sz="4000" dirty="0"/>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57738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1887200" cy="3785652"/>
          </a:xfrm>
          <a:prstGeom prst="rect">
            <a:avLst/>
          </a:prstGeom>
        </p:spPr>
        <p:txBody>
          <a:bodyPr wrap="square">
            <a:spAutoFit/>
          </a:bodyPr>
          <a:lstStyle/>
          <a:p>
            <a:pPr algn="ctr"/>
            <a:r>
              <a:rPr lang="en-US" sz="4000" b="1" u="sng" dirty="0"/>
              <a:t>Isaiah 13:19</a:t>
            </a:r>
            <a:endParaRPr lang="en-US" sz="4000" u="sng" dirty="0"/>
          </a:p>
          <a:p>
            <a:pPr algn="ctr"/>
            <a:r>
              <a:rPr lang="en-US" sz="4000" dirty="0"/>
              <a:t>And Babylon, the glory of kingdoms, The beauty of the Chaldeans' pride, Will be as when God overthrew Sodom and Gomorrah.</a:t>
            </a:r>
          </a:p>
          <a:p>
            <a:pPr algn="ctr"/>
            <a:r>
              <a:rPr lang="en-US" sz="4000" dirty="0"/>
              <a:t> </a:t>
            </a:r>
          </a:p>
          <a:p>
            <a:pPr algn="ctr"/>
            <a:endParaRPr lang="en-US" sz="4000" dirty="0"/>
          </a:p>
        </p:txBody>
      </p:sp>
    </p:spTree>
    <p:extLst>
      <p:ext uri="{BB962C8B-B14F-4D97-AF65-F5344CB8AC3E}">
        <p14:creationId xmlns:p14="http://schemas.microsoft.com/office/powerpoint/2010/main" val="122387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22866</TotalTime>
  <Words>5711</Words>
  <Application>Microsoft Office PowerPoint</Application>
  <PresentationFormat>Widescreen</PresentationFormat>
  <Paragraphs>1954</Paragraphs>
  <Slides>161</Slides>
  <Notes>2</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161</vt:i4>
      </vt:variant>
    </vt:vector>
  </HeadingPairs>
  <TitlesOfParts>
    <vt:vector size="171" baseType="lpstr">
      <vt:lpstr>Arial</vt:lpstr>
      <vt:lpstr>Calibri</vt:lpstr>
      <vt:lpstr>Calibri Light</vt:lpstr>
      <vt:lpstr>Tahoma</vt:lpstr>
      <vt:lpstr>Times New Roman</vt:lpstr>
      <vt:lpstr>Verdana</vt:lpstr>
      <vt:lpstr>Verdana Pro</vt:lpstr>
      <vt:lpstr>1_Mountain Top</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1216</cp:revision>
  <dcterms:created xsi:type="dcterms:W3CDTF">2013-06-05T21:04:28Z</dcterms:created>
  <dcterms:modified xsi:type="dcterms:W3CDTF">2024-10-20T05:32:31Z</dcterms:modified>
</cp:coreProperties>
</file>