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 id="2147483689" r:id="rId3"/>
  </p:sldMasterIdLst>
  <p:notesMasterIdLst>
    <p:notesMasterId r:id="rId58"/>
  </p:notesMasterIdLst>
  <p:handoutMasterIdLst>
    <p:handoutMasterId r:id="rId59"/>
  </p:handoutMasterIdLst>
  <p:sldIdLst>
    <p:sldId id="1630" r:id="rId4"/>
    <p:sldId id="460" r:id="rId5"/>
    <p:sldId id="826" r:id="rId6"/>
    <p:sldId id="999" r:id="rId7"/>
    <p:sldId id="1000" r:id="rId8"/>
    <p:sldId id="1001" r:id="rId9"/>
    <p:sldId id="1040" r:id="rId10"/>
    <p:sldId id="464" r:id="rId11"/>
    <p:sldId id="833" r:id="rId12"/>
    <p:sldId id="465" r:id="rId13"/>
    <p:sldId id="373" r:id="rId14"/>
    <p:sldId id="978" r:id="rId15"/>
    <p:sldId id="374" r:id="rId16"/>
    <p:sldId id="979" r:id="rId17"/>
    <p:sldId id="375" r:id="rId18"/>
    <p:sldId id="981" r:id="rId19"/>
    <p:sldId id="980" r:id="rId20"/>
    <p:sldId id="985" r:id="rId21"/>
    <p:sldId id="984" r:id="rId22"/>
    <p:sldId id="1003" r:id="rId23"/>
    <p:sldId id="983" r:id="rId24"/>
    <p:sldId id="1002" r:id="rId25"/>
    <p:sldId id="1016" r:id="rId26"/>
    <p:sldId id="1015" r:id="rId27"/>
    <p:sldId id="1026" r:id="rId28"/>
    <p:sldId id="1025" r:id="rId29"/>
    <p:sldId id="1024" r:id="rId30"/>
    <p:sldId id="1023" r:id="rId31"/>
    <p:sldId id="1598" r:id="rId32"/>
    <p:sldId id="1604" r:id="rId33"/>
    <p:sldId id="1605" r:id="rId34"/>
    <p:sldId id="1606" r:id="rId35"/>
    <p:sldId id="1614" r:id="rId36"/>
    <p:sldId id="1615" r:id="rId37"/>
    <p:sldId id="1616" r:id="rId38"/>
    <p:sldId id="1617" r:id="rId39"/>
    <p:sldId id="1618" r:id="rId40"/>
    <p:sldId id="1619" r:id="rId41"/>
    <p:sldId id="1620" r:id="rId42"/>
    <p:sldId id="1621" r:id="rId43"/>
    <p:sldId id="1635" r:id="rId44"/>
    <p:sldId id="1636" r:id="rId45"/>
    <p:sldId id="1637" r:id="rId46"/>
    <p:sldId id="1638" r:id="rId47"/>
    <p:sldId id="1639" r:id="rId48"/>
    <p:sldId id="969" r:id="rId49"/>
    <p:sldId id="970" r:id="rId50"/>
    <p:sldId id="971" r:id="rId51"/>
    <p:sldId id="972" r:id="rId52"/>
    <p:sldId id="973" r:id="rId53"/>
    <p:sldId id="974" r:id="rId54"/>
    <p:sldId id="975" r:id="rId55"/>
    <p:sldId id="1597" r:id="rId56"/>
    <p:sldId id="852" r:id="rId57"/>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100" autoAdjust="0"/>
    <p:restoredTop sz="94671" autoAdjust="0"/>
  </p:normalViewPr>
  <p:slideViewPr>
    <p:cSldViewPr>
      <p:cViewPr varScale="1">
        <p:scale>
          <a:sx n="104" d="100"/>
          <a:sy n="104" d="100"/>
        </p:scale>
        <p:origin x="462" y="318"/>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notesMaster" Target="notesMasters/notesMaster1.xml"/><Relationship Id="rId5" Type="http://schemas.openxmlformats.org/officeDocument/2006/relationships/slide" Target="slides/slide2.xml"/><Relationship Id="rId61" Type="http://schemas.openxmlformats.org/officeDocument/2006/relationships/viewProps" Target="viewProps.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handoutMaster" Target="handoutMasters/handoutMaster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529251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145284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422249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40045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876890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8234944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086389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56477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37532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351228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9263787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702130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6A6B80C8-9C17-4C8D-80FA-039A6827A3A1}" type="datetimeFigureOut">
              <a:rPr lang="en-US" smtClean="0">
                <a:solidFill>
                  <a:srgbClr val="DBF5F9">
                    <a:shade val="90000"/>
                  </a:srgbClr>
                </a:solidFill>
              </a:rPr>
              <a:pPr/>
              <a:t>1/27/2025</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2084525885"/>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1/27/2025</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4009690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DBF5F9">
                    <a:shade val="90000"/>
                  </a:srgbClr>
                </a:solidFill>
              </a:rPr>
              <a:pPr/>
              <a:t>1/27/2025</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1490270681"/>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1/27/2025</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6111198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A6B80C8-9C17-4C8D-80FA-039A6827A3A1}" type="datetimeFigureOut">
              <a:rPr lang="en-US" smtClean="0">
                <a:solidFill>
                  <a:srgbClr val="04617B">
                    <a:shade val="90000"/>
                  </a:srgbClr>
                </a:solidFill>
              </a:rPr>
              <a:pPr/>
              <a:t>1/27/2025</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959024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6A6B80C8-9C17-4C8D-80FA-039A6827A3A1}" type="datetimeFigureOut">
              <a:rPr lang="en-US" smtClean="0">
                <a:solidFill>
                  <a:srgbClr val="04617B">
                    <a:shade val="90000"/>
                  </a:srgbClr>
                </a:solidFill>
              </a:rPr>
              <a:pPr/>
              <a:t>1/27/2025</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6079145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B80C8-9C17-4C8D-80FA-039A6827A3A1}" type="datetimeFigureOut">
              <a:rPr lang="en-US" smtClean="0">
                <a:solidFill>
                  <a:srgbClr val="04617B">
                    <a:shade val="90000"/>
                  </a:srgbClr>
                </a:solidFill>
              </a:rPr>
              <a:pPr/>
              <a:t>1/27/2025</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8682643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1/27/2025</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008587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1/27/2025</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10769600" y="6356351"/>
            <a:ext cx="812800" cy="365125"/>
          </a:xfrm>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Tree>
    <p:extLst>
      <p:ext uri="{BB962C8B-B14F-4D97-AF65-F5344CB8AC3E}">
        <p14:creationId xmlns:p14="http://schemas.microsoft.com/office/powerpoint/2010/main" val="6582866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1/27/2025</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4975303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1/27/2025</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028703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2.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925625202"/>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 r="-1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fld id="{6A6B80C8-9C17-4C8D-80FA-039A6827A3A1}" type="datetimeFigureOut">
              <a:rPr lang="en-US" smtClean="0">
                <a:solidFill>
                  <a:srgbClr val="04617B">
                    <a:shade val="90000"/>
                  </a:srgbClr>
                </a:solidFill>
                <a:latin typeface="Constantia"/>
                <a:cs typeface="+mn-cs"/>
              </a:rPr>
              <a:pPr fontAlgn="auto">
                <a:spcBef>
                  <a:spcPts val="0"/>
                </a:spcBef>
                <a:spcAft>
                  <a:spcPts val="0"/>
                </a:spcAft>
              </a:pPr>
              <a:t>1/27/2025</a:t>
            </a:fld>
            <a:endParaRPr lang="en-US">
              <a:solidFill>
                <a:srgbClr val="04617B">
                  <a:shade val="90000"/>
                </a:srgbClr>
              </a:solidFill>
              <a:latin typeface="Constantia"/>
              <a:cs typeface="+mn-cs"/>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endParaRPr lang="en-US">
              <a:solidFill>
                <a:srgbClr val="04617B">
                  <a:shade val="90000"/>
                </a:srgbClr>
              </a:solidFill>
              <a:latin typeface="Constantia"/>
              <a:cs typeface="+mn-cs"/>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auto">
              <a:spcBef>
                <a:spcPts val="0"/>
              </a:spcBef>
              <a:spcAft>
                <a:spcPts val="0"/>
              </a:spcAft>
            </a:pPr>
            <a:fld id="{41426CE2-90E3-4B1E-80FF-F519754C6738}" type="slidenum">
              <a:rPr lang="en-US" smtClean="0">
                <a:solidFill>
                  <a:srgbClr val="04617B">
                    <a:shade val="90000"/>
                  </a:srgbClr>
                </a:solidFill>
                <a:latin typeface="Constantia"/>
                <a:cs typeface="+mn-cs"/>
              </a:rPr>
              <a:pPr fontAlgn="auto">
                <a:spcBef>
                  <a:spcPts val="0"/>
                </a:spcBef>
                <a:spcAft>
                  <a:spcPts val="0"/>
                </a:spcAft>
              </a:pPr>
              <a:t>‹#›</a:t>
            </a:fld>
            <a:endParaRPr lang="en-US">
              <a:solidFill>
                <a:srgbClr val="04617B">
                  <a:shade val="90000"/>
                </a:srgbClr>
              </a:solidFill>
              <a:latin typeface="Constantia"/>
              <a:cs typeface="+mn-cs"/>
            </a:endParaRPr>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grpSp>
    </p:spTree>
    <p:extLst>
      <p:ext uri="{BB962C8B-B14F-4D97-AF65-F5344CB8AC3E}">
        <p14:creationId xmlns:p14="http://schemas.microsoft.com/office/powerpoint/2010/main" val="3117550645"/>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7.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a:extLst>
            <a:ext uri="{FF2B5EF4-FFF2-40B4-BE49-F238E27FC236}">
              <a16:creationId xmlns:a16="http://schemas.microsoft.com/office/drawing/2014/main" id="{5BDA1069-F436-42DF-515B-45F765374378}"/>
            </a:ext>
          </a:extLst>
        </p:cNvPr>
        <p:cNvGrpSpPr/>
        <p:nvPr/>
      </p:nvGrpSpPr>
      <p:grpSpPr>
        <a:xfrm>
          <a:off x="0" y="0"/>
          <a:ext cx="0" cy="0"/>
          <a:chOff x="0" y="0"/>
          <a:chExt cx="0" cy="0"/>
        </a:xfrm>
      </p:grpSpPr>
      <p:pic>
        <p:nvPicPr>
          <p:cNvPr id="4" name="Picture 3" descr="AGCF highest resolution.jpg">
            <a:extLst>
              <a:ext uri="{FF2B5EF4-FFF2-40B4-BE49-F238E27FC236}">
                <a16:creationId xmlns:a16="http://schemas.microsoft.com/office/drawing/2014/main" id="{D57CB717-E1A8-AF4C-80DC-46459F239131}"/>
              </a:ext>
            </a:extLst>
          </p:cNvPr>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30221842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He Permanently Indwells Us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Aft>
                <a:spcPts val="1000"/>
              </a:spcAft>
            </a:pPr>
            <a:r>
              <a:rPr lang="en-US" sz="4000" b="1" u="sng" dirty="0">
                <a:effectLst/>
                <a:latin typeface="Verdana" panose="020B0604030504040204" pitchFamily="34" charset="0"/>
                <a:ea typeface="Calibri" panose="020F0502020204030204" pitchFamily="34" charset="0"/>
                <a:cs typeface="Calibri" panose="020F0502020204030204" pitchFamily="34" charset="0"/>
              </a:rPr>
              <a:t>John 14:14-17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Calibri" panose="020F0502020204030204" pitchFamily="34" charset="0"/>
              </a:rPr>
              <a:t>14 </a:t>
            </a:r>
            <a:r>
              <a:rPr lang="en-US" sz="4000" dirty="0">
                <a:solidFill>
                  <a:srgbClr val="FF0000"/>
                </a:solidFill>
                <a:effectLst/>
                <a:latin typeface="Verdana" panose="020B0604030504040204" pitchFamily="34" charset="0"/>
                <a:ea typeface="Calibri" panose="020F0502020204030204" pitchFamily="34" charset="0"/>
                <a:cs typeface="Calibri" panose="020F0502020204030204" pitchFamily="34" charset="0"/>
              </a:rPr>
              <a:t>If you ask anything in My name, I will do it. </a:t>
            </a:r>
            <a:r>
              <a:rPr lang="en-US" sz="4000" dirty="0">
                <a:effectLst/>
                <a:latin typeface="Verdana" panose="020B0604030504040204" pitchFamily="34" charset="0"/>
                <a:ea typeface="Calibri" panose="020F0502020204030204" pitchFamily="34" charset="0"/>
                <a:cs typeface="Calibri" panose="020F0502020204030204" pitchFamily="34" charset="0"/>
              </a:rPr>
              <a:t>15 </a:t>
            </a:r>
            <a:r>
              <a:rPr lang="en-US" sz="4000" dirty="0">
                <a:solidFill>
                  <a:srgbClr val="FF0000"/>
                </a:solidFill>
                <a:effectLst/>
                <a:latin typeface="Verdana" panose="020B0604030504040204" pitchFamily="34" charset="0"/>
                <a:ea typeface="Calibri" panose="020F0502020204030204" pitchFamily="34" charset="0"/>
                <a:cs typeface="Calibri" panose="020F0502020204030204" pitchFamily="34" charset="0"/>
              </a:rPr>
              <a:t>"If you love Me, keep My commandments. </a:t>
            </a:r>
            <a:r>
              <a:rPr lang="en-US" sz="4000" dirty="0">
                <a:effectLst/>
                <a:latin typeface="Verdana" panose="020B0604030504040204" pitchFamily="34" charset="0"/>
                <a:ea typeface="Calibri" panose="020F0502020204030204" pitchFamily="34" charset="0"/>
                <a:cs typeface="Calibri" panose="020F0502020204030204" pitchFamily="34" charset="0"/>
              </a:rPr>
              <a:t>16 </a:t>
            </a:r>
            <a:r>
              <a:rPr lang="en-US" sz="4000" dirty="0">
                <a:solidFill>
                  <a:srgbClr val="FF0000"/>
                </a:solidFill>
                <a:effectLst/>
                <a:latin typeface="Verdana" panose="020B0604030504040204" pitchFamily="34" charset="0"/>
                <a:ea typeface="Calibri" panose="020F0502020204030204" pitchFamily="34" charset="0"/>
                <a:cs typeface="Calibri" panose="020F0502020204030204" pitchFamily="34" charset="0"/>
              </a:rPr>
              <a:t>And I will pray the Father, and He will give you another Helper, that He may abide with you forever--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He Seals Us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552291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Aft>
                <a:spcPts val="100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Ephesians 1:13-14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13 In Him you also trusted, after you heard the word of truth, the gospel of your salvation; in whom also, having believed, you were sealed with the Holy Spirit of promise, 14 who is the guarantee of our inheritance until the redemption of the purchased possession, to the praise of His glory.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8388"/>
            <a:ext cx="12192000" cy="5020811"/>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Calibri" panose="020F0502020204030204" pitchFamily="34" charset="0"/>
              </a:rPr>
              <a:t> He Teaches Us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5187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Aft>
                <a:spcPts val="100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14:25-26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25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"These things I have spoken to you while being present with you.</a:t>
            </a:r>
            <a:r>
              <a:rPr lang="en-US" sz="4000" dirty="0">
                <a:effectLst/>
                <a:latin typeface="Verdana" panose="020B0604030504040204" pitchFamily="34" charset="0"/>
                <a:ea typeface="Calibri" panose="020F0502020204030204" pitchFamily="34" charset="0"/>
                <a:cs typeface="Times New Roman" panose="02020603050405020304" pitchFamily="18" charset="0"/>
              </a:rPr>
              <a:t> 26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But the Helper, the Holy Spirit, whom the Father will send in My name, He will teach you all things, and bring to your remembrance all things that I said to you.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51275"/>
            <a:ext cx="12192000" cy="5537675"/>
          </a:xfrm>
          <a:prstGeom prst="rect">
            <a:avLst/>
          </a:prstGeom>
        </p:spPr>
        <p:txBody>
          <a:bodyPr/>
          <a:lstStyle/>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He Guides Us into all Truth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23120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16:13-14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13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However, when He, the Spirit of truth, has come, He will guide you into all truth; for He will not speak on His own authority, but whatever He hears He will speak; and He will tell you things to come.</a:t>
            </a:r>
            <a:r>
              <a:rPr lang="en-US" sz="4000" dirty="0">
                <a:effectLst/>
                <a:latin typeface="Verdana" panose="020B0604030504040204" pitchFamily="34" charset="0"/>
                <a:ea typeface="Calibri" panose="020F0502020204030204" pitchFamily="34" charset="0"/>
                <a:cs typeface="Times New Roman" panose="02020603050405020304" pitchFamily="18" charset="0"/>
              </a:rPr>
              <a:t> 14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He will glorify Me…</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68226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He Reminds Us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15231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u="sng" dirty="0">
                <a:effectLst/>
                <a:latin typeface="Verdana" panose="020B0604030504040204" pitchFamily="34" charset="0"/>
                <a:ea typeface="Calibri" panose="020F0502020204030204" pitchFamily="34" charset="0"/>
                <a:cs typeface="Calibri" panose="020F0502020204030204" pitchFamily="34" charset="0"/>
              </a:rPr>
              <a:t>John 14:26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solidFill>
                  <a:srgbClr val="FF0000"/>
                </a:solidFill>
                <a:effectLst/>
                <a:latin typeface="Verdana" panose="020B0604030504040204" pitchFamily="34" charset="0"/>
                <a:ea typeface="Calibri" panose="020F0502020204030204" pitchFamily="34" charset="0"/>
                <a:cs typeface="Calibri" panose="020F0502020204030204" pitchFamily="34" charset="0"/>
              </a:rPr>
              <a:t>…</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 and bring to your remembrance all things that I said to you.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240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descr="C:\Users\Placido Soliven\Desktop\Google Images\Turn Off Cell Phones.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He Bears Fruit Through Us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432569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Galatians 5:22-23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22 But the fruit of the Spirit is love, joy, peace, longsuffering, kindness, goodness, faithfulness, 23 gentleness, self-control. Against such there is no law.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50017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Calibri" panose="020F0502020204030204" pitchFamily="34" charset="0"/>
              </a:rPr>
              <a:t>He Comforts Us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993831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16:7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Nevertheless I tell you the truth; It is expedient for you that I go away: for if I go not away, the Comforter will not come to you; but if I depart, I will send him to you.</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958179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Corinthians 1:3-4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 Blessed be the God and Father of our Lord Jesus Christ, the Father of mercies and God of all comfort, 4 who comforts us in all our tribulation, that we may be able to comfort those who are in any trouble, with the comfort with which we ourselves are comforted by God.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823545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Calibri" panose="020F0502020204030204" pitchFamily="34" charset="0"/>
              </a:rPr>
              <a:t> He Equips us with Spiritual Gifts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661828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Corinthians 12:4-7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4 There are diversities of gifts, but the same Spirit. 5 There are differences of ministries, but the same Lord. 6 And there are diversities of activities, but it is the same God who works all in all. 7 But the manifestation of the Spirit is given to each one for the profit of all</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494357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He Fills Us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671963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3600" b="1" u="sng" dirty="0">
                <a:effectLst/>
                <a:latin typeface="Verdana" panose="020B0604030504040204" pitchFamily="34" charset="0"/>
                <a:ea typeface="Calibri" panose="020F0502020204030204" pitchFamily="34" charset="0"/>
                <a:cs typeface="Times New Roman" panose="02020603050405020304" pitchFamily="18" charset="0"/>
              </a:rPr>
              <a:t>Ephesians 5:18</a:t>
            </a:r>
            <a:endParaRPr lang="en-US" sz="36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And do not be drunk with wine, in which is dissipation; but be filled with the Spirit…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3600" b="1" dirty="0">
                <a:effectLst/>
                <a:latin typeface="Verdana" panose="020B0604030504040204" pitchFamily="34" charset="0"/>
                <a:ea typeface="Calibri" panose="020F0502020204030204" pitchFamily="34" charset="0"/>
                <a:cs typeface="Calibri" panose="020F0502020204030204" pitchFamily="34"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r>
              <a:rPr lang="en-US" sz="36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777855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He Empowers Us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560800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0" y="0"/>
            <a:ext cx="12192000" cy="1905000"/>
          </a:xfrm>
          <a:prstGeom prst="rect">
            <a:avLst/>
          </a:prstGeom>
        </p:spPr>
        <p:txBody>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The Purpose and Power of the Holy Ghost </a:t>
            </a: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Luke 24:46-49</a:t>
            </a: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Sunday Morning</a:t>
            </a: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January 19, 2025</a:t>
            </a:r>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descr="A bright light in the dark&#10;&#10;Description automatically generated">
            <a:extLst>
              <a:ext uri="{FF2B5EF4-FFF2-40B4-BE49-F238E27FC236}">
                <a16:creationId xmlns:a16="http://schemas.microsoft.com/office/drawing/2014/main" id="{BDF1FEF8-2E68-7519-4D3D-94180BFB9B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43200"/>
            <a:ext cx="12192000" cy="4155830"/>
          </a:xfrm>
          <a:prstGeom prst="rect">
            <a:avLst/>
          </a:prstGeom>
        </p:spPr>
      </p:pic>
      <p:pic>
        <p:nvPicPr>
          <p:cNvPr id="8" name="Picture 7" descr="AGCF highest resolution.jpg"/>
          <p:cNvPicPr>
            <a:picLocks noChangeAspect="1"/>
          </p:cNvPicPr>
          <p:nvPr/>
        </p:nvPicPr>
        <p:blipFill>
          <a:blip r:embed="rId3" cstate="print"/>
          <a:stretch>
            <a:fillRect/>
          </a:stretch>
        </p:blipFill>
        <p:spPr>
          <a:xfrm>
            <a:off x="0" y="5736980"/>
            <a:ext cx="1549399" cy="116205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Acts 1:8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But you shall receive power when the Holy Spirit has come upon you; and you shall be witnesses to Me in Jerusalem, and in all Judea and Samaria, and to the end of the earth."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681430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r>
              <a:rPr lang="en-US" sz="4000" b="1" dirty="0">
                <a:effectLst/>
                <a:latin typeface="Verdana" panose="020B0604030504040204" pitchFamily="34" charset="0"/>
                <a:ea typeface="Calibri" panose="020F0502020204030204" pitchFamily="34" charset="0"/>
                <a:cs typeface="Calibri" panose="020F0502020204030204" pitchFamily="34" charset="0"/>
              </a:rPr>
              <a:t>The Holy Spirit is our Source of Power</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351500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Luke 24:49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Behold, I send the Promise of My Father upon you; but tarry in the city of Jerusalem until you are endued with power from on high."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261978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024B45-014D-7CD5-EBC2-C4A44A31C0D7}"/>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4D57CE5B-5E67-306D-0D06-E1F3CCCF14F2}"/>
              </a:ext>
            </a:extLst>
          </p:cNvPr>
          <p:cNvSpPr txBox="1">
            <a:spLocks noChangeArrowheads="1"/>
          </p:cNvSpPr>
          <p:nvPr/>
        </p:nvSpPr>
        <p:spPr>
          <a:xfrm>
            <a:off x="0" y="0"/>
            <a:ext cx="12192000" cy="5486400"/>
          </a:xfrm>
          <a:prstGeom prst="rect">
            <a:avLst/>
          </a:prstGeom>
        </p:spPr>
        <p:txBody>
          <a:bodyPr/>
          <a:lstStyle/>
          <a:p>
            <a:pPr marL="742950" marR="0" indent="-742950" algn="ctr">
              <a:lnSpc>
                <a:spcPct val="115000"/>
              </a:lnSpc>
              <a:spcAft>
                <a:spcPts val="1000"/>
              </a:spcAft>
              <a:buAutoNum type="arabicPeriod"/>
            </a:pPr>
            <a:r>
              <a:rPr lang="en-US" sz="4000" b="1" dirty="0">
                <a:effectLst/>
                <a:latin typeface="Verdana" panose="020B0604030504040204" pitchFamily="34" charset="0"/>
                <a:ea typeface="Calibri" panose="020F0502020204030204" pitchFamily="34" charset="0"/>
                <a:cs typeface="Calibri" panose="020F0502020204030204" pitchFamily="34" charset="0"/>
              </a:rPr>
              <a:t>We may get tired, but we won’t </a:t>
            </a:r>
          </a:p>
          <a:p>
            <a:pPr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burn out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endParaRPr lang="en-US" sz="4000" b="1" dirty="0">
              <a:effectLst/>
              <a:latin typeface="Verdana" panose="020B060403050404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157384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EF06ED-E896-72BA-9608-9121B9BE9CB5}"/>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9223A1C1-B197-4EA1-49BC-19B2E873BD74}"/>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2. We won’t get discouraged by obstacles, knowing the Spirit within us will enable us to do whatever He’s called us to accomplish</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221610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F60DED-4435-724B-06AE-001C95C13BCD}"/>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357AAA3B-AE86-0CBB-35D5-732605039F3E}"/>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3. We’ll trust God rather than trying to manipulate our circumstance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803943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219D9F-2F25-8758-E0AA-091559637A09}"/>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51396626-8EF5-FAAD-1650-58F288E6850A}"/>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4. We may experience distress, but we won’t become desperate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710384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1418F7-9771-BE3A-10C7-77D3057613B5}"/>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D6C4B4E3-7D00-B1B4-4981-A6A5A6101847}"/>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When we do God’s work in His strength, in His way, and with His wisdom, we’ll be blessed no matter what goes on around us.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639807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6573CB-0701-873B-95E5-43FC44CEEAD4}"/>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B8A70001-4DEE-937F-9CE9-F441186726F7}"/>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Galatians 5:16-18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16 I say then: Walk in the Spirit, and you shall not fulfill the lust of the flesh. 17 For the flesh lusts against the Spirit, and the Spirit against the flesh; and these are contrary to one another, so that you do not do the things that you wish. 18 But if you are led by the Spirit, you are not under the law.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475396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DF996B-6BBB-7A08-B0E7-8431FF95BBDF}"/>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B3EEC583-E5AD-816D-5219-F0A7938407F2}"/>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r>
              <a:rPr lang="en-US" sz="4000" b="1" dirty="0">
                <a:effectLst/>
                <a:latin typeface="Verdana" panose="020B0604030504040204" pitchFamily="34" charset="0"/>
                <a:ea typeface="Calibri" panose="020F0502020204030204" pitchFamily="34" charset="0"/>
                <a:cs typeface="Calibri" panose="020F0502020204030204" pitchFamily="34" charset="0"/>
              </a:rPr>
              <a:t>What does it mean to be filled with the Holy Spirit?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558500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pP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Luke 24:46-49</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46 Then He said to them, </a:t>
            </a:r>
            <a:r>
              <a:rPr lang="en-US" sz="37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"Thus it is written, and thus it was necessary for the Christ to suffer and to rise from the dead the third day,</a:t>
            </a:r>
            <a:r>
              <a:rPr lang="en-US" sz="3700" dirty="0">
                <a:effectLst/>
                <a:latin typeface="Verdana" panose="020B0604030504040204" pitchFamily="34" charset="0"/>
                <a:ea typeface="Calibri" panose="020F0502020204030204" pitchFamily="34" charset="0"/>
                <a:cs typeface="Times New Roman" panose="02020603050405020304" pitchFamily="18" charset="0"/>
              </a:rPr>
              <a:t> 47 </a:t>
            </a:r>
            <a:r>
              <a:rPr lang="en-US" sz="37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and that repentance and remission of sins should be preached in His name to all nations, beginning at Jerusalem.</a:t>
            </a:r>
            <a:r>
              <a:rPr lang="en-US" sz="3700" dirty="0">
                <a:effectLst/>
                <a:latin typeface="Verdana" panose="020B0604030504040204" pitchFamily="34" charset="0"/>
                <a:ea typeface="Calibri" panose="020F0502020204030204" pitchFamily="34" charset="0"/>
                <a:cs typeface="Times New Roman" panose="02020603050405020304" pitchFamily="18" charset="0"/>
              </a:rPr>
              <a:t> 48 </a:t>
            </a:r>
            <a:r>
              <a:rPr lang="en-US" sz="37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And you are witnesses of these things.</a:t>
            </a:r>
            <a:r>
              <a:rPr lang="en-US" sz="3700" dirty="0">
                <a:effectLst/>
                <a:latin typeface="Verdana" panose="020B0604030504040204" pitchFamily="34" charset="0"/>
                <a:ea typeface="Calibri" panose="020F0502020204030204" pitchFamily="34" charset="0"/>
                <a:cs typeface="Times New Roman" panose="02020603050405020304" pitchFamily="18" charset="0"/>
              </a:rPr>
              <a:t> 49 </a:t>
            </a:r>
            <a:r>
              <a:rPr lang="en-US" sz="37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Behold, I send the Promise of My Father upon you; but tarry in the city of Jerusalem until you are endued with power from on high."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26180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3404C5-D823-CF63-8D54-DC991A8042E9}"/>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A5E62CB9-1E15-85B0-B0DA-5B87DAF13C1D}"/>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Ephesians 5:15-18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15 See then that you walk circumspectly, not as fools but as wise, 16 redeeming the time, because the days are evil. 17 Therefore do not be unwise, but understand what the will of the Lord is. 18 And do not be drunk with wine, in which is dissipation; but be filled with the Spirit…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494724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B03ABF-9AE1-8078-4BAF-5624E3F77351}"/>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BB230AAF-1A67-BC2B-3B11-DBB67B3EB399}"/>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The Holy Ghost Heals Us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953966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C0ECEF-84C6-6B4A-4D08-FE7F3D7200A1}"/>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F8CAB2A0-DE56-4696-142F-E19E74701F51}"/>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u="sng" dirty="0">
                <a:effectLst/>
                <a:latin typeface="Verdana" panose="020B0604030504040204" pitchFamily="34" charset="0"/>
                <a:ea typeface="Calibri" panose="020F0502020204030204" pitchFamily="34" charset="0"/>
                <a:cs typeface="Calibri" panose="020F0502020204030204" pitchFamily="34" charset="0"/>
              </a:rPr>
              <a:t>Psalm 103:1-3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Calibri" panose="020F0502020204030204" pitchFamily="34" charset="0"/>
              </a:rPr>
              <a:t>1 Bless the LORD, O my soul; And all that is within me, bless His holy name! 2 Bless the LORD, O my soul, And forget not all His benefits: 3 Who forgives all your iniquities, Who heals all your diseases…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856141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E2CB93-709B-7767-8188-56E8CD2501B7}"/>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4FBC29F0-6FD8-C789-CC1D-3AF759DBFF78}"/>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u="sng" dirty="0">
                <a:effectLst/>
                <a:latin typeface="Verdana" panose="020B0604030504040204" pitchFamily="34" charset="0"/>
                <a:ea typeface="Calibri" panose="020F0502020204030204" pitchFamily="34" charset="0"/>
                <a:cs typeface="Calibri" panose="020F0502020204030204" pitchFamily="34" charset="0"/>
              </a:rPr>
              <a:t>Matthew 9:35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Calibri" panose="020F0502020204030204" pitchFamily="34" charset="0"/>
              </a:rPr>
              <a:t>35 Then Jesus went about all the cities and villages, teaching in their synagogues, preaching the gospel of the kingdom, and healing every sickness and every disease among the people.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Calibri" panose="020F0502020204030204" pitchFamily="34"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Calibri" panose="020F0502020204030204" pitchFamily="34"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992707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03FF1C-0390-F755-01D1-F92BD7DC04BA}"/>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DDCEF5FF-AA07-3357-2F61-D2F9DEC4A7A1}"/>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u="sng" dirty="0">
                <a:effectLst/>
                <a:latin typeface="Verdana" panose="020B0604030504040204" pitchFamily="34" charset="0"/>
                <a:ea typeface="Calibri" panose="020F0502020204030204" pitchFamily="34" charset="0"/>
                <a:cs typeface="Calibri" panose="020F0502020204030204" pitchFamily="34" charset="0"/>
              </a:rPr>
              <a:t>1 Peter 2:21-25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Calibri" panose="020F0502020204030204" pitchFamily="34" charset="0"/>
              </a:rPr>
              <a:t>21 For to this you were called, because Christ also suffered for us, leaving us an example, that you should follow His steps: 22 "Who committed no sin, Nor was deceit found in His mouth"; 23 who, when He was reviled, did not revile in return; when He suffered, He did not threaten, but committed Himself to Him who judges righteously;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333269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DA9E1E-27E5-9F49-A2F5-48948FEBAAC9}"/>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C1169170-7514-BC66-2BE7-75920B7EBED7}"/>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Calibri" panose="020F0502020204030204" pitchFamily="34" charset="0"/>
              </a:rPr>
              <a:t>24 who Himself bore our sins in His own body on the tree, that we, having died to sins, might live for righteousness--by whose stripes you were healed. 25 For you were like sheep going astray, but have now returned to the Shepherd and Overseer of your souls.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Calibri" panose="020F0502020204030204" pitchFamily="34"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Calibri" panose="020F0502020204030204" pitchFamily="34"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Calibri" panose="020F0502020204030204" pitchFamily="34"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711287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83963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3869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Calibri" panose="020F0502020204030204" pitchFamily="34" charset="0"/>
              </a:rPr>
              <a:t> </a:t>
            </a:r>
            <a:r>
              <a:rPr lang="en-US" sz="4000" b="1" dirty="0">
                <a:effectLst/>
                <a:latin typeface="Verdana" panose="020B0604030504040204" pitchFamily="34" charset="0"/>
                <a:ea typeface="Calibri" panose="020F0502020204030204" pitchFamily="34" charset="0"/>
                <a:cs typeface="Calibri" panose="020F0502020204030204" pitchFamily="34" charset="0"/>
              </a:rPr>
              <a:t>Even as Christians, </a:t>
            </a: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it’s possible for us to be unaware of one of God’s most Awesome Blessings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602430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2231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331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34533488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858000"/>
          </a:xfrm>
          <a:prstGeom prst="rect">
            <a:avLst/>
          </a:prstGeom>
        </p:spPr>
        <p:txBody>
          <a:bodyPr/>
          <a:lstStyle/>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Donate with our QR code app to </a:t>
            </a: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Amazing Grace Christian Fellowship</a:t>
            </a: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Donations are Deeply Appreciated!</a:t>
            </a:r>
            <a:endParaRPr lang="en-US" sz="4000" dirty="0">
              <a:effectLst/>
              <a:latin typeface="Times New Roman" panose="02020603050405020304" pitchFamily="18" charset="0"/>
              <a:ea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pic>
        <p:nvPicPr>
          <p:cNvPr id="4" name="Picture 3" descr="A qr code on a white background&#10;&#10;Description automatically generated">
            <a:extLst>
              <a:ext uri="{FF2B5EF4-FFF2-40B4-BE49-F238E27FC236}">
                <a16:creationId xmlns:a16="http://schemas.microsoft.com/office/drawing/2014/main" id="{4668F80F-2803-2D6E-2484-CCDFBC08B9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600" y="1600200"/>
            <a:ext cx="4114800" cy="4114800"/>
          </a:xfrm>
          <a:prstGeom prst="rect">
            <a:avLst/>
          </a:prstGeom>
        </p:spPr>
      </p:pic>
    </p:spTree>
    <p:extLst>
      <p:ext uri="{BB962C8B-B14F-4D97-AF65-F5344CB8AC3E}">
        <p14:creationId xmlns:p14="http://schemas.microsoft.com/office/powerpoint/2010/main" val="417816323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2420392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Calibri" panose="020F0502020204030204" pitchFamily="34" charset="0"/>
              </a:rPr>
              <a:t> </a:t>
            </a:r>
            <a:r>
              <a:rPr lang="en-US" sz="4000" b="1" dirty="0">
                <a:effectLst/>
                <a:latin typeface="Verdana" panose="020B0604030504040204" pitchFamily="34" charset="0"/>
                <a:ea typeface="Calibri" panose="020F0502020204030204" pitchFamily="34" charset="0"/>
                <a:cs typeface="Calibri" panose="020F0502020204030204" pitchFamily="34" charset="0"/>
              </a:rPr>
              <a:t>The Purpose of The Holy Ghost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48344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r>
              <a:rPr lang="en-US" sz="4000" b="1" dirty="0">
                <a:effectLst/>
                <a:latin typeface="Verdana" panose="020B0604030504040204" pitchFamily="34" charset="0"/>
                <a:ea typeface="Calibri" panose="020F0502020204030204" pitchFamily="34" charset="0"/>
                <a:cs typeface="Calibri" panose="020F0502020204030204" pitchFamily="34" charset="0"/>
              </a:rPr>
              <a:t>He Convicts us of Sin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6139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16:8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and when He has come, He will convict the world of sin, and of righteousness, and of judgment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pP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Jude 14-15</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14 Now Enoch, the seventh from Adam, prophesied about these men also, saying, "Behold, the Lord comes with ten thousands of His saints, 15 to execute judgment on all, to convict all who are ungodly among them of all their ungodly deeds which they have committed in an ungodly way, and of all the harsh things which ungodly sinners have spoken against Him."</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144103"/>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17028</TotalTime>
  <Words>2023</Words>
  <Application>Microsoft Office PowerPoint</Application>
  <PresentationFormat>Widescreen</PresentationFormat>
  <Paragraphs>331</Paragraphs>
  <Slides>54</Slides>
  <Notes>0</Notes>
  <HiddenSlides>0</HiddenSlides>
  <MMClips>1</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54</vt:i4>
      </vt:variant>
    </vt:vector>
  </HeadingPairs>
  <TitlesOfParts>
    <vt:vector size="65" baseType="lpstr">
      <vt:lpstr>Arial</vt:lpstr>
      <vt:lpstr>Calibri</vt:lpstr>
      <vt:lpstr>Constantia</vt:lpstr>
      <vt:lpstr>Tahoma</vt:lpstr>
      <vt:lpstr>Times New Roman</vt:lpstr>
      <vt:lpstr>Verdana</vt:lpstr>
      <vt:lpstr>Verdana Pro</vt:lpstr>
      <vt:lpstr>Wingdings 2</vt:lpstr>
      <vt:lpstr>1_Mountain Top</vt:lpstr>
      <vt:lpstr>2_Mountain Top</vt:lpstr>
      <vt:lpstr>Flow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807</cp:revision>
  <dcterms:created xsi:type="dcterms:W3CDTF">2009-08-18T08:19:59Z</dcterms:created>
  <dcterms:modified xsi:type="dcterms:W3CDTF">2025-01-27T20:57:33Z</dcterms:modified>
</cp:coreProperties>
</file>