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01" r:id="rId4"/>
  </p:sldMasterIdLst>
  <p:notesMasterIdLst>
    <p:notesMasterId r:id="rId60"/>
  </p:notesMasterIdLst>
  <p:handoutMasterIdLst>
    <p:handoutMasterId r:id="rId61"/>
  </p:handoutMasterIdLst>
  <p:sldIdLst>
    <p:sldId id="487" r:id="rId5"/>
    <p:sldId id="367" r:id="rId6"/>
    <p:sldId id="368" r:id="rId7"/>
    <p:sldId id="369" r:id="rId8"/>
    <p:sldId id="438" r:id="rId9"/>
    <p:sldId id="428" r:id="rId10"/>
    <p:sldId id="429" r:id="rId11"/>
    <p:sldId id="430" r:id="rId12"/>
    <p:sldId id="431" r:id="rId13"/>
    <p:sldId id="432" r:id="rId14"/>
    <p:sldId id="439" r:id="rId15"/>
    <p:sldId id="440" r:id="rId16"/>
    <p:sldId id="441" r:id="rId17"/>
    <p:sldId id="442" r:id="rId18"/>
    <p:sldId id="433" r:id="rId19"/>
    <p:sldId id="434" r:id="rId20"/>
    <p:sldId id="435" r:id="rId21"/>
    <p:sldId id="436" r:id="rId22"/>
    <p:sldId id="372" r:id="rId23"/>
    <p:sldId id="373" r:id="rId24"/>
    <p:sldId id="374" r:id="rId25"/>
    <p:sldId id="375" r:id="rId26"/>
    <p:sldId id="377" r:id="rId27"/>
    <p:sldId id="378" r:id="rId28"/>
    <p:sldId id="379" r:id="rId29"/>
    <p:sldId id="381" r:id="rId30"/>
    <p:sldId id="382" r:id="rId31"/>
    <p:sldId id="383" r:id="rId32"/>
    <p:sldId id="384" r:id="rId33"/>
    <p:sldId id="385" r:id="rId34"/>
    <p:sldId id="447" r:id="rId35"/>
    <p:sldId id="386" r:id="rId36"/>
    <p:sldId id="448" r:id="rId37"/>
    <p:sldId id="387" r:id="rId38"/>
    <p:sldId id="449" r:id="rId39"/>
    <p:sldId id="388" r:id="rId40"/>
    <p:sldId id="389" r:id="rId41"/>
    <p:sldId id="390" r:id="rId42"/>
    <p:sldId id="391" r:id="rId43"/>
    <p:sldId id="392" r:id="rId44"/>
    <p:sldId id="394" r:id="rId45"/>
    <p:sldId id="1598" r:id="rId46"/>
    <p:sldId id="1601" r:id="rId47"/>
    <p:sldId id="1600" r:id="rId48"/>
    <p:sldId id="1599" r:id="rId49"/>
    <p:sldId id="1602" r:id="rId50"/>
    <p:sldId id="969" r:id="rId51"/>
    <p:sldId id="970" r:id="rId52"/>
    <p:sldId id="971" r:id="rId53"/>
    <p:sldId id="972" r:id="rId54"/>
    <p:sldId id="973" r:id="rId55"/>
    <p:sldId id="974" r:id="rId56"/>
    <p:sldId id="975" r:id="rId57"/>
    <p:sldId id="1597" r:id="rId58"/>
    <p:sldId id="852" r:id="rId59"/>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29" autoAdjust="0"/>
    <p:restoredTop sz="94613" autoAdjust="0"/>
  </p:normalViewPr>
  <p:slideViewPr>
    <p:cSldViewPr>
      <p:cViewPr varScale="1">
        <p:scale>
          <a:sx n="97" d="100"/>
          <a:sy n="97" d="100"/>
        </p:scale>
        <p:origin x="744" y="30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solidFill>
                  <a:srgbClr val="FFFFFF"/>
                </a:solidFill>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solidFill>
                  <a:srgbClr val="FFFFFF"/>
                </a:solidFill>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solidFill>
                <a:srgbClr val="FFFFFF"/>
              </a:solidFill>
            </a:endParaRPr>
          </a:p>
        </p:txBody>
      </p:sp>
      <p:grpSp>
        <p:nvGrpSpPr>
          <p:cNvPr id="3"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solidFill>
                  <a:srgbClr val="FFFFFF"/>
                </a:solidFill>
              </a:endParaRPr>
            </a:p>
          </p:txBody>
        </p:sp>
        <p:grpSp>
          <p:nvGrpSpPr>
            <p:cNvPr id="4"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solidFill>
                    <a:srgbClr val="FFFFFF"/>
                  </a:solidFill>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solidFill>
                  <a:srgbClr val="FFFFFF"/>
                </a:solidFill>
              </a:endParaRPr>
            </a:p>
          </p:txBody>
        </p:sp>
      </p:grpSp>
      <p:grpSp>
        <p:nvGrpSpPr>
          <p:cNvPr id="8"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solidFill>
                  <a:srgbClr val="FFFFFF"/>
                </a:solidFill>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4/20/2025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786070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4/20/2025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2913392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4/20/2025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423066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4/20/2025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9229709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4/20/2025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86302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4/20/2025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694212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4/20/2025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1390015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4/20/2025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316938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4/20/2025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266934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4/20/2025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274661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4/20/2025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453461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42404225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226868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17548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16825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202153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944338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958372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974965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33554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115330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099344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614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solidFill>
                  <a:srgbClr val="FFFFFF"/>
                </a:solidFill>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solidFill>
                  <a:srgbClr val="FFFFFF"/>
                </a:solidFill>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solidFill>
                <a:srgbClr val="FFFFFF"/>
              </a:solidFill>
            </a:endParaRPr>
          </a:p>
        </p:txBody>
      </p:sp>
      <p:grpSp>
        <p:nvGrpSpPr>
          <p:cNvPr id="3"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solidFill>
                  <a:srgbClr val="FFFFFF"/>
                </a:solidFill>
              </a:endParaRPr>
            </a:p>
          </p:txBody>
        </p:sp>
        <p:grpSp>
          <p:nvGrpSpPr>
            <p:cNvPr id="4"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solidFill>
                    <a:srgbClr val="FFFFFF"/>
                  </a:solidFill>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solidFill>
                  <a:srgbClr val="FFFFFF"/>
                </a:solidFill>
              </a:endParaRPr>
            </a:p>
          </p:txBody>
        </p:sp>
      </p:grpSp>
      <p:grpSp>
        <p:nvGrpSpPr>
          <p:cNvPr id="5"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solidFill>
                  <a:srgbClr val="FFFFFF"/>
                </a:solidFill>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solidFill>
                  <a:srgbClr val="FFFFFF"/>
                </a:solidFill>
              </a:rPr>
              <a:pPr>
                <a:defRPr/>
              </a:pPr>
              <a:t>‹#›</a:t>
            </a:fld>
            <a:endParaRPr lang="en-US" dirty="0">
              <a:solidFill>
                <a:srgbClr val="FFFFFF"/>
              </a:solidFill>
            </a:endParaRPr>
          </a:p>
        </p:txBody>
      </p:sp>
    </p:spTree>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6B80C8-9C17-4C8D-80FA-039A6827A3A1}" type="datetimeFigureOut">
              <a:rPr lang="en-US" smtClean="0">
                <a:solidFill>
                  <a:srgbClr val="04617B">
                    <a:shade val="90000"/>
                  </a:srgbClr>
                </a:solidFill>
              </a:rPr>
              <a:pPr/>
              <a:t>4/20/2025</a:t>
            </a:fld>
            <a:endParaRPr lang="en-US">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40426031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3715126391"/>
      </p:ext>
    </p:extLst>
  </p:cSld>
  <p:clrMap bg1="dk2" tx1="lt1" bg2="dk1"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1A464D23-2DE1-7CB3-AABF-CA3D3E1DA717}"/>
            </a:ext>
          </a:extLst>
        </p:cNvPr>
        <p:cNvGrpSpPr/>
        <p:nvPr/>
      </p:nvGrpSpPr>
      <p:grpSpPr>
        <a:xfrm>
          <a:off x="0" y="0"/>
          <a:ext cx="0" cy="0"/>
          <a:chOff x="0" y="0"/>
          <a:chExt cx="0" cy="0"/>
        </a:xfrm>
      </p:grpSpPr>
      <p:pic>
        <p:nvPicPr>
          <p:cNvPr id="2" name="Picture 1" descr="AGCF highest resolution.jpg">
            <a:extLst>
              <a:ext uri="{FF2B5EF4-FFF2-40B4-BE49-F238E27FC236}">
                <a16:creationId xmlns:a16="http://schemas.microsoft.com/office/drawing/2014/main" id="{E2FB1B11-2EEB-7560-F41B-F0378067858A}"/>
              </a:ext>
            </a:extLst>
          </p:cNvPr>
          <p:cNvPicPr>
            <a:picLocks noChangeAspect="1"/>
          </p:cNvPicPr>
          <p:nvPr/>
        </p:nvPicPr>
        <p:blipFill>
          <a:blip r:embed="rId2" cstate="print"/>
          <a:stretch>
            <a:fillRect/>
          </a:stretch>
        </p:blipFill>
        <p:spPr>
          <a:xfrm>
            <a:off x="1752600" y="0"/>
            <a:ext cx="9296400" cy="7086600"/>
          </a:xfrm>
          <a:prstGeom prst="rect">
            <a:avLst/>
          </a:prstGeom>
        </p:spPr>
      </p:pic>
    </p:spTree>
    <p:extLst>
      <p:ext uri="{BB962C8B-B14F-4D97-AF65-F5344CB8AC3E}">
        <p14:creationId xmlns:p14="http://schemas.microsoft.com/office/powerpoint/2010/main" val="3235755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76200"/>
            <a:ext cx="12115800" cy="5029200"/>
          </a:xfrm>
          <a:prstGeom prst="rect">
            <a:avLst/>
          </a:prstGeom>
        </p:spPr>
        <p:txBody>
          <a:bodyPr/>
          <a:lstStyle/>
          <a:p>
            <a:pPr algn="ctr"/>
            <a:r>
              <a:rPr lang="en-US" sz="4000" b="1" u="sng" dirty="0"/>
              <a:t>John 14:11</a:t>
            </a:r>
            <a:endParaRPr lang="en-US" sz="4000" u="sng" dirty="0"/>
          </a:p>
          <a:p>
            <a:pPr algn="ctr"/>
            <a:r>
              <a:rPr lang="en-US" sz="4000" dirty="0">
                <a:solidFill>
                  <a:srgbClr val="FF0000"/>
                </a:solidFill>
              </a:rPr>
              <a:t>“I am in the Father and the Father is in Me”</a:t>
            </a:r>
          </a:p>
          <a:p>
            <a:pPr algn="ctr"/>
            <a:r>
              <a:rPr lang="en-US" sz="4000" dirty="0"/>
              <a:t> </a:t>
            </a:r>
          </a:p>
          <a:p>
            <a:pPr algn="ctr"/>
            <a:endParaRPr lang="en-US" sz="4000" b="1" u="sng" dirty="0">
              <a:latin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888"/>
            <a:ext cx="12192000" cy="1323439"/>
          </a:xfrm>
          <a:prstGeom prst="rect">
            <a:avLst/>
          </a:prstGeom>
        </p:spPr>
        <p:txBody>
          <a:bodyPr wrap="square">
            <a:spAutoFit/>
          </a:bodyPr>
          <a:lstStyle/>
          <a:p>
            <a:pPr algn="ctr"/>
            <a:r>
              <a:rPr lang="en-US" sz="4000" b="1" dirty="0"/>
              <a:t>2. Jesus came to Redeem Fallen Mankind</a:t>
            </a:r>
            <a:endParaRPr lang="en-US" sz="4000" dirty="0"/>
          </a:p>
          <a:p>
            <a:pPr algn="ctr"/>
            <a:r>
              <a:rPr lang="en-US" sz="4000"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2554545"/>
          </a:xfrm>
          <a:prstGeom prst="rect">
            <a:avLst/>
          </a:prstGeom>
        </p:spPr>
        <p:txBody>
          <a:bodyPr wrap="square">
            <a:spAutoFit/>
          </a:bodyPr>
          <a:lstStyle/>
          <a:p>
            <a:pPr algn="ctr"/>
            <a:r>
              <a:rPr lang="en-US" sz="4000" b="1" u="sng" dirty="0"/>
              <a:t>Luke 19:10</a:t>
            </a:r>
            <a:endParaRPr lang="en-US" sz="4000" u="sng" dirty="0"/>
          </a:p>
          <a:p>
            <a:pPr algn="ctr"/>
            <a:r>
              <a:rPr lang="en-US" sz="4000" dirty="0">
                <a:solidFill>
                  <a:srgbClr val="FF0000"/>
                </a:solidFill>
              </a:rPr>
              <a:t>“For the Son of Man has come to seek and to save that which was lost” </a:t>
            </a:r>
          </a:p>
          <a:p>
            <a:pPr algn="ctr"/>
            <a:r>
              <a:rPr lang="en-US" sz="4000"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
            <a:ext cx="12115800" cy="2554545"/>
          </a:xfrm>
          <a:prstGeom prst="rect">
            <a:avLst/>
          </a:prstGeom>
        </p:spPr>
        <p:txBody>
          <a:bodyPr wrap="square">
            <a:spAutoFit/>
          </a:bodyPr>
          <a:lstStyle/>
          <a:p>
            <a:pPr algn="ctr"/>
            <a:r>
              <a:rPr lang="en-US" sz="4000" b="1" dirty="0"/>
              <a:t>3. He came to Revive the Faltering hope of those who were looking for the Messiah </a:t>
            </a:r>
            <a:endParaRPr lang="en-US" sz="4000" dirty="0"/>
          </a:p>
          <a:p>
            <a:pPr algn="ctr"/>
            <a:r>
              <a:rPr lang="en-US" sz="4000" dirty="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785652"/>
          </a:xfrm>
          <a:prstGeom prst="rect">
            <a:avLst/>
          </a:prstGeom>
        </p:spPr>
        <p:txBody>
          <a:bodyPr wrap="square">
            <a:spAutoFit/>
          </a:bodyPr>
          <a:lstStyle/>
          <a:p>
            <a:pPr algn="ctr"/>
            <a:r>
              <a:rPr lang="en-US" sz="4000" b="1" u="sng" dirty="0"/>
              <a:t>Isaiah 9:6</a:t>
            </a:r>
            <a:endParaRPr lang="en-US" sz="4000" u="sng" dirty="0"/>
          </a:p>
          <a:p>
            <a:pPr algn="ctr"/>
            <a:r>
              <a:rPr lang="en-US" sz="4000" dirty="0"/>
              <a:t>“For unto us a Child is born, Unto us a Son is given; And the government will be upon His shoulder. And His name will be called Wonderful, Counselor, Mighty God, Everlasting Father, Prince of Peace.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76200"/>
            <a:ext cx="12192000" cy="5029200"/>
          </a:xfrm>
          <a:prstGeom prst="rect">
            <a:avLst/>
          </a:prstGeom>
        </p:spPr>
        <p:txBody>
          <a:bodyPr/>
          <a:lstStyle/>
          <a:p>
            <a:pPr algn="ctr"/>
            <a:r>
              <a:rPr lang="en-US" sz="4000" b="1" u="sng" dirty="0"/>
              <a:t>John 1:41</a:t>
            </a:r>
            <a:endParaRPr lang="en-US" sz="4000" u="sng" dirty="0"/>
          </a:p>
          <a:p>
            <a:pPr algn="ctr"/>
            <a:r>
              <a:rPr lang="en-US" sz="4000" dirty="0"/>
              <a:t>“We have found the Messiah”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dirty="0"/>
              <a:t>4. He came to Offer His life as a Sacrifice on the Cross for our Sins </a:t>
            </a:r>
            <a:endParaRPr lang="en-US" sz="4000" dirty="0"/>
          </a:p>
          <a:p>
            <a:pPr algn="ctr"/>
            <a:r>
              <a:rPr lang="en-US" sz="4000" dirty="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u="sng" dirty="0"/>
              <a:t>1 Peter 2:24</a:t>
            </a:r>
            <a:endParaRPr lang="en-US" sz="4000" u="sng" dirty="0"/>
          </a:p>
          <a:p>
            <a:pPr algn="ctr"/>
            <a:r>
              <a:rPr lang="en-US" sz="4000" dirty="0"/>
              <a:t>“He Himself bore our sins in His body on the cross, so that we might die to sin and live to righteousness, for by His wounds you were healed” </a:t>
            </a:r>
          </a:p>
          <a:p>
            <a:pPr algn="ctr"/>
            <a:endParaRPr lang="en-US" sz="4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dirty="0"/>
              <a:t>5. He came to introduce us to the Power of the Holy Spirit</a:t>
            </a:r>
            <a:endParaRPr lang="en-US" sz="4000" dirty="0"/>
          </a:p>
          <a:p>
            <a:pPr algn="ctr"/>
            <a:r>
              <a:rPr lang="en-US" sz="4000" dirty="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u="sng" dirty="0"/>
              <a:t>John 14:16-17</a:t>
            </a:r>
            <a:endParaRPr lang="en-US" sz="4000" u="sng" dirty="0"/>
          </a:p>
          <a:p>
            <a:pPr algn="ctr"/>
            <a:r>
              <a:rPr lang="en-US" sz="4000" dirty="0"/>
              <a:t>16 </a:t>
            </a:r>
            <a:r>
              <a:rPr lang="en-US" sz="4000" dirty="0">
                <a:solidFill>
                  <a:srgbClr val="FF0000"/>
                </a:solidFill>
              </a:rPr>
              <a:t>And I will pray the Father, and He will give you another Helper, that He may abide with you forever—</a:t>
            </a:r>
          </a:p>
          <a:p>
            <a:pPr algn="ctr"/>
            <a:r>
              <a:rPr lang="en-US" sz="4000" dirty="0"/>
              <a:t> </a:t>
            </a:r>
          </a:p>
          <a:p>
            <a:pPr algn="ctr"/>
            <a:r>
              <a:rPr lang="en-US" sz="4000"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indent="-342900" algn="ctr">
              <a:spcBef>
                <a:spcPct val="20000"/>
              </a:spcBef>
              <a:buClr>
                <a:schemeClr val="tx2"/>
              </a:buClr>
              <a:buFontTx/>
              <a:buChar char="•"/>
              <a:defRPr/>
            </a:pPr>
            <a:endParaRPr lang="en-US" sz="4800" kern="0" dirty="0">
              <a:latin typeface="Calibri" pitchFamily="34" charset="0"/>
              <a:cs typeface="+mn-cs"/>
            </a:endParaRPr>
          </a:p>
        </p:txBody>
      </p:sp>
      <p:pic>
        <p:nvPicPr>
          <p:cNvPr id="1026" name="Picture 2" descr="G:\Elite Backup\Desktop\Google Images\feastfirstfruits.jpg"/>
          <p:cNvPicPr>
            <a:picLocks noChangeAspect="1" noChangeArrowheads="1"/>
          </p:cNvPicPr>
          <p:nvPr/>
        </p:nvPicPr>
        <p:blipFill>
          <a:blip r:embed="rId2" cstate="print"/>
          <a:srcRect/>
          <a:stretch>
            <a:fillRect/>
          </a:stretch>
        </p:blipFill>
        <p:spPr bwMode="auto">
          <a:xfrm>
            <a:off x="-76200" y="0"/>
            <a:ext cx="12268200" cy="6858000"/>
          </a:xfrm>
          <a:prstGeom prst="rect">
            <a:avLst/>
          </a:prstGeom>
          <a:noFill/>
        </p:spPr>
      </p:pic>
      <p:sp>
        <p:nvSpPr>
          <p:cNvPr id="3" name="Rectangle 3"/>
          <p:cNvSpPr txBox="1">
            <a:spLocks noChangeArrowheads="1"/>
          </p:cNvSpPr>
          <p:nvPr/>
        </p:nvSpPr>
        <p:spPr>
          <a:xfrm>
            <a:off x="-79550" y="0"/>
            <a:ext cx="12268199" cy="2514600"/>
          </a:xfrm>
          <a:prstGeom prst="rect">
            <a:avLst/>
          </a:prstGeom>
          <a:solidFill>
            <a:schemeClr val="bg2">
              <a:lumMod val="75000"/>
              <a:lumOff val="25000"/>
            </a:schemeClr>
          </a:solidFill>
        </p:spPr>
        <p:txBody>
          <a:bodyPr/>
          <a:lstStyle/>
          <a:p>
            <a:pPr algn="ctr"/>
            <a:r>
              <a:rPr lang="en-US" sz="3200" b="1" dirty="0"/>
              <a:t>Jesus The Risen Christ</a:t>
            </a:r>
            <a:endParaRPr lang="en-US" sz="3200" dirty="0"/>
          </a:p>
          <a:p>
            <a:pPr algn="ctr"/>
            <a:r>
              <a:rPr lang="en-US" sz="2800" b="1" dirty="0"/>
              <a:t>By Pastor Fee Soliven</a:t>
            </a:r>
            <a:endParaRPr lang="en-US" sz="2800" dirty="0"/>
          </a:p>
          <a:p>
            <a:pPr algn="ctr"/>
            <a:r>
              <a:rPr lang="en-US" sz="3200" b="1" dirty="0"/>
              <a:t>Matthew 28:1-6</a:t>
            </a:r>
            <a:endParaRPr lang="en-US" sz="3200" dirty="0"/>
          </a:p>
          <a:p>
            <a:pPr algn="ctr"/>
            <a:r>
              <a:rPr lang="en-US" sz="3200" b="1" dirty="0"/>
              <a:t>Sunday Morning</a:t>
            </a:r>
            <a:endParaRPr lang="en-US" sz="3200" dirty="0"/>
          </a:p>
          <a:p>
            <a:pPr algn="ctr"/>
            <a:r>
              <a:rPr lang="en-US" sz="3200" b="1" dirty="0"/>
              <a:t>April 12, 2020</a:t>
            </a:r>
            <a:endParaRPr lang="en-US" sz="3200" dirty="0"/>
          </a:p>
          <a:p>
            <a:pPr marL="342900" indent="-342900" algn="ctr">
              <a:lnSpc>
                <a:spcPct val="80000"/>
              </a:lnSpc>
              <a:spcBef>
                <a:spcPct val="20000"/>
              </a:spcBef>
              <a:buClr>
                <a:schemeClr val="tx2"/>
              </a:buClr>
              <a:defRPr/>
            </a:pPr>
            <a:endParaRPr lang="en-US" sz="3200" kern="0" dirty="0">
              <a:cs typeface="+mn-cs"/>
            </a:endParaRPr>
          </a:p>
          <a:p>
            <a:pPr marL="342900" indent="-342900" algn="ctr">
              <a:lnSpc>
                <a:spcPct val="80000"/>
              </a:lnSpc>
              <a:spcBef>
                <a:spcPct val="20000"/>
              </a:spcBef>
              <a:buClr>
                <a:schemeClr val="tx2"/>
              </a:buClr>
              <a:buFontTx/>
              <a:buChar char="•"/>
              <a:defRPr/>
            </a:pPr>
            <a:endParaRPr lang="en-US" sz="3200" kern="0" dirty="0">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17 </a:t>
            </a:r>
            <a:r>
              <a:rPr lang="en-US" sz="4000" dirty="0">
                <a:solidFill>
                  <a:srgbClr val="FF0000"/>
                </a:solidFill>
              </a:rPr>
              <a:t>the Spirit of truth, whom the world cannot receive, because it neither sees Him nor knows Him; but you know Him, for He dwells with you and will be in you.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dirty="0"/>
              <a:t>6. He came to show us how to Love and Forgive one Another </a:t>
            </a:r>
            <a:endParaRPr lang="en-US" sz="4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268200" cy="5029200"/>
          </a:xfrm>
          <a:prstGeom prst="rect">
            <a:avLst/>
          </a:prstGeom>
        </p:spPr>
        <p:txBody>
          <a:bodyPr/>
          <a:lstStyle/>
          <a:p>
            <a:pPr algn="ctr"/>
            <a:r>
              <a:rPr lang="en-US" sz="4000" b="1" u="sng" dirty="0"/>
              <a:t>Matthew 6:14-15</a:t>
            </a:r>
            <a:endParaRPr lang="en-US" sz="4000" u="sng" dirty="0"/>
          </a:p>
          <a:p>
            <a:pPr algn="ctr"/>
            <a:r>
              <a:rPr lang="en-US" sz="4000" dirty="0"/>
              <a:t>14 </a:t>
            </a:r>
            <a:r>
              <a:rPr lang="en-US" sz="4000" dirty="0">
                <a:solidFill>
                  <a:srgbClr val="FF0000"/>
                </a:solidFill>
              </a:rPr>
              <a:t>"For if you forgive men their trespasses, your heavenly Father will also forgive you.</a:t>
            </a:r>
            <a:r>
              <a:rPr lang="en-US" sz="4000" dirty="0"/>
              <a:t> </a:t>
            </a:r>
            <a:r>
              <a:rPr lang="en-US" sz="4000" dirty="0">
                <a:solidFill>
                  <a:srgbClr val="FF0000"/>
                </a:solidFill>
              </a:rPr>
              <a:t>15 But if you do not forgive men their trespasses, neither will your Father forgive your trespasses.</a:t>
            </a:r>
          </a:p>
          <a:p>
            <a:pPr algn="ctr"/>
            <a:r>
              <a:rPr lang="en-US" sz="4000" b="1" dirty="0"/>
              <a:t> </a:t>
            </a:r>
            <a:endParaRPr lang="en-US" sz="4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dirty="0"/>
              <a:t>7. He came to leave us Truths and teachings to Transform our Lives and Prepare us to meet Him in the Future</a:t>
            </a:r>
            <a:endParaRPr lang="en-US" sz="4000" dirty="0"/>
          </a:p>
          <a:p>
            <a:pPr algn="ctr"/>
            <a:endParaRPr lang="en-US" sz="4000" b="1" u="sng" dirty="0">
              <a:latin typeface="Calibri"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u="sng" dirty="0"/>
              <a:t>John 14:27 </a:t>
            </a:r>
            <a:endParaRPr lang="en-US" sz="4000" u="sng" dirty="0"/>
          </a:p>
          <a:p>
            <a:pPr algn="ctr"/>
            <a:r>
              <a:rPr lang="en-US" sz="4000" dirty="0">
                <a:solidFill>
                  <a:srgbClr val="FF0000"/>
                </a:solidFill>
              </a:rPr>
              <a:t>“Peace I leave with you; My peace I give to you; not as the world gives do I give to you. Do not let your heart be troubled, nor let it be fearful”</a:t>
            </a:r>
          </a:p>
          <a:p>
            <a:pPr algn="ctr"/>
            <a:r>
              <a:rPr lang="en-US" sz="4000" dirty="0"/>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342900" indent="-342900" algn="ctr">
              <a:lnSpc>
                <a:spcPct val="80000"/>
              </a:lnSpc>
              <a:spcBef>
                <a:spcPct val="20000"/>
              </a:spcBef>
              <a:buClr>
                <a:schemeClr val="tx2"/>
              </a:buClr>
              <a:buFontTx/>
              <a:buChar char="•"/>
              <a:defRPr/>
            </a:pPr>
            <a:endParaRPr lang="en-US" sz="1200" b="1" kern="0" dirty="0">
              <a:latin typeface="Calibri" pitchFamily="34" charset="0"/>
              <a:cs typeface="+mn-cs"/>
            </a:endParaRPr>
          </a:p>
          <a:p>
            <a:pPr algn="ctr"/>
            <a:r>
              <a:rPr lang="en-US" sz="4000" b="1" dirty="0"/>
              <a:t>8. He Came to Teach Us </a:t>
            </a:r>
          </a:p>
          <a:p>
            <a:pPr algn="ctr"/>
            <a:r>
              <a:rPr lang="en-US" sz="4000" b="1" dirty="0"/>
              <a:t>How to Pray</a:t>
            </a:r>
            <a:endParaRPr lang="en-US" sz="4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u="sng" dirty="0"/>
              <a:t>Mark 1:35</a:t>
            </a:r>
            <a:endParaRPr lang="en-US" sz="4000" u="sng" dirty="0"/>
          </a:p>
          <a:p>
            <a:pPr algn="ctr"/>
            <a:r>
              <a:rPr lang="en-US" sz="4000" dirty="0"/>
              <a:t>“In the early morning, while it was still dark, Jesus got up, left the house, and went away to a secluded place, and was praying there” </a:t>
            </a:r>
          </a:p>
          <a:p>
            <a:pPr algn="ctr"/>
            <a:endParaRPr lang="en-US" sz="4000" b="1" u="sng" dirty="0">
              <a:latin typeface="Calibri"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u="sng" dirty="0"/>
              <a:t>Luke 11:1</a:t>
            </a:r>
            <a:endParaRPr lang="en-US" sz="4000" u="sng" dirty="0"/>
          </a:p>
          <a:p>
            <a:pPr algn="ctr"/>
            <a:r>
              <a:rPr lang="en-US" sz="4000" dirty="0"/>
              <a:t>“Now it came to pass, as He was praying in a certain place, when He ceased, that one of His disciples said to Him, "Lord, teach us to pray, as John also taught his disciples." </a:t>
            </a:r>
          </a:p>
          <a:p>
            <a:pPr algn="ctr"/>
            <a:endParaRPr lang="en-US" sz="4000" dirty="0">
              <a:latin typeface="Calibri" pitchFamily="34" charset="0"/>
            </a:endParaRPr>
          </a:p>
          <a:p>
            <a:pPr algn="ctr"/>
            <a:endParaRPr lang="en-US" sz="4000" dirty="0">
              <a:latin typeface="Calibri"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 </a:t>
            </a:r>
            <a:r>
              <a:rPr lang="en-US" sz="4000" b="1" dirty="0"/>
              <a:t>9. He came to give us Assurance of Life after Death</a:t>
            </a:r>
            <a:endParaRPr lang="en-US" sz="4000" dirty="0"/>
          </a:p>
          <a:p>
            <a:pPr algn="ctr"/>
            <a:endParaRPr lang="en-US" sz="4000" b="1" u="sng" dirty="0">
              <a:latin typeface="Calibri"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u="sng" dirty="0"/>
              <a:t>John 11:25</a:t>
            </a:r>
            <a:endParaRPr lang="en-US" sz="4000" u="sng" dirty="0"/>
          </a:p>
          <a:p>
            <a:pPr algn="ctr"/>
            <a:r>
              <a:rPr lang="en-US" sz="4000" dirty="0">
                <a:solidFill>
                  <a:srgbClr val="FF0000"/>
                </a:solidFill>
              </a:rPr>
              <a:t>“I am the resurrection and the life; he who believes in Me will live even if he dies” </a:t>
            </a:r>
          </a:p>
          <a:p>
            <a:pPr algn="ctr"/>
            <a:endParaRPr lang="en-US" sz="4000" dirty="0">
              <a:latin typeface="Calibri" pitchFamily="34" charset="0"/>
            </a:endParaRPr>
          </a:p>
          <a:p>
            <a:pPr algn="ctr"/>
            <a:r>
              <a:rPr lang="en-US" sz="4000" dirty="0">
                <a:latin typeface="Calibri" pitchFamily="34"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019800"/>
          </a:xfrm>
          <a:prstGeom prst="rect">
            <a:avLst/>
          </a:prstGeom>
        </p:spPr>
        <p:txBody>
          <a:bodyPr/>
          <a:lstStyle/>
          <a:p>
            <a:pPr algn="ctr"/>
            <a:r>
              <a:rPr lang="en-US" sz="4000" b="1" u="sng" dirty="0"/>
              <a:t>Matthew 28:1-6</a:t>
            </a:r>
            <a:endParaRPr lang="en-US" sz="4000" u="sng" dirty="0"/>
          </a:p>
          <a:p>
            <a:pPr algn="ctr"/>
            <a:r>
              <a:rPr lang="en-US" sz="4000" dirty="0"/>
              <a:t>1 Now after the Sabbath, as the first day of the week began to dawn, Mary Magdalene and the other Mary came to see the tomb. 2 And behold, there was a great earthquake; for an angel of the Lord descended from heaven, and came and rolled back the stone from the door, and sat on it. </a:t>
            </a:r>
          </a:p>
          <a:p>
            <a:pPr algn="ctr"/>
            <a:r>
              <a:rPr lang="en-US" sz="4000" dirty="0"/>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dirty="0"/>
              <a:t>10. He Came to Assure us that Heaven is our Home</a:t>
            </a:r>
            <a:endParaRPr lang="en-US" sz="4000" dirty="0"/>
          </a:p>
          <a:p>
            <a:pPr algn="ctr"/>
            <a:endParaRPr lang="en-US" sz="4000" b="1" dirty="0">
              <a:latin typeface="Calibri"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u="sng" dirty="0"/>
              <a:t>John 14:1-2</a:t>
            </a:r>
            <a:endParaRPr lang="en-US" sz="4000" u="sng" dirty="0"/>
          </a:p>
          <a:p>
            <a:pPr algn="ctr"/>
            <a:r>
              <a:rPr lang="en-US" sz="4000" dirty="0"/>
              <a:t>1 “</a:t>
            </a:r>
            <a:r>
              <a:rPr lang="en-US" sz="4000" dirty="0">
                <a:solidFill>
                  <a:srgbClr val="FF0000"/>
                </a:solidFill>
              </a:rPr>
              <a:t>Do not let your heart be troubled; believe in God, believe also in Me. </a:t>
            </a:r>
            <a:r>
              <a:rPr lang="en-US" sz="4000" dirty="0"/>
              <a:t>2 </a:t>
            </a:r>
            <a:r>
              <a:rPr lang="en-US" sz="4000" dirty="0">
                <a:solidFill>
                  <a:srgbClr val="FF0000"/>
                </a:solidFill>
              </a:rPr>
              <a:t>In My Father’s house are many dwelling places; if it were not so, I would have told you; for I go to prepare a place for you”  </a:t>
            </a:r>
          </a:p>
          <a:p>
            <a:pPr algn="ctr">
              <a:defRPr/>
            </a:pPr>
            <a:endParaRPr lang="en-US" sz="4000" b="1" dirty="0">
              <a:solidFill>
                <a:srgbClr val="FFFFFF"/>
              </a:solidFill>
              <a:latin typeface="Calibri" pitchFamily="34" charset="0"/>
            </a:endParaRPr>
          </a:p>
        </p:txBody>
      </p:sp>
    </p:spTree>
    <p:extLst>
      <p:ext uri="{BB962C8B-B14F-4D97-AF65-F5344CB8AC3E}">
        <p14:creationId xmlns:p14="http://schemas.microsoft.com/office/powerpoint/2010/main" val="1790425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algn="ctr"/>
            <a:r>
              <a:rPr lang="en-US" sz="4000" b="1" dirty="0"/>
              <a:t>11. He Came to Prepare us to live in a </a:t>
            </a:r>
          </a:p>
          <a:p>
            <a:pPr algn="ctr"/>
            <a:r>
              <a:rPr lang="en-US" sz="4000" b="1" dirty="0"/>
              <a:t>Way that Influences Others</a:t>
            </a:r>
            <a:endParaRPr lang="en-US" sz="4000" dirty="0"/>
          </a:p>
          <a:p>
            <a:pPr algn="ctr"/>
            <a:endParaRPr lang="en-US" sz="4000" b="1" u="sng" dirty="0">
              <a:latin typeface="Calibri"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3600" b="1" dirty="0"/>
              <a:t>12. He Came to Establish the Church</a:t>
            </a:r>
            <a:endParaRPr lang="en-US" sz="3600" dirty="0"/>
          </a:p>
          <a:p>
            <a:pPr algn="ctr"/>
            <a:r>
              <a:rPr lang="en-US" sz="3600" dirty="0"/>
              <a:t> </a:t>
            </a:r>
          </a:p>
          <a:p>
            <a:pPr algn="ctr">
              <a:defRPr/>
            </a:pPr>
            <a:endParaRPr lang="en-US" sz="3600" b="1" u="sng" dirty="0">
              <a:solidFill>
                <a:srgbClr val="FFFFFF"/>
              </a:solidFill>
              <a:latin typeface="Calibri" pitchFamily="34" charset="0"/>
            </a:endParaRPr>
          </a:p>
        </p:txBody>
      </p:sp>
    </p:spTree>
    <p:extLst>
      <p:ext uri="{BB962C8B-B14F-4D97-AF65-F5344CB8AC3E}">
        <p14:creationId xmlns:p14="http://schemas.microsoft.com/office/powerpoint/2010/main" val="3991965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791200"/>
          </a:xfrm>
          <a:prstGeom prst="rect">
            <a:avLst/>
          </a:prstGeom>
        </p:spPr>
        <p:txBody>
          <a:bodyPr/>
          <a:lstStyle/>
          <a:p>
            <a:pPr algn="ctr"/>
            <a:r>
              <a:rPr lang="en-US" sz="4000" b="1" u="sng" dirty="0"/>
              <a:t>Matthew 16:18</a:t>
            </a:r>
            <a:endParaRPr lang="en-US" sz="4000" u="sng" dirty="0"/>
          </a:p>
          <a:p>
            <a:pPr algn="ctr"/>
            <a:r>
              <a:rPr lang="en-US" sz="4000" dirty="0">
                <a:solidFill>
                  <a:srgbClr val="FF0000"/>
                </a:solidFill>
              </a:rPr>
              <a:t>“Upon this rock I will build My church; and the gates of Hades will not overpower it.” </a:t>
            </a:r>
          </a:p>
          <a:p>
            <a:pPr algn="ctr"/>
            <a:endParaRPr lang="en-US" sz="4800" b="1" u="sng" dirty="0">
              <a:latin typeface="Calibri"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791200"/>
          </a:xfrm>
          <a:prstGeom prst="rect">
            <a:avLst/>
          </a:prstGeom>
        </p:spPr>
        <p:txBody>
          <a:bodyPr/>
          <a:lstStyle/>
          <a:p>
            <a:pPr algn="ctr"/>
            <a:r>
              <a:rPr lang="en-US" sz="4000" b="1" dirty="0"/>
              <a:t>13. He Came to get us Ready for His 2nd Coming</a:t>
            </a:r>
            <a:endParaRPr lang="en-US" sz="4000" dirty="0"/>
          </a:p>
          <a:p>
            <a:pPr algn="ctr"/>
            <a:r>
              <a:rPr lang="en-US" sz="4000" dirty="0"/>
              <a:t> </a:t>
            </a:r>
          </a:p>
          <a:p>
            <a:pPr algn="ctr">
              <a:defRPr/>
            </a:pPr>
            <a:endParaRPr lang="en-US" sz="4000" b="1" u="sng" dirty="0">
              <a:solidFill>
                <a:srgbClr val="FFFFFF"/>
              </a:solidFill>
              <a:latin typeface="Calibri" pitchFamily="34" charset="0"/>
            </a:endParaRPr>
          </a:p>
        </p:txBody>
      </p:sp>
    </p:spTree>
    <p:extLst>
      <p:ext uri="{BB962C8B-B14F-4D97-AF65-F5344CB8AC3E}">
        <p14:creationId xmlns:p14="http://schemas.microsoft.com/office/powerpoint/2010/main" val="1117578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172200"/>
          </a:xfrm>
          <a:prstGeom prst="rect">
            <a:avLst/>
          </a:prstGeom>
        </p:spPr>
        <p:txBody>
          <a:bodyPr/>
          <a:lstStyle/>
          <a:p>
            <a:pPr algn="ctr"/>
            <a:r>
              <a:rPr lang="en-US" sz="4000" b="1" u="sng" dirty="0"/>
              <a:t>Matthew 24:29-44</a:t>
            </a:r>
            <a:endParaRPr lang="en-US" sz="4000" u="sng" dirty="0"/>
          </a:p>
          <a:p>
            <a:pPr algn="ctr"/>
            <a:r>
              <a:rPr lang="en-US" sz="4000" dirty="0"/>
              <a:t>29 </a:t>
            </a:r>
            <a:r>
              <a:rPr lang="en-US" sz="4000" dirty="0">
                <a:solidFill>
                  <a:srgbClr val="FF0000"/>
                </a:solidFill>
              </a:rPr>
              <a:t>"Immediately after the tribulation of those days the sun will be darkened, and the moon will not give its light; the stars will fall from heaven, and the powers of the heavens will be shaken. </a:t>
            </a:r>
          </a:p>
          <a:p>
            <a:pPr algn="ctr"/>
            <a:r>
              <a:rPr lang="en-US" sz="4000" dirty="0"/>
              <a:t> </a:t>
            </a:r>
          </a:p>
          <a:p>
            <a:pPr algn="ctr"/>
            <a:endParaRPr lang="en-US" sz="4000" b="1" u="sng" dirty="0">
              <a:latin typeface="Calibri"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30 </a:t>
            </a:r>
            <a:r>
              <a:rPr lang="en-US" sz="4000" dirty="0">
                <a:solidFill>
                  <a:srgbClr val="FF0000"/>
                </a:solidFill>
              </a:rPr>
              <a:t>Then the sign of the Son of Man will appear in heaven, and then all the tribes of the earth will mourn, and they will see the Son of Man coming on the clouds of heaven with power and great glory. </a:t>
            </a:r>
            <a:r>
              <a:rPr lang="en-US" sz="4000" dirty="0"/>
              <a:t>31 </a:t>
            </a:r>
            <a:r>
              <a:rPr lang="en-US" sz="4000" dirty="0">
                <a:solidFill>
                  <a:srgbClr val="FF0000"/>
                </a:solidFill>
              </a:rPr>
              <a:t>And He will send His angels with a great sound of a trumpet, and they will gather together His elect from the four winds, from one end of heaven to the other. </a:t>
            </a:r>
          </a:p>
          <a:p>
            <a:pPr algn="ctr"/>
            <a:r>
              <a:rPr lang="en-US" sz="4000" dirty="0"/>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32 </a:t>
            </a:r>
            <a:r>
              <a:rPr lang="en-US" sz="4000" dirty="0">
                <a:solidFill>
                  <a:srgbClr val="FF0000"/>
                </a:solidFill>
              </a:rPr>
              <a:t>"Now learn this parable from the fig tree: When its branch has already become tender and puts forth leaves, you know that summer is near. </a:t>
            </a:r>
            <a:r>
              <a:rPr lang="en-US" sz="4000" dirty="0"/>
              <a:t>33 </a:t>
            </a:r>
            <a:r>
              <a:rPr lang="en-US" sz="4000" dirty="0">
                <a:solidFill>
                  <a:srgbClr val="FF0000"/>
                </a:solidFill>
              </a:rPr>
              <a:t>So you also, when you see all these things, know that it is near--at the doors! </a:t>
            </a:r>
            <a:r>
              <a:rPr lang="en-US" sz="4000" dirty="0"/>
              <a:t>34</a:t>
            </a:r>
            <a:r>
              <a:rPr lang="en-US" sz="4000" dirty="0">
                <a:solidFill>
                  <a:srgbClr val="FF0000"/>
                </a:solidFill>
              </a:rPr>
              <a:t> Assuredly, I say to you, this generation will by no means pass away till all these things take place. </a:t>
            </a:r>
          </a:p>
          <a:p>
            <a:pPr algn="ctr"/>
            <a:r>
              <a:rPr lang="en-US" sz="4000" dirty="0"/>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3600" dirty="0"/>
              <a:t>35 </a:t>
            </a:r>
            <a:r>
              <a:rPr lang="en-US" sz="3600" dirty="0">
                <a:solidFill>
                  <a:srgbClr val="FF0000"/>
                </a:solidFill>
              </a:rPr>
              <a:t>Heaven and earth will pass away, but My words will by no means pass away. </a:t>
            </a:r>
            <a:r>
              <a:rPr lang="en-US" sz="3600" dirty="0"/>
              <a:t>36 </a:t>
            </a:r>
            <a:r>
              <a:rPr lang="en-US" sz="3600" dirty="0">
                <a:solidFill>
                  <a:srgbClr val="FF0000"/>
                </a:solidFill>
              </a:rPr>
              <a:t>"But of that day and hour no one knows, not even the angels of heaven, but My Father only. </a:t>
            </a:r>
            <a:r>
              <a:rPr lang="en-US" sz="3600" dirty="0"/>
              <a:t>37 </a:t>
            </a:r>
            <a:r>
              <a:rPr lang="en-US" sz="3600" dirty="0">
                <a:solidFill>
                  <a:srgbClr val="FF0000"/>
                </a:solidFill>
              </a:rPr>
              <a:t>But as the days of Noah were, so also will the coming of the Son of Man be. </a:t>
            </a:r>
          </a:p>
          <a:p>
            <a:pPr algn="ctr"/>
            <a:r>
              <a:rPr lang="en-US" sz="3600" dirty="0">
                <a:solidFill>
                  <a:srgbClr val="C00000"/>
                </a:solidFill>
              </a:rPr>
              <a:t> </a:t>
            </a:r>
          </a:p>
          <a:p>
            <a:pPr algn="ctr"/>
            <a:r>
              <a:rPr lang="en-US" sz="3600"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3 His countenance was like lightning, and his clothing as white as snow. 4 And the guards shook for fear of him, and became like dead men. 5 But the angel answered and said to the women, "Do not be afraid, for I know that you seek Jesus who was crucified. 6 He is not here; for He is risen, as He said. Come, see the place where the Lord lay. </a:t>
            </a:r>
          </a:p>
          <a:p>
            <a:pPr algn="ctr"/>
            <a:r>
              <a:rPr lang="en-US" sz="4000" dirty="0"/>
              <a:t> </a:t>
            </a:r>
          </a:p>
        </p:txBody>
      </p:sp>
      <p:pic>
        <p:nvPicPr>
          <p:cNvPr id="2050" name="Picture 2" descr="C:\Program Files\Microsoft Office\MEDIA\OFFICE12\Bullets\BD15018_.gif"/>
          <p:cNvPicPr>
            <a:picLocks noChangeAspect="1" noChangeArrowheads="1" noCrop="1"/>
          </p:cNvPicPr>
          <p:nvPr/>
        </p:nvPicPr>
        <p:blipFill>
          <a:blip r:embed="rId2" cstate="print"/>
          <a:srcRect/>
          <a:stretch>
            <a:fillRect/>
          </a:stretch>
        </p:blipFill>
        <p:spPr bwMode="auto">
          <a:xfrm>
            <a:off x="6024563" y="3357563"/>
            <a:ext cx="142875" cy="142875"/>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38 </a:t>
            </a:r>
            <a:r>
              <a:rPr lang="en-US" sz="4000" dirty="0">
                <a:solidFill>
                  <a:srgbClr val="FF0000"/>
                </a:solidFill>
              </a:rPr>
              <a:t>For as in the days before the flood, they were eating and drinking, marrying and giving in marriage, until the day that Noah entered the ark, </a:t>
            </a:r>
            <a:r>
              <a:rPr lang="en-US" sz="4000" dirty="0"/>
              <a:t>39 </a:t>
            </a:r>
            <a:r>
              <a:rPr lang="en-US" sz="4000" dirty="0">
                <a:solidFill>
                  <a:srgbClr val="FF0000"/>
                </a:solidFill>
              </a:rPr>
              <a:t>and did not know until the flood came and took them all away, so also will the coming of the Son of Man be. </a:t>
            </a:r>
            <a:r>
              <a:rPr lang="en-US" sz="4000" dirty="0"/>
              <a:t>40 </a:t>
            </a:r>
            <a:r>
              <a:rPr lang="en-US" sz="4000" dirty="0">
                <a:solidFill>
                  <a:srgbClr val="FF0000"/>
                </a:solidFill>
              </a:rPr>
              <a:t>Then two men will be in the field: one will be taken and the other left. </a:t>
            </a:r>
          </a:p>
          <a:p>
            <a:pPr algn="ctr"/>
            <a:r>
              <a:rPr lang="en-US" sz="4000" dirty="0"/>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3600" dirty="0"/>
              <a:t>41 </a:t>
            </a:r>
            <a:r>
              <a:rPr lang="en-US" sz="3600" dirty="0">
                <a:solidFill>
                  <a:srgbClr val="FF0000"/>
                </a:solidFill>
              </a:rPr>
              <a:t>Two women will be grinding at the mill: one will be taken and the other left. </a:t>
            </a:r>
            <a:r>
              <a:rPr lang="en-US" sz="3600" dirty="0"/>
              <a:t>42 </a:t>
            </a:r>
            <a:r>
              <a:rPr lang="en-US" sz="3600" dirty="0">
                <a:solidFill>
                  <a:srgbClr val="FF0000"/>
                </a:solidFill>
              </a:rPr>
              <a:t>Watch therefore, for you do not know what hour your Lord is coming.</a:t>
            </a:r>
            <a:r>
              <a:rPr lang="en-US" sz="3600" dirty="0"/>
              <a:t> 43 </a:t>
            </a:r>
            <a:r>
              <a:rPr lang="en-US" sz="3600" dirty="0">
                <a:solidFill>
                  <a:srgbClr val="FF0000"/>
                </a:solidFill>
              </a:rPr>
              <a:t>But know this, that if the master of the house had known what hour the thief would come, he would have watched and not allowed his house to be broken into. </a:t>
            </a:r>
            <a:r>
              <a:rPr lang="en-US" sz="3600" dirty="0"/>
              <a:t>44 </a:t>
            </a:r>
            <a:r>
              <a:rPr lang="en-US" sz="3600" dirty="0">
                <a:solidFill>
                  <a:srgbClr val="FF0000"/>
                </a:solidFill>
              </a:rPr>
              <a:t>Therefore you also be ready, for the Son of Man is coming at an hour you do not expect.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B5F30-3A9F-8D32-BDF6-F2DDD9B90B2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A8F9685-CDAD-3645-7B3A-1A55AE63868D}"/>
              </a:ext>
            </a:extLst>
          </p:cNvPr>
          <p:cNvSpPr txBox="1">
            <a:spLocks noChangeArrowheads="1"/>
          </p:cNvSpPr>
          <p:nvPr/>
        </p:nvSpPr>
        <p:spPr>
          <a:xfrm>
            <a:off x="0" y="0"/>
            <a:ext cx="12192000" cy="57912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Have you received the salvation Jesus made possible?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sng" strike="noStrike" kern="1200" cap="none" spc="0" normalizeH="0" baseline="0" noProof="0" dirty="0">
              <a:ln>
                <a:noFill/>
              </a:ln>
              <a:solidFill>
                <a:srgbClr val="FFFFFF"/>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4635315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D6465-C9B2-4F28-B65C-F6F7DD9CD72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E0CCA2E-D618-D3B1-8010-1DE1F474B2E6}"/>
              </a:ext>
            </a:extLst>
          </p:cNvPr>
          <p:cNvSpPr txBox="1">
            <a:spLocks noChangeArrowheads="1"/>
          </p:cNvSpPr>
          <p:nvPr/>
        </p:nvSpPr>
        <p:spPr>
          <a:xfrm>
            <a:off x="0" y="0"/>
            <a:ext cx="12192000" cy="57912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If not, what is keeping you from trusting in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sng" strike="noStrike" kern="1200" cap="none" spc="0" normalizeH="0" baseline="0" noProof="0" dirty="0">
              <a:ln>
                <a:noFill/>
              </a:ln>
              <a:solidFill>
                <a:srgbClr val="FFFFFF"/>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41090567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FD707-E80E-AC3A-32E7-AF76324D140C}"/>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D75E5D5-F50C-AE79-B05D-D17DEC7D0BDB}"/>
              </a:ext>
            </a:extLst>
          </p:cNvPr>
          <p:cNvSpPr txBox="1">
            <a:spLocks noChangeArrowheads="1"/>
          </p:cNvSpPr>
          <p:nvPr/>
        </p:nvSpPr>
        <p:spPr>
          <a:xfrm>
            <a:off x="0" y="0"/>
            <a:ext cx="12192000" cy="57912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If you have been saved, are you living in the benefits He provided for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sng" strike="noStrike" kern="1200" cap="none" spc="0" normalizeH="0" baseline="0" noProof="0" dirty="0">
              <a:ln>
                <a:noFill/>
              </a:ln>
              <a:solidFill>
                <a:srgbClr val="FFFFFF"/>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503125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206B3-D96E-02CC-0A43-B977A7C6E4F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C4605DD9-A58B-E048-1DFC-15D92EAAE3B3}"/>
              </a:ext>
            </a:extLst>
          </p:cNvPr>
          <p:cNvSpPr txBox="1">
            <a:spLocks noChangeArrowheads="1"/>
          </p:cNvSpPr>
          <p:nvPr/>
        </p:nvSpPr>
        <p:spPr>
          <a:xfrm>
            <a:off x="0" y="0"/>
            <a:ext cx="12192000" cy="57912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How have His teachings and truths transformed your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sng" strike="noStrike" kern="1200" cap="none" spc="0" normalizeH="0" baseline="0" noProof="0" dirty="0">
              <a:ln>
                <a:noFill/>
              </a:ln>
              <a:solidFill>
                <a:srgbClr val="FFFFFF"/>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9974960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4E4C0-170C-5F23-D831-AE534694C67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ECDB64CA-B758-B6DE-1434-A92944EA4AE8}"/>
              </a:ext>
            </a:extLst>
          </p:cNvPr>
          <p:cNvSpPr txBox="1">
            <a:spLocks noChangeArrowheads="1"/>
          </p:cNvSpPr>
          <p:nvPr/>
        </p:nvSpPr>
        <p:spPr>
          <a:xfrm>
            <a:off x="0" y="0"/>
            <a:ext cx="12192000" cy="57912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How do they give you assurance and hope in the future and in death?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sng" strike="noStrike" kern="1200" cap="none" spc="0" normalizeH="0" baseline="0" noProof="0" dirty="0">
              <a:ln>
                <a:noFill/>
              </a:ln>
              <a:solidFill>
                <a:srgbClr val="FFFFFF"/>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2446890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C7C7C7"/>
        </a:solidFill>
        <a:effectLst/>
      </p:bgPr>
    </p:bg>
    <p:spTree>
      <p:nvGrpSpPr>
        <p:cNvPr id="1" name=""/>
        <p:cNvGrpSpPr/>
        <p:nvPr/>
      </p:nvGrpSpPr>
      <p:grpSpPr>
        <a:xfrm>
          <a:off x="0" y="0"/>
          <a:ext cx="0" cy="0"/>
          <a:chOff x="0" y="0"/>
          <a:chExt cx="0" cy="0"/>
        </a:xfrm>
      </p:grpSpPr>
      <p:sp>
        <p:nvSpPr>
          <p:cNvPr id="5122" name="Text Box 13"/>
          <p:cNvSpPr txBox="1">
            <a:spLocks noChangeArrowheads="1"/>
          </p:cNvSpPr>
          <p:nvPr/>
        </p:nvSpPr>
        <p:spPr bwMode="auto">
          <a:xfrm>
            <a:off x="4495800" y="228601"/>
            <a:ext cx="3200400" cy="409575"/>
          </a:xfrm>
          <a:prstGeom prst="rect">
            <a:avLst/>
          </a:prstGeom>
          <a:solidFill>
            <a:schemeClr val="tx1"/>
          </a:solidFill>
          <a:ln w="12700">
            <a:solidFill>
              <a:srgbClr val="000000"/>
            </a:solidFill>
            <a:miter lim="800000"/>
            <a:headEnd/>
            <a:tailEnd/>
          </a:ln>
        </p:spPr>
        <p:txBody>
          <a:bodyPr>
            <a:spAutoFit/>
          </a:bodyPr>
          <a:lstStyle/>
          <a:p>
            <a:pPr algn="ctr">
              <a:spcBef>
                <a:spcPct val="50000"/>
              </a:spcBef>
            </a:pPr>
            <a:r>
              <a:rPr lang="en-US" sz="2000" b="1">
                <a:solidFill>
                  <a:srgbClr val="000000"/>
                </a:solidFill>
              </a:rPr>
              <a:t>BIBLICAL HOLIDAYS</a:t>
            </a:r>
          </a:p>
        </p:txBody>
      </p:sp>
      <p:sp>
        <p:nvSpPr>
          <p:cNvPr id="5123" name="Line 14"/>
          <p:cNvSpPr>
            <a:spLocks noChangeShapeType="1"/>
          </p:cNvSpPr>
          <p:nvPr/>
        </p:nvSpPr>
        <p:spPr bwMode="auto">
          <a:xfrm>
            <a:off x="3276600" y="457200"/>
            <a:ext cx="1219200" cy="0"/>
          </a:xfrm>
          <a:prstGeom prst="line">
            <a:avLst/>
          </a:prstGeom>
          <a:noFill/>
          <a:ln w="22225">
            <a:solidFill>
              <a:srgbClr val="000000"/>
            </a:solidFill>
            <a:round/>
            <a:headEnd/>
            <a:tailEnd/>
          </a:ln>
        </p:spPr>
        <p:txBody>
          <a:bodyPr/>
          <a:lstStyle/>
          <a:p>
            <a:endParaRPr lang="en-US">
              <a:solidFill>
                <a:srgbClr val="FFFFFF"/>
              </a:solidFill>
            </a:endParaRPr>
          </a:p>
        </p:txBody>
      </p:sp>
      <p:sp>
        <p:nvSpPr>
          <p:cNvPr id="5124" name="Line 15"/>
          <p:cNvSpPr>
            <a:spLocks noChangeShapeType="1"/>
          </p:cNvSpPr>
          <p:nvPr/>
        </p:nvSpPr>
        <p:spPr bwMode="auto">
          <a:xfrm>
            <a:off x="7696200" y="457200"/>
            <a:ext cx="1219200" cy="0"/>
          </a:xfrm>
          <a:prstGeom prst="line">
            <a:avLst/>
          </a:prstGeom>
          <a:noFill/>
          <a:ln w="22225">
            <a:solidFill>
              <a:srgbClr val="000000"/>
            </a:solidFill>
            <a:round/>
            <a:headEnd/>
            <a:tailEnd/>
          </a:ln>
        </p:spPr>
        <p:txBody>
          <a:bodyPr/>
          <a:lstStyle/>
          <a:p>
            <a:endParaRPr lang="en-US">
              <a:solidFill>
                <a:srgbClr val="FFFFFF"/>
              </a:solidFill>
            </a:endParaRPr>
          </a:p>
        </p:txBody>
      </p:sp>
      <p:sp>
        <p:nvSpPr>
          <p:cNvPr id="5125" name="Text Box 16"/>
          <p:cNvSpPr txBox="1">
            <a:spLocks noChangeArrowheads="1"/>
          </p:cNvSpPr>
          <p:nvPr/>
        </p:nvSpPr>
        <p:spPr bwMode="auto">
          <a:xfrm>
            <a:off x="2057400" y="914401"/>
            <a:ext cx="4724400" cy="366713"/>
          </a:xfrm>
          <a:prstGeom prst="rect">
            <a:avLst/>
          </a:prstGeom>
          <a:solidFill>
            <a:srgbClr val="000000"/>
          </a:solidFill>
          <a:ln w="9525">
            <a:noFill/>
            <a:miter lim="800000"/>
            <a:headEnd/>
            <a:tailEnd/>
          </a:ln>
        </p:spPr>
        <p:txBody>
          <a:bodyPr>
            <a:spAutoFit/>
          </a:bodyPr>
          <a:lstStyle/>
          <a:p>
            <a:pPr>
              <a:spcBef>
                <a:spcPct val="50000"/>
              </a:spcBef>
            </a:pPr>
            <a:r>
              <a:rPr lang="en-US" b="1">
                <a:solidFill>
                  <a:srgbClr val="FFFFFF"/>
                </a:solidFill>
              </a:rPr>
              <a:t>SPRING FEASTS</a:t>
            </a:r>
          </a:p>
        </p:txBody>
      </p:sp>
      <p:sp>
        <p:nvSpPr>
          <p:cNvPr id="5126" name="Text Box 17"/>
          <p:cNvSpPr txBox="1">
            <a:spLocks noChangeArrowheads="1"/>
          </p:cNvSpPr>
          <p:nvPr/>
        </p:nvSpPr>
        <p:spPr bwMode="auto">
          <a:xfrm>
            <a:off x="8001000" y="914401"/>
            <a:ext cx="2362200" cy="366713"/>
          </a:xfrm>
          <a:prstGeom prst="rect">
            <a:avLst/>
          </a:prstGeom>
          <a:solidFill>
            <a:srgbClr val="000000"/>
          </a:solidFill>
          <a:ln w="9525">
            <a:noFill/>
            <a:miter lim="800000"/>
            <a:headEnd/>
            <a:tailEnd/>
          </a:ln>
        </p:spPr>
        <p:txBody>
          <a:bodyPr>
            <a:spAutoFit/>
          </a:bodyPr>
          <a:lstStyle/>
          <a:p>
            <a:pPr>
              <a:spcBef>
                <a:spcPct val="50000"/>
              </a:spcBef>
            </a:pPr>
            <a:r>
              <a:rPr lang="en-US" b="1">
                <a:solidFill>
                  <a:srgbClr val="FFFFFF"/>
                </a:solidFill>
              </a:rPr>
              <a:t>FALL FEASTS</a:t>
            </a:r>
          </a:p>
        </p:txBody>
      </p:sp>
      <p:sp>
        <p:nvSpPr>
          <p:cNvPr id="5127" name="Line 18"/>
          <p:cNvSpPr>
            <a:spLocks noChangeShapeType="1"/>
          </p:cNvSpPr>
          <p:nvPr/>
        </p:nvSpPr>
        <p:spPr bwMode="auto">
          <a:xfrm>
            <a:off x="3276600" y="457200"/>
            <a:ext cx="0" cy="533400"/>
          </a:xfrm>
          <a:prstGeom prst="line">
            <a:avLst/>
          </a:prstGeom>
          <a:noFill/>
          <a:ln w="22225">
            <a:solidFill>
              <a:srgbClr val="000000"/>
            </a:solidFill>
            <a:round/>
            <a:headEnd/>
            <a:tailEnd/>
          </a:ln>
        </p:spPr>
        <p:txBody>
          <a:bodyPr/>
          <a:lstStyle/>
          <a:p>
            <a:endParaRPr lang="en-US">
              <a:solidFill>
                <a:srgbClr val="FFFFFF"/>
              </a:solidFill>
            </a:endParaRPr>
          </a:p>
        </p:txBody>
      </p:sp>
      <p:sp>
        <p:nvSpPr>
          <p:cNvPr id="5128" name="Line 19"/>
          <p:cNvSpPr>
            <a:spLocks noChangeShapeType="1"/>
          </p:cNvSpPr>
          <p:nvPr/>
        </p:nvSpPr>
        <p:spPr bwMode="auto">
          <a:xfrm>
            <a:off x="8915400" y="457200"/>
            <a:ext cx="0" cy="457200"/>
          </a:xfrm>
          <a:prstGeom prst="line">
            <a:avLst/>
          </a:prstGeom>
          <a:noFill/>
          <a:ln w="22225">
            <a:solidFill>
              <a:srgbClr val="000000"/>
            </a:solidFill>
            <a:round/>
            <a:headEnd/>
            <a:tailEnd/>
          </a:ln>
        </p:spPr>
        <p:txBody>
          <a:bodyPr/>
          <a:lstStyle/>
          <a:p>
            <a:endParaRPr lang="en-US">
              <a:solidFill>
                <a:srgbClr val="FFFFFF"/>
              </a:solidFill>
            </a:endParaRPr>
          </a:p>
        </p:txBody>
      </p:sp>
      <p:sp>
        <p:nvSpPr>
          <p:cNvPr id="5129" name="Line 20"/>
          <p:cNvSpPr>
            <a:spLocks noChangeShapeType="1"/>
          </p:cNvSpPr>
          <p:nvPr/>
        </p:nvSpPr>
        <p:spPr bwMode="auto">
          <a:xfrm>
            <a:off x="2362200" y="1219200"/>
            <a:ext cx="0" cy="1066800"/>
          </a:xfrm>
          <a:prstGeom prst="line">
            <a:avLst/>
          </a:prstGeom>
          <a:noFill/>
          <a:ln w="22225">
            <a:solidFill>
              <a:srgbClr val="000000"/>
            </a:solidFill>
            <a:round/>
            <a:headEnd/>
            <a:tailEnd/>
          </a:ln>
        </p:spPr>
        <p:txBody>
          <a:bodyPr/>
          <a:lstStyle/>
          <a:p>
            <a:endParaRPr lang="en-US">
              <a:solidFill>
                <a:srgbClr val="FFFFFF"/>
              </a:solidFill>
            </a:endParaRPr>
          </a:p>
        </p:txBody>
      </p:sp>
      <p:sp>
        <p:nvSpPr>
          <p:cNvPr id="5130" name="Line 21"/>
          <p:cNvSpPr>
            <a:spLocks noChangeShapeType="1"/>
          </p:cNvSpPr>
          <p:nvPr/>
        </p:nvSpPr>
        <p:spPr bwMode="auto">
          <a:xfrm>
            <a:off x="3276600" y="1295400"/>
            <a:ext cx="0" cy="2438400"/>
          </a:xfrm>
          <a:prstGeom prst="line">
            <a:avLst/>
          </a:prstGeom>
          <a:noFill/>
          <a:ln w="22225">
            <a:solidFill>
              <a:srgbClr val="000000"/>
            </a:solidFill>
            <a:round/>
            <a:headEnd/>
            <a:tailEnd/>
          </a:ln>
        </p:spPr>
        <p:txBody>
          <a:bodyPr/>
          <a:lstStyle/>
          <a:p>
            <a:endParaRPr lang="en-US">
              <a:solidFill>
                <a:srgbClr val="FFFFFF"/>
              </a:solidFill>
            </a:endParaRPr>
          </a:p>
        </p:txBody>
      </p:sp>
      <p:sp>
        <p:nvSpPr>
          <p:cNvPr id="5131" name="Line 22"/>
          <p:cNvSpPr>
            <a:spLocks noChangeShapeType="1"/>
          </p:cNvSpPr>
          <p:nvPr/>
        </p:nvSpPr>
        <p:spPr bwMode="auto">
          <a:xfrm>
            <a:off x="4343400" y="1219200"/>
            <a:ext cx="0" cy="1066800"/>
          </a:xfrm>
          <a:prstGeom prst="line">
            <a:avLst/>
          </a:prstGeom>
          <a:noFill/>
          <a:ln w="22225">
            <a:solidFill>
              <a:srgbClr val="000000"/>
            </a:solidFill>
            <a:round/>
            <a:headEnd/>
            <a:tailEnd/>
          </a:ln>
        </p:spPr>
        <p:txBody>
          <a:bodyPr/>
          <a:lstStyle/>
          <a:p>
            <a:endParaRPr lang="en-US">
              <a:solidFill>
                <a:srgbClr val="FFFFFF"/>
              </a:solidFill>
            </a:endParaRPr>
          </a:p>
        </p:txBody>
      </p:sp>
      <p:sp>
        <p:nvSpPr>
          <p:cNvPr id="5132" name="Line 23"/>
          <p:cNvSpPr>
            <a:spLocks noChangeShapeType="1"/>
          </p:cNvSpPr>
          <p:nvPr/>
        </p:nvSpPr>
        <p:spPr bwMode="auto">
          <a:xfrm>
            <a:off x="6096000" y="1295400"/>
            <a:ext cx="0" cy="990600"/>
          </a:xfrm>
          <a:prstGeom prst="line">
            <a:avLst/>
          </a:prstGeom>
          <a:noFill/>
          <a:ln w="22225">
            <a:solidFill>
              <a:srgbClr val="000000"/>
            </a:solidFill>
            <a:round/>
            <a:headEnd/>
            <a:tailEnd/>
          </a:ln>
        </p:spPr>
        <p:txBody>
          <a:bodyPr/>
          <a:lstStyle/>
          <a:p>
            <a:endParaRPr lang="en-US">
              <a:solidFill>
                <a:srgbClr val="FFFFFF"/>
              </a:solidFill>
            </a:endParaRPr>
          </a:p>
        </p:txBody>
      </p:sp>
      <p:sp>
        <p:nvSpPr>
          <p:cNvPr id="5133" name="Line 24"/>
          <p:cNvSpPr>
            <a:spLocks noChangeShapeType="1"/>
          </p:cNvSpPr>
          <p:nvPr/>
        </p:nvSpPr>
        <p:spPr bwMode="auto">
          <a:xfrm>
            <a:off x="8077200" y="1295400"/>
            <a:ext cx="0" cy="990600"/>
          </a:xfrm>
          <a:prstGeom prst="line">
            <a:avLst/>
          </a:prstGeom>
          <a:noFill/>
          <a:ln w="22225">
            <a:solidFill>
              <a:srgbClr val="000000"/>
            </a:solidFill>
            <a:round/>
            <a:headEnd/>
            <a:tailEnd/>
          </a:ln>
        </p:spPr>
        <p:txBody>
          <a:bodyPr/>
          <a:lstStyle/>
          <a:p>
            <a:endParaRPr lang="en-US">
              <a:solidFill>
                <a:srgbClr val="FFFFFF"/>
              </a:solidFill>
            </a:endParaRPr>
          </a:p>
        </p:txBody>
      </p:sp>
      <p:sp>
        <p:nvSpPr>
          <p:cNvPr id="5134" name="Line 25"/>
          <p:cNvSpPr>
            <a:spLocks noChangeShapeType="1"/>
          </p:cNvSpPr>
          <p:nvPr/>
        </p:nvSpPr>
        <p:spPr bwMode="auto">
          <a:xfrm>
            <a:off x="8915400" y="1295400"/>
            <a:ext cx="0" cy="2438400"/>
          </a:xfrm>
          <a:prstGeom prst="line">
            <a:avLst/>
          </a:prstGeom>
          <a:noFill/>
          <a:ln w="22225">
            <a:solidFill>
              <a:srgbClr val="000000"/>
            </a:solidFill>
            <a:round/>
            <a:headEnd/>
            <a:tailEnd/>
          </a:ln>
        </p:spPr>
        <p:txBody>
          <a:bodyPr/>
          <a:lstStyle/>
          <a:p>
            <a:endParaRPr lang="en-US">
              <a:solidFill>
                <a:srgbClr val="FFFFFF"/>
              </a:solidFill>
            </a:endParaRPr>
          </a:p>
        </p:txBody>
      </p:sp>
      <p:sp>
        <p:nvSpPr>
          <p:cNvPr id="5135" name="Line 26"/>
          <p:cNvSpPr>
            <a:spLocks noChangeShapeType="1"/>
          </p:cNvSpPr>
          <p:nvPr/>
        </p:nvSpPr>
        <p:spPr bwMode="auto">
          <a:xfrm>
            <a:off x="9829800" y="1295400"/>
            <a:ext cx="0" cy="1066800"/>
          </a:xfrm>
          <a:prstGeom prst="line">
            <a:avLst/>
          </a:prstGeom>
          <a:noFill/>
          <a:ln w="22225">
            <a:solidFill>
              <a:srgbClr val="000000"/>
            </a:solidFill>
            <a:round/>
            <a:headEnd/>
            <a:tailEnd/>
          </a:ln>
        </p:spPr>
        <p:txBody>
          <a:bodyPr/>
          <a:lstStyle/>
          <a:p>
            <a:endParaRPr lang="en-US">
              <a:solidFill>
                <a:srgbClr val="FFFFFF"/>
              </a:solidFill>
            </a:endParaRPr>
          </a:p>
        </p:txBody>
      </p:sp>
      <p:sp>
        <p:nvSpPr>
          <p:cNvPr id="5136" name="AutoShape 33"/>
          <p:cNvSpPr>
            <a:spLocks noChangeArrowheads="1"/>
          </p:cNvSpPr>
          <p:nvPr/>
        </p:nvSpPr>
        <p:spPr bwMode="auto">
          <a:xfrm>
            <a:off x="1524000" y="22860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algn="ctr"/>
            <a:r>
              <a:rPr lang="en-US" b="1">
                <a:solidFill>
                  <a:srgbClr val="000000"/>
                </a:solidFill>
              </a:rPr>
              <a:t>Passover</a:t>
            </a:r>
          </a:p>
          <a:p>
            <a:pPr algn="ctr"/>
            <a:r>
              <a:rPr lang="en-US">
                <a:solidFill>
                  <a:srgbClr val="000000"/>
                </a:solidFill>
              </a:rPr>
              <a:t>(Nisan 15)</a:t>
            </a:r>
          </a:p>
          <a:p>
            <a:pPr algn="ctr"/>
            <a:r>
              <a:rPr lang="en-US">
                <a:solidFill>
                  <a:srgbClr val="000000"/>
                </a:solidFill>
              </a:rPr>
              <a:t>Jesus’ Death</a:t>
            </a:r>
          </a:p>
        </p:txBody>
      </p:sp>
      <p:sp>
        <p:nvSpPr>
          <p:cNvPr id="5137" name="AutoShape 34"/>
          <p:cNvSpPr>
            <a:spLocks noChangeArrowheads="1"/>
          </p:cNvSpPr>
          <p:nvPr/>
        </p:nvSpPr>
        <p:spPr bwMode="auto">
          <a:xfrm>
            <a:off x="2514600" y="37338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algn="ctr"/>
            <a:r>
              <a:rPr lang="en-US" b="1">
                <a:solidFill>
                  <a:srgbClr val="000000"/>
                </a:solidFill>
              </a:rPr>
              <a:t>Unleavened</a:t>
            </a:r>
            <a:endParaRPr lang="en-US">
              <a:solidFill>
                <a:srgbClr val="000000"/>
              </a:solidFill>
            </a:endParaRPr>
          </a:p>
          <a:p>
            <a:pPr algn="ctr"/>
            <a:r>
              <a:rPr lang="en-US" b="1">
                <a:solidFill>
                  <a:srgbClr val="000000"/>
                </a:solidFill>
              </a:rPr>
              <a:t>Bread</a:t>
            </a:r>
          </a:p>
          <a:p>
            <a:pPr algn="ctr"/>
            <a:r>
              <a:rPr lang="en-US">
                <a:solidFill>
                  <a:srgbClr val="000000"/>
                </a:solidFill>
              </a:rPr>
              <a:t>(Nisan 15-22)</a:t>
            </a:r>
          </a:p>
          <a:p>
            <a:pPr algn="ctr"/>
            <a:r>
              <a:rPr lang="en-US">
                <a:solidFill>
                  <a:srgbClr val="000000"/>
                </a:solidFill>
              </a:rPr>
              <a:t>Jesus’ Burial</a:t>
            </a:r>
          </a:p>
        </p:txBody>
      </p:sp>
      <p:sp>
        <p:nvSpPr>
          <p:cNvPr id="5138" name="AutoShape 35"/>
          <p:cNvSpPr>
            <a:spLocks noChangeArrowheads="1"/>
          </p:cNvSpPr>
          <p:nvPr/>
        </p:nvSpPr>
        <p:spPr bwMode="auto">
          <a:xfrm>
            <a:off x="3352800" y="2286000"/>
            <a:ext cx="1676400" cy="1143000"/>
          </a:xfrm>
          <a:prstGeom prst="flowChartAlternateProcess">
            <a:avLst/>
          </a:prstGeom>
          <a:solidFill>
            <a:schemeClr val="tx1"/>
          </a:solidFill>
          <a:ln w="12700">
            <a:solidFill>
              <a:srgbClr val="000000"/>
            </a:solidFill>
            <a:miter lim="800000"/>
            <a:headEnd/>
            <a:tailEnd/>
          </a:ln>
        </p:spPr>
        <p:txBody>
          <a:bodyPr wrap="none" anchor="ctr"/>
          <a:lstStyle/>
          <a:p>
            <a:pPr algn="ctr"/>
            <a:r>
              <a:rPr lang="en-US" b="1" dirty="0">
                <a:solidFill>
                  <a:srgbClr val="000000"/>
                </a:solidFill>
              </a:rPr>
              <a:t>First Fruits</a:t>
            </a:r>
          </a:p>
          <a:p>
            <a:pPr algn="ctr"/>
            <a:r>
              <a:rPr lang="en-US" dirty="0">
                <a:solidFill>
                  <a:srgbClr val="000000"/>
                </a:solidFill>
              </a:rPr>
              <a:t>(Nisan 17)</a:t>
            </a:r>
          </a:p>
          <a:p>
            <a:pPr algn="ctr"/>
            <a:r>
              <a:rPr lang="en-US" dirty="0">
                <a:solidFill>
                  <a:srgbClr val="000000"/>
                </a:solidFill>
              </a:rPr>
              <a:t>Resurrection</a:t>
            </a:r>
          </a:p>
        </p:txBody>
      </p:sp>
      <p:sp>
        <p:nvSpPr>
          <p:cNvPr id="5139" name="AutoShape 36"/>
          <p:cNvSpPr>
            <a:spLocks noChangeArrowheads="1"/>
          </p:cNvSpPr>
          <p:nvPr/>
        </p:nvSpPr>
        <p:spPr bwMode="auto">
          <a:xfrm>
            <a:off x="5295900" y="22860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algn="ctr"/>
            <a:r>
              <a:rPr lang="en-US" b="1">
                <a:solidFill>
                  <a:srgbClr val="000000"/>
                </a:solidFill>
              </a:rPr>
              <a:t>Pentecost</a:t>
            </a:r>
          </a:p>
          <a:p>
            <a:pPr algn="ctr"/>
            <a:r>
              <a:rPr lang="en-US">
                <a:solidFill>
                  <a:srgbClr val="000000"/>
                </a:solidFill>
              </a:rPr>
              <a:t>(Sivan 6)</a:t>
            </a:r>
          </a:p>
          <a:p>
            <a:pPr algn="ctr"/>
            <a:r>
              <a:rPr lang="en-US">
                <a:solidFill>
                  <a:srgbClr val="000000"/>
                </a:solidFill>
              </a:rPr>
              <a:t>Holy Spirit</a:t>
            </a:r>
          </a:p>
        </p:txBody>
      </p:sp>
      <p:sp>
        <p:nvSpPr>
          <p:cNvPr id="5140" name="AutoShape 37"/>
          <p:cNvSpPr>
            <a:spLocks noChangeArrowheads="1"/>
          </p:cNvSpPr>
          <p:nvPr/>
        </p:nvSpPr>
        <p:spPr bwMode="auto">
          <a:xfrm>
            <a:off x="7239000" y="22860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algn="ctr"/>
            <a:r>
              <a:rPr lang="en-US" b="1">
                <a:solidFill>
                  <a:srgbClr val="000000"/>
                </a:solidFill>
              </a:rPr>
              <a:t>Trumpets</a:t>
            </a:r>
          </a:p>
          <a:p>
            <a:pPr algn="ctr"/>
            <a:r>
              <a:rPr lang="en-US">
                <a:solidFill>
                  <a:srgbClr val="000000"/>
                </a:solidFill>
              </a:rPr>
              <a:t>(Tishri 1&amp;2)</a:t>
            </a:r>
          </a:p>
          <a:p>
            <a:pPr algn="ctr"/>
            <a:r>
              <a:rPr lang="en-US">
                <a:solidFill>
                  <a:srgbClr val="000000"/>
                </a:solidFill>
              </a:rPr>
              <a:t>Repentance</a:t>
            </a:r>
          </a:p>
        </p:txBody>
      </p:sp>
      <p:sp>
        <p:nvSpPr>
          <p:cNvPr id="5141" name="AutoShape 38"/>
          <p:cNvSpPr>
            <a:spLocks noChangeArrowheads="1"/>
          </p:cNvSpPr>
          <p:nvPr/>
        </p:nvSpPr>
        <p:spPr bwMode="auto">
          <a:xfrm>
            <a:off x="9067800" y="22860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algn="ctr"/>
            <a:r>
              <a:rPr lang="en-US" b="1">
                <a:solidFill>
                  <a:srgbClr val="000000"/>
                </a:solidFill>
              </a:rPr>
              <a:t>Tabernacles</a:t>
            </a:r>
          </a:p>
          <a:p>
            <a:pPr algn="ctr"/>
            <a:r>
              <a:rPr lang="en-US">
                <a:solidFill>
                  <a:srgbClr val="000000"/>
                </a:solidFill>
              </a:rPr>
              <a:t>(Tishri 15)</a:t>
            </a:r>
          </a:p>
          <a:p>
            <a:pPr algn="ctr"/>
            <a:r>
              <a:rPr lang="en-US">
                <a:solidFill>
                  <a:srgbClr val="000000"/>
                </a:solidFill>
              </a:rPr>
              <a:t>Rejoicing</a:t>
            </a:r>
          </a:p>
        </p:txBody>
      </p:sp>
      <p:sp>
        <p:nvSpPr>
          <p:cNvPr id="5142" name="AutoShape 39"/>
          <p:cNvSpPr>
            <a:spLocks noChangeArrowheads="1"/>
          </p:cNvSpPr>
          <p:nvPr/>
        </p:nvSpPr>
        <p:spPr bwMode="auto">
          <a:xfrm>
            <a:off x="8077200" y="37338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algn="ctr"/>
            <a:r>
              <a:rPr lang="en-US" b="1">
                <a:solidFill>
                  <a:srgbClr val="000000"/>
                </a:solidFill>
              </a:rPr>
              <a:t>Yom</a:t>
            </a:r>
            <a:r>
              <a:rPr lang="en-US">
                <a:solidFill>
                  <a:srgbClr val="000000"/>
                </a:solidFill>
              </a:rPr>
              <a:t> </a:t>
            </a:r>
            <a:r>
              <a:rPr lang="en-US" b="1">
                <a:solidFill>
                  <a:srgbClr val="000000"/>
                </a:solidFill>
              </a:rPr>
              <a:t>Kippur</a:t>
            </a:r>
          </a:p>
          <a:p>
            <a:pPr algn="ctr"/>
            <a:r>
              <a:rPr lang="en-US">
                <a:solidFill>
                  <a:srgbClr val="000000"/>
                </a:solidFill>
              </a:rPr>
              <a:t>(Tishri 10)</a:t>
            </a:r>
          </a:p>
          <a:p>
            <a:pPr algn="ctr"/>
            <a:r>
              <a:rPr lang="en-US">
                <a:solidFill>
                  <a:srgbClr val="000000"/>
                </a:solidFill>
              </a:rPr>
              <a:t>Redemption</a:t>
            </a:r>
          </a:p>
        </p:txBody>
      </p:sp>
      <p:sp>
        <p:nvSpPr>
          <p:cNvPr id="5143" name="Text Box 43"/>
          <p:cNvSpPr txBox="1">
            <a:spLocks noChangeArrowheads="1"/>
          </p:cNvSpPr>
          <p:nvPr/>
        </p:nvSpPr>
        <p:spPr bwMode="auto">
          <a:xfrm>
            <a:off x="4800600" y="1447800"/>
            <a:ext cx="762000" cy="641350"/>
          </a:xfrm>
          <a:prstGeom prst="rect">
            <a:avLst/>
          </a:prstGeom>
          <a:noFill/>
          <a:ln w="9525">
            <a:noFill/>
            <a:miter lim="800000"/>
            <a:headEnd/>
            <a:tailEnd/>
          </a:ln>
        </p:spPr>
        <p:txBody>
          <a:bodyPr>
            <a:spAutoFit/>
          </a:bodyPr>
          <a:lstStyle/>
          <a:p>
            <a:pPr algn="ctr">
              <a:spcBef>
                <a:spcPct val="50000"/>
              </a:spcBef>
            </a:pPr>
            <a:r>
              <a:rPr lang="en-US">
                <a:solidFill>
                  <a:srgbClr val="000000"/>
                </a:solidFill>
              </a:rPr>
              <a:t>50 Days</a:t>
            </a:r>
          </a:p>
        </p:txBody>
      </p:sp>
      <p:sp>
        <p:nvSpPr>
          <p:cNvPr id="5144" name="Line 44"/>
          <p:cNvSpPr>
            <a:spLocks noChangeShapeType="1"/>
          </p:cNvSpPr>
          <p:nvPr/>
        </p:nvSpPr>
        <p:spPr bwMode="auto">
          <a:xfrm flipH="1">
            <a:off x="4419600" y="1676400"/>
            <a:ext cx="533400" cy="0"/>
          </a:xfrm>
          <a:prstGeom prst="line">
            <a:avLst/>
          </a:prstGeom>
          <a:noFill/>
          <a:ln w="22225">
            <a:solidFill>
              <a:srgbClr val="000000"/>
            </a:solidFill>
            <a:round/>
            <a:headEnd/>
            <a:tailEnd type="triangle" w="lg" len="med"/>
          </a:ln>
        </p:spPr>
        <p:txBody>
          <a:bodyPr/>
          <a:lstStyle/>
          <a:p>
            <a:endParaRPr lang="en-US">
              <a:solidFill>
                <a:srgbClr val="FFFFFF"/>
              </a:solidFill>
            </a:endParaRPr>
          </a:p>
        </p:txBody>
      </p:sp>
      <p:sp>
        <p:nvSpPr>
          <p:cNvPr id="5145" name="Line 45"/>
          <p:cNvSpPr>
            <a:spLocks noChangeShapeType="1"/>
          </p:cNvSpPr>
          <p:nvPr/>
        </p:nvSpPr>
        <p:spPr bwMode="auto">
          <a:xfrm>
            <a:off x="5410200" y="1676400"/>
            <a:ext cx="533400" cy="0"/>
          </a:xfrm>
          <a:prstGeom prst="line">
            <a:avLst/>
          </a:prstGeom>
          <a:noFill/>
          <a:ln w="22225">
            <a:solidFill>
              <a:srgbClr val="000000"/>
            </a:solidFill>
            <a:round/>
            <a:headEnd/>
            <a:tailEnd type="triangle" w="lg" len="med"/>
          </a:ln>
        </p:spPr>
        <p:txBody>
          <a:bodyPr/>
          <a:lstStyle/>
          <a:p>
            <a:endParaRPr lang="en-US">
              <a:solidFill>
                <a:srgbClr val="FFFFFF"/>
              </a:solidFill>
            </a:endParaRPr>
          </a:p>
        </p:txBody>
      </p:sp>
      <p:sp>
        <p:nvSpPr>
          <p:cNvPr id="5146" name="Line 46"/>
          <p:cNvSpPr>
            <a:spLocks noChangeShapeType="1"/>
          </p:cNvSpPr>
          <p:nvPr/>
        </p:nvSpPr>
        <p:spPr bwMode="auto">
          <a:xfrm>
            <a:off x="3200400" y="5334000"/>
            <a:ext cx="2667000" cy="0"/>
          </a:xfrm>
          <a:prstGeom prst="line">
            <a:avLst/>
          </a:prstGeom>
          <a:noFill/>
          <a:ln w="22225">
            <a:solidFill>
              <a:srgbClr val="000000"/>
            </a:solidFill>
            <a:round/>
            <a:headEnd/>
            <a:tailEnd type="triangle" w="lg" len="lg"/>
          </a:ln>
        </p:spPr>
        <p:txBody>
          <a:bodyPr/>
          <a:lstStyle/>
          <a:p>
            <a:endParaRPr lang="en-US">
              <a:solidFill>
                <a:srgbClr val="FFFFFF"/>
              </a:solidFill>
            </a:endParaRPr>
          </a:p>
        </p:txBody>
      </p:sp>
      <p:sp>
        <p:nvSpPr>
          <p:cNvPr id="5147" name="Line 47"/>
          <p:cNvSpPr>
            <a:spLocks noChangeShapeType="1"/>
          </p:cNvSpPr>
          <p:nvPr/>
        </p:nvSpPr>
        <p:spPr bwMode="auto">
          <a:xfrm flipH="1">
            <a:off x="1752600" y="5334000"/>
            <a:ext cx="1447800" cy="0"/>
          </a:xfrm>
          <a:prstGeom prst="line">
            <a:avLst/>
          </a:prstGeom>
          <a:noFill/>
          <a:ln w="22225">
            <a:solidFill>
              <a:srgbClr val="000000"/>
            </a:solidFill>
            <a:round/>
            <a:headEnd/>
            <a:tailEnd type="triangle" w="lg" len="lg"/>
          </a:ln>
        </p:spPr>
        <p:txBody>
          <a:bodyPr/>
          <a:lstStyle/>
          <a:p>
            <a:endParaRPr lang="en-US">
              <a:solidFill>
                <a:srgbClr val="FFFFFF"/>
              </a:solidFill>
            </a:endParaRPr>
          </a:p>
        </p:txBody>
      </p:sp>
      <p:sp>
        <p:nvSpPr>
          <p:cNvPr id="5148" name="Line 48"/>
          <p:cNvSpPr>
            <a:spLocks noChangeShapeType="1"/>
          </p:cNvSpPr>
          <p:nvPr/>
        </p:nvSpPr>
        <p:spPr bwMode="auto">
          <a:xfrm>
            <a:off x="9448800" y="5334000"/>
            <a:ext cx="990600" cy="0"/>
          </a:xfrm>
          <a:prstGeom prst="line">
            <a:avLst/>
          </a:prstGeom>
          <a:noFill/>
          <a:ln w="22225">
            <a:solidFill>
              <a:srgbClr val="000000"/>
            </a:solidFill>
            <a:round/>
            <a:headEnd/>
            <a:tailEnd type="triangle" w="lg" len="lg"/>
          </a:ln>
        </p:spPr>
        <p:txBody>
          <a:bodyPr/>
          <a:lstStyle/>
          <a:p>
            <a:endParaRPr lang="en-US">
              <a:solidFill>
                <a:srgbClr val="FFFFFF"/>
              </a:solidFill>
            </a:endParaRPr>
          </a:p>
        </p:txBody>
      </p:sp>
      <p:sp>
        <p:nvSpPr>
          <p:cNvPr id="5149" name="Line 49"/>
          <p:cNvSpPr>
            <a:spLocks noChangeShapeType="1"/>
          </p:cNvSpPr>
          <p:nvPr/>
        </p:nvSpPr>
        <p:spPr bwMode="auto">
          <a:xfrm flipH="1">
            <a:off x="8153400" y="5334000"/>
            <a:ext cx="1295400" cy="0"/>
          </a:xfrm>
          <a:prstGeom prst="line">
            <a:avLst/>
          </a:prstGeom>
          <a:noFill/>
          <a:ln w="22225">
            <a:solidFill>
              <a:srgbClr val="000000"/>
            </a:solidFill>
            <a:round/>
            <a:headEnd/>
            <a:tailEnd type="triangle" w="lg" len="lg"/>
          </a:ln>
        </p:spPr>
        <p:txBody>
          <a:bodyPr/>
          <a:lstStyle/>
          <a:p>
            <a:endParaRPr lang="en-US">
              <a:solidFill>
                <a:srgbClr val="FFFFFF"/>
              </a:solidFill>
            </a:endParaRPr>
          </a:p>
        </p:txBody>
      </p:sp>
      <p:sp>
        <p:nvSpPr>
          <p:cNvPr id="5150" name="Line 50"/>
          <p:cNvSpPr>
            <a:spLocks noChangeShapeType="1"/>
          </p:cNvSpPr>
          <p:nvPr/>
        </p:nvSpPr>
        <p:spPr bwMode="auto">
          <a:xfrm flipH="1">
            <a:off x="6172200" y="5334000"/>
            <a:ext cx="1219200" cy="0"/>
          </a:xfrm>
          <a:prstGeom prst="line">
            <a:avLst/>
          </a:prstGeom>
          <a:noFill/>
          <a:ln w="22225">
            <a:solidFill>
              <a:srgbClr val="000000"/>
            </a:solidFill>
            <a:round/>
            <a:headEnd/>
            <a:tailEnd type="triangle" w="lg" len="lg"/>
          </a:ln>
        </p:spPr>
        <p:txBody>
          <a:bodyPr/>
          <a:lstStyle/>
          <a:p>
            <a:endParaRPr lang="en-US">
              <a:solidFill>
                <a:srgbClr val="FFFFFF"/>
              </a:solidFill>
            </a:endParaRPr>
          </a:p>
        </p:txBody>
      </p:sp>
      <p:sp>
        <p:nvSpPr>
          <p:cNvPr id="5151" name="Line 51"/>
          <p:cNvSpPr>
            <a:spLocks noChangeShapeType="1"/>
          </p:cNvSpPr>
          <p:nvPr/>
        </p:nvSpPr>
        <p:spPr bwMode="auto">
          <a:xfrm>
            <a:off x="7391400" y="5334000"/>
            <a:ext cx="609600" cy="0"/>
          </a:xfrm>
          <a:prstGeom prst="line">
            <a:avLst/>
          </a:prstGeom>
          <a:noFill/>
          <a:ln w="22225">
            <a:solidFill>
              <a:srgbClr val="000000"/>
            </a:solidFill>
            <a:round/>
            <a:headEnd/>
            <a:tailEnd type="triangle" w="lg" len="lg"/>
          </a:ln>
        </p:spPr>
        <p:txBody>
          <a:bodyPr/>
          <a:lstStyle/>
          <a:p>
            <a:endParaRPr lang="en-US">
              <a:solidFill>
                <a:srgbClr val="FFFFFF"/>
              </a:solidFill>
            </a:endParaRPr>
          </a:p>
        </p:txBody>
      </p:sp>
      <p:sp>
        <p:nvSpPr>
          <p:cNvPr id="5152" name="Text Box 52"/>
          <p:cNvSpPr txBox="1">
            <a:spLocks noChangeArrowheads="1"/>
          </p:cNvSpPr>
          <p:nvPr/>
        </p:nvSpPr>
        <p:spPr bwMode="auto">
          <a:xfrm>
            <a:off x="1524000" y="5562601"/>
            <a:ext cx="4495800" cy="779463"/>
          </a:xfrm>
          <a:prstGeom prst="rect">
            <a:avLst/>
          </a:prstGeom>
          <a:noFill/>
          <a:ln w="9525">
            <a:noFill/>
            <a:miter lim="800000"/>
            <a:headEnd/>
            <a:tailEnd/>
          </a:ln>
        </p:spPr>
        <p:txBody>
          <a:bodyPr>
            <a:spAutoFit/>
          </a:bodyPr>
          <a:lstStyle/>
          <a:p>
            <a:pPr>
              <a:spcBef>
                <a:spcPct val="50000"/>
              </a:spcBef>
            </a:pPr>
            <a:r>
              <a:rPr lang="en-US">
                <a:solidFill>
                  <a:srgbClr val="000000"/>
                </a:solidFill>
              </a:rPr>
              <a:t>Historically Fulfilled During Jesus’</a:t>
            </a:r>
          </a:p>
          <a:p>
            <a:pPr algn="ctr">
              <a:spcBef>
                <a:spcPct val="50000"/>
              </a:spcBef>
            </a:pPr>
            <a:r>
              <a:rPr lang="en-US">
                <a:solidFill>
                  <a:srgbClr val="000000"/>
                </a:solidFill>
              </a:rPr>
              <a:t>First Coming</a:t>
            </a:r>
          </a:p>
        </p:txBody>
      </p:sp>
      <p:sp>
        <p:nvSpPr>
          <p:cNvPr id="5153" name="Text Box 53"/>
          <p:cNvSpPr txBox="1">
            <a:spLocks noChangeArrowheads="1"/>
          </p:cNvSpPr>
          <p:nvPr/>
        </p:nvSpPr>
        <p:spPr bwMode="auto">
          <a:xfrm>
            <a:off x="5943600" y="5562601"/>
            <a:ext cx="2133600" cy="366713"/>
          </a:xfrm>
          <a:prstGeom prst="rect">
            <a:avLst/>
          </a:prstGeom>
          <a:noFill/>
          <a:ln w="9525">
            <a:noFill/>
            <a:miter lim="800000"/>
            <a:headEnd/>
            <a:tailEnd/>
          </a:ln>
        </p:spPr>
        <p:txBody>
          <a:bodyPr>
            <a:spAutoFit/>
          </a:bodyPr>
          <a:lstStyle/>
          <a:p>
            <a:pPr>
              <a:spcBef>
                <a:spcPct val="50000"/>
              </a:spcBef>
            </a:pPr>
            <a:r>
              <a:rPr lang="en-US">
                <a:solidFill>
                  <a:srgbClr val="000000"/>
                </a:solidFill>
              </a:rPr>
              <a:t>The Church Age</a:t>
            </a:r>
          </a:p>
        </p:txBody>
      </p:sp>
      <p:sp>
        <p:nvSpPr>
          <p:cNvPr id="5154" name="Text Box 54"/>
          <p:cNvSpPr txBox="1">
            <a:spLocks noChangeArrowheads="1"/>
          </p:cNvSpPr>
          <p:nvPr/>
        </p:nvSpPr>
        <p:spPr bwMode="auto">
          <a:xfrm>
            <a:off x="8229600" y="5562600"/>
            <a:ext cx="2209800" cy="1328738"/>
          </a:xfrm>
          <a:prstGeom prst="rect">
            <a:avLst/>
          </a:prstGeom>
          <a:noFill/>
          <a:ln w="9525">
            <a:noFill/>
            <a:miter lim="800000"/>
            <a:headEnd/>
            <a:tailEnd/>
          </a:ln>
        </p:spPr>
        <p:txBody>
          <a:bodyPr>
            <a:spAutoFit/>
          </a:bodyPr>
          <a:lstStyle/>
          <a:p>
            <a:pPr>
              <a:spcBef>
                <a:spcPct val="50000"/>
              </a:spcBef>
            </a:pPr>
            <a:r>
              <a:rPr lang="en-US">
                <a:solidFill>
                  <a:srgbClr val="000000"/>
                </a:solidFill>
              </a:rPr>
              <a:t>To Be Fulfilled By The Second Coming of Jesus</a:t>
            </a:r>
          </a:p>
          <a:p>
            <a:pPr>
              <a:spcBef>
                <a:spcPct val="50000"/>
              </a:spcBef>
            </a:pPr>
            <a:r>
              <a:rPr lang="en-US">
                <a:solidFill>
                  <a:srgbClr val="000000"/>
                </a:solidFill>
              </a:rPr>
              <a:t>(Second Advent)</a:t>
            </a:r>
          </a:p>
        </p:txBody>
      </p:sp>
      <p:sp>
        <p:nvSpPr>
          <p:cNvPr id="5155" name="Text Box 55"/>
          <p:cNvSpPr txBox="1">
            <a:spLocks noChangeArrowheads="1"/>
          </p:cNvSpPr>
          <p:nvPr/>
        </p:nvSpPr>
        <p:spPr bwMode="auto">
          <a:xfrm>
            <a:off x="2895600" y="6491288"/>
            <a:ext cx="2362200" cy="366712"/>
          </a:xfrm>
          <a:prstGeom prst="rect">
            <a:avLst/>
          </a:prstGeom>
          <a:noFill/>
          <a:ln w="9525">
            <a:noFill/>
            <a:miter lim="800000"/>
            <a:headEnd/>
            <a:tailEnd/>
          </a:ln>
        </p:spPr>
        <p:txBody>
          <a:bodyPr>
            <a:spAutoFit/>
          </a:bodyPr>
          <a:lstStyle/>
          <a:p>
            <a:pPr>
              <a:spcBef>
                <a:spcPct val="50000"/>
              </a:spcBef>
            </a:pPr>
            <a:r>
              <a:rPr lang="en-US">
                <a:solidFill>
                  <a:srgbClr val="000000"/>
                </a:solidFill>
              </a:rPr>
              <a:t>(First Advent)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Donate with our QR code app to </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Amazing Grace Christian Fellowship</a:t>
            </a: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Donations are Deeply Appreciated!</a:t>
            </a:r>
            <a:endParaRPr kumimoji="0" lang="en-US" sz="40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76200"/>
            <a:ext cx="9144000" cy="5029200"/>
          </a:xfrm>
          <a:prstGeom prst="rect">
            <a:avLst/>
          </a:prstGeom>
        </p:spPr>
        <p:txBody>
          <a:bodyPr/>
          <a:lstStyle/>
          <a:p>
            <a:pPr algn="ctr"/>
            <a:r>
              <a:rPr lang="en-US" sz="4000" b="1" dirty="0"/>
              <a:t>What was Jesus’ Mission?</a:t>
            </a:r>
            <a:endParaRPr lang="en-US" sz="4000" dirty="0"/>
          </a:p>
          <a:p>
            <a:pPr algn="ctr"/>
            <a:endParaRPr lang="en-US" sz="4000" dirty="0">
              <a:latin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742950" indent="-742950" algn="ctr">
              <a:buAutoNum type="arabicPeriod"/>
            </a:pPr>
            <a:r>
              <a:rPr lang="en-US" sz="4000" b="1" dirty="0"/>
              <a:t>Jesus came to </a:t>
            </a:r>
          </a:p>
          <a:p>
            <a:pPr algn="ctr"/>
            <a:r>
              <a:rPr lang="en-US" sz="4000" b="1" dirty="0"/>
              <a:t>Reveal the Father</a:t>
            </a:r>
            <a:endParaRPr lang="en-US" sz="4000" dirty="0"/>
          </a:p>
          <a:p>
            <a:pPr algn="ctr"/>
            <a:endParaRPr lang="en-US" sz="4000" b="1" u="sng" dirty="0">
              <a:latin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F688519-13F0-460F-BCF0-E8BD70ECD723}"/>
              </a:ext>
            </a:extLst>
          </p:cNvPr>
          <p:cNvSpPr/>
          <p:nvPr/>
        </p:nvSpPr>
        <p:spPr>
          <a:xfrm>
            <a:off x="0" y="0"/>
            <a:ext cx="12192000" cy="3785652"/>
          </a:xfrm>
          <a:prstGeom prst="rect">
            <a:avLst/>
          </a:prstGeom>
        </p:spPr>
        <p:txBody>
          <a:bodyPr wrap="square">
            <a:spAutoFit/>
          </a:bodyPr>
          <a:lstStyle/>
          <a:p>
            <a:pPr algn="ctr"/>
            <a:r>
              <a:rPr lang="en-US" sz="4000" b="1" u="sng" dirty="0"/>
              <a:t>John 8:19 </a:t>
            </a:r>
            <a:endParaRPr lang="en-US" sz="4000" u="sng" dirty="0"/>
          </a:p>
          <a:p>
            <a:pPr algn="ctr"/>
            <a:r>
              <a:rPr lang="en-US" sz="4000" dirty="0">
                <a:solidFill>
                  <a:srgbClr val="FF0000"/>
                </a:solidFill>
              </a:rPr>
              <a:t>“If you knew Me, you would know My Father also” </a:t>
            </a:r>
          </a:p>
          <a:p>
            <a:pPr algn="ctr"/>
            <a:r>
              <a:rPr lang="en-US" sz="4000" dirty="0"/>
              <a:t> </a:t>
            </a:r>
          </a:p>
          <a:p>
            <a:pPr algn="ctr"/>
            <a:r>
              <a:rPr lang="en-US" sz="4000" dirty="0"/>
              <a:t> </a:t>
            </a:r>
          </a:p>
          <a:p>
            <a:pPr algn="ctr"/>
            <a:endParaRPr lang="en-US" sz="4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algn="ctr"/>
            <a:r>
              <a:rPr lang="en-US" sz="4000" b="1" u="sng" dirty="0"/>
              <a:t>John 10:30</a:t>
            </a:r>
            <a:endParaRPr lang="en-US" sz="4000" u="sng" dirty="0"/>
          </a:p>
          <a:p>
            <a:pPr algn="ctr"/>
            <a:r>
              <a:rPr lang="en-US" sz="4000" dirty="0">
                <a:solidFill>
                  <a:srgbClr val="FF0000"/>
                </a:solidFill>
              </a:rPr>
              <a:t>“I and the Father are one”</a:t>
            </a:r>
          </a:p>
          <a:p>
            <a:pPr algn="ctr"/>
            <a:r>
              <a:rPr lang="en-US" sz="4000" dirty="0">
                <a:solidFill>
                  <a:srgbClr val="FF0000"/>
                </a:solidFill>
              </a:rPr>
              <a:t> </a:t>
            </a:r>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3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8414</TotalTime>
  <Words>1917</Words>
  <Application>Microsoft Office PowerPoint</Application>
  <PresentationFormat>Widescreen</PresentationFormat>
  <Paragraphs>165</Paragraphs>
  <Slides>55</Slides>
  <Notes>0</Notes>
  <HiddenSlides>0</HiddenSlides>
  <MMClips>1</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55</vt:i4>
      </vt:variant>
    </vt:vector>
  </HeadingPairs>
  <TitlesOfParts>
    <vt:vector size="67"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3_Mountain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684</cp:revision>
  <dcterms:created xsi:type="dcterms:W3CDTF">2009-08-18T08:19:59Z</dcterms:created>
  <dcterms:modified xsi:type="dcterms:W3CDTF">2025-04-20T23:44:36Z</dcterms:modified>
</cp:coreProperties>
</file>