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Lst>
  <p:notesMasterIdLst>
    <p:notesMasterId r:id="rId62"/>
  </p:notesMasterIdLst>
  <p:handoutMasterIdLst>
    <p:handoutMasterId r:id="rId63"/>
  </p:handoutMasterIdLst>
  <p:sldIdLst>
    <p:sldId id="1642" r:id="rId4"/>
    <p:sldId id="460" r:id="rId5"/>
    <p:sldId id="367" r:id="rId6"/>
    <p:sldId id="464" r:id="rId7"/>
    <p:sldId id="465" r:id="rId8"/>
    <p:sldId id="431" r:id="rId9"/>
    <p:sldId id="461" r:id="rId10"/>
    <p:sldId id="519" r:id="rId11"/>
    <p:sldId id="369" r:id="rId12"/>
    <p:sldId id="520" r:id="rId13"/>
    <p:sldId id="462" r:id="rId14"/>
    <p:sldId id="373" r:id="rId15"/>
    <p:sldId id="374" r:id="rId16"/>
    <p:sldId id="375" r:id="rId17"/>
    <p:sldId id="376" r:id="rId18"/>
    <p:sldId id="368" r:id="rId19"/>
    <p:sldId id="377" r:id="rId20"/>
    <p:sldId id="378" r:id="rId21"/>
    <p:sldId id="379" r:id="rId22"/>
    <p:sldId id="380" r:id="rId23"/>
    <p:sldId id="381" r:id="rId24"/>
    <p:sldId id="382" r:id="rId25"/>
    <p:sldId id="383" r:id="rId26"/>
    <p:sldId id="384" r:id="rId27"/>
    <p:sldId id="385" r:id="rId28"/>
    <p:sldId id="386" r:id="rId29"/>
    <p:sldId id="388" r:id="rId30"/>
    <p:sldId id="528" r:id="rId31"/>
    <p:sldId id="527" r:id="rId32"/>
    <p:sldId id="526" r:id="rId33"/>
    <p:sldId id="525" r:id="rId34"/>
    <p:sldId id="389" r:id="rId35"/>
    <p:sldId id="392" r:id="rId36"/>
    <p:sldId id="393" r:id="rId37"/>
    <p:sldId id="394" r:id="rId38"/>
    <p:sldId id="395" r:id="rId39"/>
    <p:sldId id="396" r:id="rId40"/>
    <p:sldId id="397" r:id="rId41"/>
    <p:sldId id="398" r:id="rId42"/>
    <p:sldId id="399" r:id="rId43"/>
    <p:sldId id="400" r:id="rId44"/>
    <p:sldId id="401" r:id="rId45"/>
    <p:sldId id="448" r:id="rId46"/>
    <p:sldId id="449" r:id="rId47"/>
    <p:sldId id="440" r:id="rId48"/>
    <p:sldId id="441" r:id="rId49"/>
    <p:sldId id="442" r:id="rId50"/>
    <p:sldId id="443" r:id="rId51"/>
    <p:sldId id="463" r:id="rId52"/>
    <p:sldId id="969" r:id="rId53"/>
    <p:sldId id="970" r:id="rId54"/>
    <p:sldId id="971" r:id="rId55"/>
    <p:sldId id="972" r:id="rId56"/>
    <p:sldId id="973" r:id="rId57"/>
    <p:sldId id="974" r:id="rId58"/>
    <p:sldId id="975" r:id="rId59"/>
    <p:sldId id="1597" r:id="rId60"/>
    <p:sldId id="852" r:id="rId6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6/4/2025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57224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5292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6/4/2025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469342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1896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554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453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318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67692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90172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9521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1518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43604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5662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3496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4523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7880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1582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21237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08489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94313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0486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92212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247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6/4/2025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9534179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42698402"/>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36048A8D-367E-0EFC-8AF4-68E53C6B4EC0}"/>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EC24DA1-0649-D227-18EC-C16B635538E3}"/>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4531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208" y="282714"/>
            <a:ext cx="4945586"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Latter </a:t>
            </a:r>
            <a:r>
              <a:rPr kumimoji="0" lang="en-US" sz="4000" b="1" i="0" u="none" strike="noStrike" kern="1200" cap="none" spc="0" normalizeH="0" baseline="0" noProof="0" dirty="0" err="1">
                <a:ln>
                  <a:noFill/>
                </a:ln>
                <a:solidFill>
                  <a:srgbClr val="FFFFFF"/>
                </a:solidFill>
                <a:effectLst/>
                <a:uLnTx/>
                <a:uFillTx/>
                <a:latin typeface="Verdana" pitchFamily="34" charset="0"/>
                <a:ea typeface="+mn-ea"/>
                <a:cs typeface="Arial" charset="0"/>
              </a:rPr>
              <a:t>Firstfruits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6295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cido Soliven\Desktop\Heston-tablets-Commandment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2:14-21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But Peter, standing up with the eleven, raised his voice and said to them, "Men of Judea and all who dwell in Jerusalem, let this be known to you, and heed my words. 15 For these are not drunk, as you suppose, since it is only the third hour of the day. 16 But this is what was spoken by the prophet Joel: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17'And it shall come to pass in the last days, says God, That I will pour out of My Spirit on all flesh; Your sons and your daughters shall prophesy, Your young men shall see visions, Your old men shall dream dreams. 18 And on My menservants and on My maidservants I will pour out My Spirit in those days; And they shall prophesy.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872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19 I will show wonders in heaven above And signs in the earth beneath: Blood and fire and vapor of smoke. 20 The sun shall be turned into darkness, And the moon into blood, Before the coming of the great and awesome day of the LORD. 21 And it shall come to pass That whoever calls on the name of the LORD Shall be saved.'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 Pentecost serves as a reminder that God grants His Holy Spirit to the </a:t>
            </a:r>
            <a:r>
              <a:rPr kumimoji="0" lang="en-US" sz="4000" b="1" i="0" u="none" strike="noStrike" kern="1200" cap="none" spc="0" normalizeH="0" baseline="0" noProof="0" dirty="0" err="1">
                <a:ln>
                  <a:noFill/>
                </a:ln>
                <a:solidFill>
                  <a:srgbClr val="FFFFFF"/>
                </a:solidFill>
                <a:effectLst/>
                <a:uLnTx/>
                <a:uFillTx/>
                <a:latin typeface="Verdana" pitchFamily="34" charset="0"/>
                <a:ea typeface="+mn-ea"/>
                <a:cs typeface="Arial" charset="0"/>
              </a:rPr>
              <a:t>FirstFruits</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of His Spiritual Harvest.</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16 and the Feast of Harvest, the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firstfruits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of your labors which you have sown in the field; and the Feast of Ingathering at the end of the year, when you have gathered in the fruit of your labors from the field.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81000"/>
            <a:ext cx="11658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Numbers 28:26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26'Also on the day of the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firstfruits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when you bring a new grain offering to the LORD at your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Feast</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of Weeks, you shall have a holy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Convocation</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381000"/>
            <a:ext cx="11658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The Hebrew word for </a:t>
            </a:r>
            <a:r>
              <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rPr>
              <a:t>Feasts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is also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MOED</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meaning appointed times.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The Hebrew word for </a:t>
            </a:r>
            <a:r>
              <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rPr>
              <a:t>convocation</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is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MIQRA</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meaning a dress rehearsal.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943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Pentecost</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Pentekostos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in the original), which means "fiftieth"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2. The Gift of Pentecost:</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Holy Spirit</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1:12-15</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12 Then they returned to Jerusalem from the mount called Olivet, which is near Jerusalem, a Sabbath day's journey. 13 And when they had entered, they went up into the upper room where they were staying: Peter, James, John, and Andrew; Philip and Thomas; Bartholomew and Matthew; James the son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Alphaeus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and Simon the Zealot; and Judas the son of James.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7348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These all continued with one accord in prayer and supplication, with the women and Mary the mother of Jesus, and with His brothers. 15 And in those days Peter stood up in the midst of the disciples (altogether the number of names was about a hundred and twenty)...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2:1-4</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"Now when the Day of Pentecost had fully come, they were all with one accord in one place.  2 And suddenly there came a sound from heaven, as of a rushing mighty wind, and it filled the whole house where they were sitting.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381000"/>
            <a:ext cx="11582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 Then there appeared to them divided tongues, as of fire, and one sat upon each of them.  4 And they were all filled with the Holy Spirit and began to speak with other tongues, as the Spirit gave them utterance"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2:17, Joel 2:28 </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"And it shall come to pass in the last days, says God, that I will pour out of My Spirit on all flesh".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"Repent, and let every one of you be baptized in the name of Jesus Christ for the remission of sins; and you shall receive the gift of the Holy Spirit. 39 For the promise is to you and to your children, and to all who are afar off, as many as the Lord our God will call".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Law and God’s Grace!</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32:25-29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25 Now when Moses saw that the people were unrestrained (for Aaron had not restrained them, to their shame among their enemies), 26 then Moses stood in the entrance of the camp, and said, "Whoever is on the LORD's side, come to me." And all the sons of Levi gathered themselves together to him.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386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The Feast of Pentecost</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itchFamily="34" charset="0"/>
                <a:ea typeface="+mn-ea"/>
                <a:cs typeface="Arial" charset="0"/>
              </a:rPr>
              <a:t>by Pastor Fee Soliven</a:t>
            </a: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Sunday Morning</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June 2,2025 – Sivan 6, 5785</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1026" name="Picture 2" descr="C:\Users\Placido Soliven\Desktop\power_of_pentecost_2.jpg"/>
          <p:cNvPicPr>
            <a:picLocks noChangeAspect="1" noChangeArrowheads="1"/>
          </p:cNvPicPr>
          <p:nvPr/>
        </p:nvPicPr>
        <p:blipFill>
          <a:blip r:embed="rId2" cstate="print"/>
          <a:srcRect/>
          <a:stretch>
            <a:fillRect/>
          </a:stretch>
        </p:blipFill>
        <p:spPr bwMode="auto">
          <a:xfrm>
            <a:off x="0" y="2514600"/>
            <a:ext cx="12192000" cy="4343400"/>
          </a:xfrm>
          <a:prstGeom prst="rect">
            <a:avLst/>
          </a:prstGeom>
          <a:noFill/>
        </p:spPr>
      </p:pic>
      <p:pic>
        <p:nvPicPr>
          <p:cNvPr id="6" name="Picture 5" descr="AGCF highest resolution.jpg"/>
          <p:cNvPicPr>
            <a:picLocks noChangeAspect="1"/>
          </p:cNvPicPr>
          <p:nvPr/>
        </p:nvPicPr>
        <p:blipFill>
          <a:blip r:embed="rId3" cstate="print"/>
          <a:stretch>
            <a:fillRect/>
          </a:stretch>
        </p:blipFill>
        <p:spPr>
          <a:xfrm>
            <a:off x="10871200" y="5867400"/>
            <a:ext cx="1320800" cy="990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27 And he said to them, "Thus says the LORD God of Israel: 'Let every man put his sword on his side, and go in and out from entrance to entrance throughout the camp, and let every man kill his brother, every man his companion, and every man his neighbor.'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1686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28 So the sons of Levi did according to the word of Moses. And about three thousand men of the people fell that day. 29 Then Moses said, "Consecrate yourselves today to the LORD, that He may bestow on you a blessing this day, for every man has opposed his son and his brother." </a:t>
            </a:r>
          </a:p>
        </p:txBody>
      </p:sp>
    </p:spTree>
    <p:extLst>
      <p:ext uri="{BB962C8B-B14F-4D97-AF65-F5344CB8AC3E}">
        <p14:creationId xmlns:p14="http://schemas.microsoft.com/office/powerpoint/2010/main" val="2893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152400" y="381000"/>
            <a:ext cx="118872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2:40-42</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40 And with many other words he testified and exhorted them, saying, "Be saved from this perverse generation." 41 Then those who gladly received his word were baptized; and that day about three thousand souls were added to them. 42 And they continued steadfastly in the apostles' doctrine and fellowship, in the breaking of bread, and in prayers.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3. Why we Need God's Spirit</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3538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Kings 8:46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"When they sin against You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(for there is no one who does not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5062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John 16:8-9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8 </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And when He has come, He will convict the world of sin, and of righteousness, and of judgment: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9 </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of sin, because they do not believe in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3:23</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"for all have sinned and fall short of the glory of God"...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Deuteronomy 5:29 </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"Oh, that they had such a heart in them that they would fear Me and always keep all My commandments that it might be well with them and with their children forever!"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Jeremiah 17:9-10</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9 "The heart is deceitful above all things, And desperately wicked; Who can know it? 10 I, the LORD, search the heart, I test the mind, Even to give every man according to his ways, According to the fruit of his doings.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Luke 10:27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"You shall love the LORD your God with all your heart, with all your soul, with all your strength, and with all your mind" and "[love] your neighbor as yourself."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 </a:t>
            </a: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4000" b="0" i="0" u="none" strike="noStrike" kern="0" cap="none" spc="0" normalizeH="0" baseline="0" noProof="0" dirty="0">
              <a:ln>
                <a:noFill/>
              </a:ln>
              <a:solidFill>
                <a:srgbClr val="FFFFFF"/>
              </a:solidFill>
              <a:effectLst/>
              <a:uLnTx/>
              <a:uFillTx/>
              <a:latin typeface="Calibri"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4000" b="1" i="0" u="none" strike="noStrike" kern="0" cap="none" spc="0" normalizeH="0" baseline="0" noProof="0" dirty="0">
              <a:ln>
                <a:noFill/>
              </a:ln>
              <a:solidFill>
                <a:srgbClr val="FFFFFF"/>
              </a:solidFill>
              <a:effectLst/>
              <a:uLnTx/>
              <a:uFillTx/>
              <a:latin typeface="Calibri" pitchFamily="34" charset="0"/>
              <a:ea typeface="+mn-ea"/>
              <a:cs typeface="Arial" charset="0"/>
            </a:endParaRPr>
          </a:p>
        </p:txBody>
      </p:sp>
      <p:sp>
        <p:nvSpPr>
          <p:cNvPr id="3" name="Rectangle 3"/>
          <p:cNvSpPr txBox="1">
            <a:spLocks noChangeArrowheads="1"/>
          </p:cNvSpPr>
          <p:nvPr/>
        </p:nvSpPr>
        <p:spPr>
          <a:xfrm>
            <a:off x="1524000" y="3810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Holy Ghost is The Power To Raise Us From The Dead!</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7348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8:10-11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4. The Holy Spirit at work in Our Lives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"But you shall receive power when the Holy Spirit has come upon you; and you shall be witnesses to Me in Jerusalem, and in all Judea and Samaria, and to the end of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17:6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"turning the world upside down"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867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15:13</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"Now may the God of hope fill you with all joy and peace in believing, that you may abound in hope by the power of the Holy Spirit"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1:8</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"But you shall receive power when the Holy Spirit has come upon you; and you shall be witnesses to Me in Jerusalem, and in all Judea and Samaria, and to the end of the earth." </a:t>
            </a:r>
          </a:p>
        </p:txBody>
      </p:sp>
      <p:pic>
        <p:nvPicPr>
          <p:cNvPr id="3076" name="Picture 4" descr="C:\Users\Placido Soliven\Desktop\Pan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17:6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"turning the world upside down" </a:t>
            </a:r>
          </a:p>
        </p:txBody>
      </p:sp>
      <p:pic>
        <p:nvPicPr>
          <p:cNvPr id="3" name="Picture 2" descr="G:\Elite Backup\Desktop\Google Images\Uganda_Crusade.9993726_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15:13</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"Now may the God of hope fill you with all joy and peace in believing, that you may abound in hope by the power of the Holy Spirit" </a:t>
            </a:r>
          </a:p>
        </p:txBody>
      </p:sp>
      <p:pic>
        <p:nvPicPr>
          <p:cNvPr id="4098" name="Picture 2" descr="G:\Elite Backup\Desktop\Google Images\china.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lite Backup\Desktop\Google Images\harvest-crusade-2010-15.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16 and the Feast of Harvest, the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firstfruits</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of your labors which you have sown in the field; and the Feast of Ingathering at the end of the year, when you have gathered in the fruit of your labors from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Feast of Weeks,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Feast of Harvest,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Latter </a:t>
            </a:r>
            <a:r>
              <a:rPr kumimoji="0" lang="en-US" sz="4000" b="1" i="0" u="none" strike="noStrike" kern="1200" cap="none" spc="0" normalizeH="0" baseline="0" noProof="0" dirty="0" err="1">
                <a:ln>
                  <a:noFill/>
                </a:ln>
                <a:solidFill>
                  <a:srgbClr val="FFFFFF"/>
                </a:solidFill>
                <a:effectLst/>
                <a:uLnTx/>
                <a:uFillTx/>
                <a:latin typeface="Verdana" pitchFamily="34" charset="0"/>
                <a:ea typeface="+mn-ea"/>
                <a:cs typeface="Arial" charset="0"/>
              </a:rPr>
              <a:t>Firstfruits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Feast of Pentecost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Feast of Shavuot</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Feast of Weeks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581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Leviticus 23:15-16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15'And you shall count for yourselves from the day after the Sabbath, from the day that you brought the sheaf of the wave offering: seven Sabbaths shall be completed. 16 Count fifty days to the day after the seventh Sabbath; then you shall offer a new grain offering to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17352</TotalTime>
  <Words>2251</Words>
  <Application>Microsoft Office PowerPoint</Application>
  <PresentationFormat>Widescreen</PresentationFormat>
  <Paragraphs>126</Paragraphs>
  <Slides>58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Arial</vt:lpstr>
      <vt:lpstr>Calibri</vt:lpstr>
      <vt:lpstr>Constantia</vt:lpstr>
      <vt:lpstr>Tahoma</vt:lpstr>
      <vt:lpstr>Times New Roman</vt:lpstr>
      <vt:lpstr>Verdana</vt:lpstr>
      <vt:lpstr>Verdana Pro</vt:lpstr>
      <vt:lpstr>Wingdings 2</vt:lpstr>
      <vt:lpstr>1_Mountain Top</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830</cp:revision>
  <dcterms:created xsi:type="dcterms:W3CDTF">2009-08-18T08:19:59Z</dcterms:created>
  <dcterms:modified xsi:type="dcterms:W3CDTF">2025-06-05T06:59:01Z</dcterms:modified>
</cp:coreProperties>
</file>