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4"/>
  </p:notesMasterIdLst>
  <p:handoutMasterIdLst>
    <p:handoutMasterId r:id="rId65"/>
  </p:handoutMasterIdLst>
  <p:sldIdLst>
    <p:sldId id="1673"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45" r:id="rId35"/>
    <p:sldId id="1646" r:id="rId36"/>
    <p:sldId id="1647" r:id="rId37"/>
    <p:sldId id="1648" r:id="rId38"/>
    <p:sldId id="1649" r:id="rId39"/>
    <p:sldId id="1650" r:id="rId40"/>
    <p:sldId id="1651" r:id="rId41"/>
    <p:sldId id="1652" r:id="rId42"/>
    <p:sldId id="1653" r:id="rId43"/>
    <p:sldId id="1654" r:id="rId44"/>
    <p:sldId id="1655" r:id="rId45"/>
    <p:sldId id="1656" r:id="rId46"/>
    <p:sldId id="1657" r:id="rId47"/>
    <p:sldId id="1662" r:id="rId48"/>
    <p:sldId id="1664" r:id="rId49"/>
    <p:sldId id="1665" r:id="rId50"/>
    <p:sldId id="1666" r:id="rId51"/>
    <p:sldId id="1667" r:id="rId52"/>
    <p:sldId id="1668" r:id="rId53"/>
    <p:sldId id="1669" r:id="rId54"/>
    <p:sldId id="969" r:id="rId55"/>
    <p:sldId id="970" r:id="rId56"/>
    <p:sldId id="971" r:id="rId57"/>
    <p:sldId id="972" r:id="rId58"/>
    <p:sldId id="973" r:id="rId59"/>
    <p:sldId id="974" r:id="rId60"/>
    <p:sldId id="975" r:id="rId61"/>
    <p:sldId id="1597" r:id="rId62"/>
    <p:sldId id="852" r:id="rId6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6/15/2025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6/15/2025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6/15/2025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A5FE9B2-A510-11D7-36C5-37F7D6A902A7}"/>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0773C1EB-49C3-3F58-BB18-7820E28BFD76}"/>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69802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2 Corinthians 5:21</a:t>
            </a:r>
            <a:endParaRPr lang="en-US" sz="4000" u="sng" dirty="0"/>
          </a:p>
          <a:p>
            <a:pPr algn="ctr"/>
            <a:r>
              <a:rPr lang="en-US" sz="4000" dirty="0"/>
              <a:t>For He made Him who knew no sin to be sin for us, that we might become the righteousness of God in Him.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Hebrews 4:15</a:t>
            </a:r>
            <a:endParaRPr lang="en-US" sz="4000" u="sng" dirty="0"/>
          </a:p>
          <a:p>
            <a:pPr algn="ctr"/>
            <a:r>
              <a:rPr lang="en-US" sz="4000" dirty="0"/>
              <a:t>For we do not have a High Priest who cannot sympathize with our weaknesses, but was in all points tempted as we are, yet without sin.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1 John 3:5</a:t>
            </a:r>
            <a:endParaRPr lang="en-US" sz="4000" u="sng" dirty="0"/>
          </a:p>
          <a:p>
            <a:pPr algn="ctr"/>
            <a:r>
              <a:rPr lang="en-US" sz="4000" dirty="0"/>
              <a:t>And you know that He was manifested to take away our sins, and in Him there is no sin.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 </a:t>
            </a:r>
            <a:r>
              <a:rPr lang="en-US" sz="4000" b="1" dirty="0"/>
              <a:t>1. To confess sin on behalf of the nation</a:t>
            </a:r>
            <a:r>
              <a:rPr lang="en-US" sz="4000" dirty="0"/>
              <a:t> </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u="sng" dirty="0"/>
              <a:t>Isaiah 6:5</a:t>
            </a:r>
            <a:endParaRPr lang="en-US" sz="4000" u="sng" dirty="0"/>
          </a:p>
          <a:p>
            <a:pPr algn="ctr"/>
            <a:r>
              <a:rPr lang="en-US" sz="4000" dirty="0"/>
              <a:t>So I said: "Woe is me, for I am undone! Because I am a man of unclean lips, And I dwell in the midst of a people of unclean lips; For my eyes have seen the King, The LORD of hosts." </a:t>
            </a:r>
          </a:p>
          <a:p>
            <a:pPr algn="ctr"/>
            <a:r>
              <a:rPr lang="en-US" sz="4000" b="1" dirty="0"/>
              <a:t> </a:t>
            </a:r>
            <a:endParaRPr lang="en-US" sz="4000" dirty="0"/>
          </a:p>
          <a:p>
            <a:pPr algn="ctr"/>
            <a:endParaRPr lang="en-US" sz="4000" dirty="0"/>
          </a:p>
          <a:p>
            <a:pPr algn="ctr"/>
            <a:r>
              <a:rPr lang="en-US" sz="4000" dirty="0"/>
              <a:t> </a:t>
            </a:r>
          </a:p>
          <a:p>
            <a:pPr algn="ct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Nehemiah 1:6</a:t>
            </a:r>
            <a:endParaRPr lang="en-US" sz="4000" u="sng" dirty="0"/>
          </a:p>
          <a:p>
            <a:pPr algn="ctr"/>
            <a:r>
              <a:rPr lang="en-US" sz="4000" dirty="0"/>
              <a:t>“please let Your ear be attentive and Your eyes open, that You may hear the prayer of Your servant which I pray before You now, day and night, for the children of Israel Your servants, and confess the sins of the children of Israel which we have sinned against You. Both my father's house and I have sinned” </a:t>
            </a:r>
          </a:p>
          <a:p>
            <a:pPr algn="ctr"/>
            <a:endParaRPr lang="en-US" sz="4000" u="sng"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u="sng" dirty="0"/>
              <a:t>Ezra 9:2-3</a:t>
            </a:r>
            <a:endParaRPr lang="en-US" sz="4000" u="sng" dirty="0"/>
          </a:p>
          <a:p>
            <a:pPr algn="ctr"/>
            <a:r>
              <a:rPr lang="en-US" sz="4000" dirty="0"/>
              <a:t>“For they have taken some of their daughters as wives for themselves and their sons, so that the holy seed is mixed with the peoples of those lands. Indeed, the hand of the leaders and rulers has been foremost in this trespass."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2.</a:t>
            </a:r>
            <a:r>
              <a:rPr lang="en-US" sz="4000" dirty="0"/>
              <a:t> </a:t>
            </a:r>
            <a:r>
              <a:rPr lang="en-US" sz="4000" b="1" dirty="0"/>
              <a:t>To fulfill all righteousness</a:t>
            </a: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Matthew 3:13-15</a:t>
            </a:r>
            <a:endParaRPr lang="en-US" sz="4000" u="sng" dirty="0"/>
          </a:p>
          <a:p>
            <a:pPr algn="ctr"/>
            <a:r>
              <a:rPr lang="en-US" sz="4000" dirty="0"/>
              <a:t>13 Then Jesus came from Galilee to John at the Jordan to be baptized by him. 14 And John tried to prevent Him, saying, "I need to be baptized by You, and are You coming to me?" 15 But Jesus answered and said to him, "Permit it to be so now, for thus it is fitting for us to fulfill all righteousness." Then he allowed Him.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3. To inaugurate his public ministry to bring the message of salvation to all people</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4. To show support for John’s ministry </a:t>
            </a:r>
            <a:endParaRPr lang="en-US" sz="4000" dirty="0"/>
          </a:p>
          <a:p>
            <a:pPr algn="ctr"/>
            <a:r>
              <a:rPr lang="en-US" sz="4000" dirty="0"/>
              <a:t> </a:t>
            </a: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5. To identify with the penitent people of God, thus with humanness and sin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6. To give us an example to follow God’s Way</a:t>
            </a:r>
            <a:endParaRPr lang="en-US" sz="4000" dirty="0"/>
          </a:p>
          <a:p>
            <a:pPr algn="ctr"/>
            <a:endParaRPr lang="en-US" sz="4000" dirty="0"/>
          </a:p>
          <a:p>
            <a:pPr algn="ctr"/>
            <a:r>
              <a:rPr lang="en-US" sz="4000" b="1" dirty="0"/>
              <a:t> </a:t>
            </a: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10 And immediately, coming up from the water, He saw the heavens parting and the Spirit descending upon Him like a dove.</a:t>
            </a: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Isaiah 64:1-2</a:t>
            </a:r>
            <a:endParaRPr lang="en-US" sz="4000" u="sng" dirty="0"/>
          </a:p>
          <a:p>
            <a:pPr algn="ctr"/>
            <a:r>
              <a:rPr lang="en-US" sz="4000" dirty="0"/>
              <a:t>1 Oh, that You would rend the heavens! That You would come down! That the mountains might shake at Your presence--2 As fire burns brushwood, As fire causes water to boil--To make Your name known to Your adversaries, That the nations may tremble at Your presence!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Characteristics of the Dove</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Jesus' Baptism</a:t>
            </a:r>
            <a:endParaRPr lang="en-US" sz="4000" dirty="0"/>
          </a:p>
          <a:p>
            <a:pPr algn="ctr"/>
            <a:r>
              <a:rPr lang="en-US" sz="4000" dirty="0"/>
              <a:t>The Gospels of Matthew, Mark, Luke, and John all describe the Holy Spirit descending like a dove upon Jesus during his baptism. This event firmly established the dove as a symbol of the Spirit's presence and anointing. </a:t>
            </a:r>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dirty="0"/>
              <a:t>Gentleness and Innocence</a:t>
            </a:r>
            <a:endParaRPr lang="en-US" sz="4000" dirty="0"/>
          </a:p>
          <a:p>
            <a:pPr algn="ctr"/>
            <a:r>
              <a:rPr lang="en-US" sz="4000" dirty="0"/>
              <a:t>Doves are known for their gentle and peaceful nature, qualities that align with the character of the Holy Spirit. They are also seen as symbols of innocence and purity.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dirty="0"/>
              <a:t>New Beginnings</a:t>
            </a:r>
            <a:endParaRPr lang="en-US" sz="4000" dirty="0"/>
          </a:p>
          <a:p>
            <a:pPr algn="ctr"/>
            <a:r>
              <a:rPr lang="en-US" sz="4000" dirty="0"/>
              <a:t>The dove's appearance in the story of Noah's Ark, returning with an olive branch after the flood, also connects it with themes of reconciliation and new beginnings, further solidifying its symbolic meaning. </a:t>
            </a:r>
          </a:p>
          <a:p>
            <a:pPr algn="ctr"/>
            <a:r>
              <a:rPr lang="en-US" sz="4000" dirty="0"/>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dirty="0"/>
              <a:t>Gentle Nature</a:t>
            </a:r>
            <a:endParaRPr lang="en-US" sz="4000" dirty="0"/>
          </a:p>
          <a:p>
            <a:pPr algn="ctr"/>
            <a:r>
              <a:rPr lang="en-US" sz="4000" dirty="0"/>
              <a:t>Beyond the dove, the Holy Spirit is also symbolized by fire and wind, but the dove is particularly emphasized for its ability to depict the Spirit's personal and gentle nature.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You are My beloved Son </a:t>
            </a:r>
          </a:p>
          <a:p>
            <a:pPr algn="ctr"/>
            <a:r>
              <a:rPr lang="en-US" sz="2800" b="1" dirty="0"/>
              <a:t>by Pastor Fee Soliven</a:t>
            </a:r>
          </a:p>
          <a:p>
            <a:pPr algn="ctr"/>
            <a:r>
              <a:rPr lang="en-US" sz="3200" b="1" dirty="0"/>
              <a:t>Mark 1:9-13</a:t>
            </a:r>
          </a:p>
          <a:p>
            <a:pPr algn="ctr"/>
            <a:r>
              <a:rPr lang="en-US" sz="3200" b="1" dirty="0"/>
              <a:t>Sunday Morning </a:t>
            </a:r>
          </a:p>
          <a:p>
            <a:pPr algn="ctr"/>
            <a:r>
              <a:rPr lang="en-US" sz="3200" b="1" dirty="0"/>
              <a:t>June 15,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book&#10;&#10;AI-generated content may be incorrect.">
            <a:extLst>
              <a:ext uri="{FF2B5EF4-FFF2-40B4-BE49-F238E27FC236}">
                <a16:creationId xmlns:a16="http://schemas.microsoft.com/office/drawing/2014/main" id="{C6648A98-A804-1426-5F6B-FAC02A6DA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11 Then a voice came from heaven, "You are My beloved Son, in whom I am well pleased."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Ephesians 2:18</a:t>
            </a:r>
            <a:endParaRPr lang="en-US" sz="4000" u="sng" dirty="0"/>
          </a:p>
          <a:p>
            <a:pPr algn="ctr"/>
            <a:r>
              <a:rPr lang="en-US" sz="4000" dirty="0"/>
              <a:t>For through Him we both have access by one Spirit to the Father.</a:t>
            </a: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u="sng" dirty="0"/>
              <a:t>2 Corinthians 13:14</a:t>
            </a:r>
            <a:endParaRPr lang="en-US" sz="4000" u="sng" dirty="0"/>
          </a:p>
          <a:p>
            <a:pPr algn="ctr"/>
            <a:r>
              <a:rPr lang="en-US" sz="4000" dirty="0"/>
              <a:t>The grace of the Lord Jesus Christ, and the love of God, and the communion of the Holy Spirit be with you all. Amen.</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u="sng" dirty="0"/>
              <a:t>1 Thessalonians 1:2-5</a:t>
            </a:r>
            <a:endParaRPr lang="en-US" sz="4000" u="sng" dirty="0"/>
          </a:p>
          <a:p>
            <a:pPr algn="ctr"/>
            <a:r>
              <a:rPr lang="en-US" sz="4000" dirty="0"/>
              <a:t>2 We give thanks to God always for you all, making mention of you in our prayers, 3 remembering without ceasing your work of faith, labor of love, and patience of hope in our Lord Jesus Christ in the sight of our God and Father,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dirty="0"/>
              <a:t>4 knowing, beloved brethren, your election by God. 5 For our gospel did not come to you in word only, but also in power, and in the Holy Spirit and in much assurance, as you know what kind of men we were among you for your sake.</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7A40-7EF4-DC65-3351-55DBFA5064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3399905-8BBB-B950-B620-3FCFE4D0B7CA}"/>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12 And immediately the Spirit drove Him into the wilderness. </a:t>
            </a:r>
            <a:endParaRPr lang="en-US" sz="4000" dirty="0"/>
          </a:p>
          <a:p>
            <a:pPr algn="ctr"/>
            <a:r>
              <a:rPr lang="en-US" sz="4000" b="1" dirty="0"/>
              <a:t> </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695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EC9E-C7FE-F0A7-FB7F-E58D7C88A8F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D9A32B4-B5AA-6846-25B0-A60EFA916CCF}"/>
              </a:ext>
            </a:extLst>
          </p:cNvPr>
          <p:cNvSpPr txBox="1">
            <a:spLocks noChangeArrowheads="1"/>
          </p:cNvSpPr>
          <p:nvPr/>
        </p:nvSpPr>
        <p:spPr>
          <a:xfrm>
            <a:off x="0" y="0"/>
            <a:ext cx="12192000" cy="5486400"/>
          </a:xfrm>
          <a:prstGeom prst="rect">
            <a:avLst/>
          </a:prstGeom>
        </p:spPr>
        <p:txBody>
          <a:bodyPr/>
          <a:lstStyle/>
          <a:p>
            <a:pPr algn="ctr"/>
            <a:r>
              <a:rPr lang="en-US" sz="4000" b="1" u="sng" dirty="0"/>
              <a:t>Romans 8:14</a:t>
            </a:r>
            <a:endParaRPr lang="en-US" sz="4000" u="sng" dirty="0"/>
          </a:p>
          <a:p>
            <a:pPr algn="ctr"/>
            <a:r>
              <a:rPr lang="en-US" sz="4000" dirty="0"/>
              <a:t>For all who are led by the Spirit of God are sons of God…</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86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0896-3170-11DD-8AC7-40BD84B53FE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23DCB3-0B82-560E-C6E0-C2ED97002AB9}"/>
              </a:ext>
            </a:extLst>
          </p:cNvPr>
          <p:cNvSpPr txBox="1">
            <a:spLocks noChangeArrowheads="1"/>
          </p:cNvSpPr>
          <p:nvPr/>
        </p:nvSpPr>
        <p:spPr>
          <a:xfrm>
            <a:off x="0" y="0"/>
            <a:ext cx="12192000" cy="5486400"/>
          </a:xfrm>
          <a:prstGeom prst="rect">
            <a:avLst/>
          </a:prstGeom>
        </p:spPr>
        <p:txBody>
          <a:bodyPr/>
          <a:lstStyle/>
          <a:p>
            <a:pPr algn="ctr"/>
            <a:r>
              <a:rPr lang="en-US" sz="4000" b="1" dirty="0"/>
              <a:t>The word for compelled is very forceful in the Greek called </a:t>
            </a:r>
            <a:r>
              <a:rPr lang="en-US" sz="4000" b="1" dirty="0" err="1"/>
              <a:t>Anagkazo</a:t>
            </a:r>
            <a:r>
              <a:rPr lang="en-US" sz="4000" b="1" dirty="0"/>
              <a:t> Definition: conveying the meaning of “thrown out” or “cast out.” </a:t>
            </a:r>
            <a:endParaRPr lang="en-US" sz="4000" dirty="0"/>
          </a:p>
          <a:p>
            <a:pPr algn="ctr"/>
            <a:r>
              <a:rPr lang="en-US" sz="4000" dirty="0"/>
              <a:t> </a:t>
            </a:r>
          </a:p>
          <a:p>
            <a:pPr algn="ct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98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A04E-9E58-C6B1-0CE3-29FD4DB5945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FD302A-8D19-619B-5EE7-D017B1B79EFC}"/>
              </a:ext>
            </a:extLst>
          </p:cNvPr>
          <p:cNvSpPr txBox="1">
            <a:spLocks noChangeArrowheads="1"/>
          </p:cNvSpPr>
          <p:nvPr/>
        </p:nvSpPr>
        <p:spPr>
          <a:xfrm>
            <a:off x="0" y="0"/>
            <a:ext cx="12192000" cy="5486400"/>
          </a:xfrm>
          <a:prstGeom prst="rect">
            <a:avLst/>
          </a:prstGeom>
        </p:spPr>
        <p:txBody>
          <a:bodyPr/>
          <a:lstStyle/>
          <a:p>
            <a:pPr algn="ctr"/>
            <a:r>
              <a:rPr lang="en-US" sz="4000" b="1" u="sng" dirty="0"/>
              <a:t>Mark 1:34</a:t>
            </a:r>
            <a:endParaRPr lang="en-US" sz="4000" u="sng" dirty="0"/>
          </a:p>
          <a:p>
            <a:pPr algn="ctr"/>
            <a:r>
              <a:rPr lang="en-US" sz="4000" dirty="0"/>
              <a:t>Then He healed many who were sick with various diseases, and cast out many demons; and He did not allow the demons to speak, because they knew Him.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827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107C-C9EC-6731-4E6E-8B9B3C8EA53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EAD1005-94F7-902D-A19B-0D81E6758E38}"/>
              </a:ext>
            </a:extLst>
          </p:cNvPr>
          <p:cNvSpPr txBox="1">
            <a:spLocks noChangeArrowheads="1"/>
          </p:cNvSpPr>
          <p:nvPr/>
        </p:nvSpPr>
        <p:spPr>
          <a:xfrm>
            <a:off x="0" y="0"/>
            <a:ext cx="12192000" cy="5486400"/>
          </a:xfrm>
          <a:prstGeom prst="rect">
            <a:avLst/>
          </a:prstGeom>
        </p:spPr>
        <p:txBody>
          <a:bodyPr/>
          <a:lstStyle/>
          <a:p>
            <a:pPr algn="ctr"/>
            <a:r>
              <a:rPr lang="en-US" sz="4000" b="1" u="sng" dirty="0"/>
              <a:t>Mark 1:39</a:t>
            </a:r>
            <a:endParaRPr lang="en-US" sz="4000" u="sng" dirty="0"/>
          </a:p>
          <a:p>
            <a:pPr algn="ctr"/>
            <a:r>
              <a:rPr lang="en-US" sz="4000" dirty="0"/>
              <a:t>But He said to them, "Let us go into the next towns, that I may preach there also, because for this purpose I have come forth." 39 And He was preaching in their synagogues throughout all Galilee, and casting out demons.</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08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Mark 1:9-20</a:t>
            </a:r>
            <a:endParaRPr lang="en-US" sz="4000" u="sng" dirty="0"/>
          </a:p>
          <a:p>
            <a:pPr algn="ctr"/>
            <a:r>
              <a:rPr lang="en-US" sz="4000" dirty="0"/>
              <a:t>9 It came to pass in those days that Jesus came from Nazareth of Galilee, and was baptized by John in the Jordan. 10 And immediately, coming up from the water, He saw the heavens parting and the Spirit descending upon Him like a dove.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81AB3-2F36-69E2-03E5-50C667183F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F0F430-B250-0B35-2B4B-7ED050FE1276}"/>
              </a:ext>
            </a:extLst>
          </p:cNvPr>
          <p:cNvSpPr txBox="1">
            <a:spLocks noChangeArrowheads="1"/>
          </p:cNvSpPr>
          <p:nvPr/>
        </p:nvSpPr>
        <p:spPr>
          <a:xfrm>
            <a:off x="0" y="0"/>
            <a:ext cx="12192000" cy="5486400"/>
          </a:xfrm>
          <a:prstGeom prst="rect">
            <a:avLst/>
          </a:prstGeom>
        </p:spPr>
        <p:txBody>
          <a:bodyPr/>
          <a:lstStyle/>
          <a:p>
            <a:pPr algn="ctr"/>
            <a:r>
              <a:rPr lang="en-US" sz="4000" b="1" dirty="0"/>
              <a:t> 13 And He was there in the wilderness forty days, tempted by Satan, and was with the wild beasts; and the angels ministered to Him. </a:t>
            </a:r>
            <a:endParaRPr lang="en-US" sz="4000" dirty="0"/>
          </a:p>
          <a:p>
            <a:pPr algn="ctr"/>
            <a:r>
              <a:rPr lang="en-US" sz="4000" b="1" dirty="0"/>
              <a:t> </a:t>
            </a: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5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74FF2-10D0-05C5-282D-960B3DAE97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838D6CB-C231-7066-CB97-BE85146D230B}"/>
              </a:ext>
            </a:extLst>
          </p:cNvPr>
          <p:cNvSpPr txBox="1">
            <a:spLocks noChangeArrowheads="1"/>
          </p:cNvSpPr>
          <p:nvPr/>
        </p:nvSpPr>
        <p:spPr>
          <a:xfrm>
            <a:off x="0" y="0"/>
            <a:ext cx="12192000" cy="5486400"/>
          </a:xfrm>
          <a:prstGeom prst="rect">
            <a:avLst/>
          </a:prstGeom>
        </p:spPr>
        <p:txBody>
          <a:bodyPr/>
          <a:lstStyle/>
          <a:p>
            <a:pPr algn="ctr"/>
            <a:r>
              <a:rPr lang="en-US" sz="4000" b="1" dirty="0"/>
              <a:t>The Wilderness Experience</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19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7333-999A-130A-7378-AE82DA3E196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9DC2059-499C-0C23-038C-46FCCF52152F}"/>
              </a:ext>
            </a:extLst>
          </p:cNvPr>
          <p:cNvSpPr txBox="1">
            <a:spLocks noChangeArrowheads="1"/>
          </p:cNvSpPr>
          <p:nvPr/>
        </p:nvSpPr>
        <p:spPr>
          <a:xfrm>
            <a:off x="0" y="0"/>
            <a:ext cx="12192000" cy="5486400"/>
          </a:xfrm>
          <a:prstGeom prst="rect">
            <a:avLst/>
          </a:prstGeom>
        </p:spPr>
        <p:txBody>
          <a:bodyPr/>
          <a:lstStyle/>
          <a:p>
            <a:pPr algn="ctr"/>
            <a:r>
              <a:rPr lang="en-US" sz="4000" b="1" dirty="0"/>
              <a:t>Purification and Preparation:</a:t>
            </a:r>
            <a:endParaRPr lang="en-US" sz="4000" dirty="0"/>
          </a:p>
          <a:p>
            <a:pPr algn="ctr"/>
            <a:r>
              <a:rPr lang="en-US" sz="4000" dirty="0"/>
              <a:t>The wilderness served as a place of spiritual cleansing and preparation for the ministry Jesus was about to embark on. It was a time of intense focus on God and His will, setting the stage for the teachings and actions that would follow.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533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AD80D-EBF8-CF24-60EB-4AC7C3055E4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D87DBED-FCF3-57D1-F953-7F1B446E6DB3}"/>
              </a:ext>
            </a:extLst>
          </p:cNvPr>
          <p:cNvSpPr txBox="1">
            <a:spLocks noChangeArrowheads="1"/>
          </p:cNvSpPr>
          <p:nvPr/>
        </p:nvSpPr>
        <p:spPr>
          <a:xfrm>
            <a:off x="0" y="0"/>
            <a:ext cx="12192000" cy="5486400"/>
          </a:xfrm>
          <a:prstGeom prst="rect">
            <a:avLst/>
          </a:prstGeom>
        </p:spPr>
        <p:txBody>
          <a:bodyPr/>
          <a:lstStyle/>
          <a:p>
            <a:pPr algn="ctr"/>
            <a:r>
              <a:rPr lang="en-US" sz="4000" b="1" dirty="0"/>
              <a:t>Testing and Temptation:</a:t>
            </a:r>
            <a:endParaRPr lang="en-US" sz="4000" dirty="0"/>
          </a:p>
          <a:p>
            <a:pPr algn="ctr"/>
            <a:r>
              <a:rPr lang="en-US" sz="4000" dirty="0"/>
              <a:t>During his time in the wilderness, Jesus was tempted by Satan in various ways, including physical hunger, the desire for earthly power, and the temptation to prove his divinity through a miraculous act. This testing was a crucial part of his preparation, demonstrating his commitment to God's will and his ability to resist sin.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734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A954-4DD5-3DC6-74DE-51A261F5FB2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A669AC3-3B71-9489-145B-E650AC11E677}"/>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dirty="0"/>
              <a:t> </a:t>
            </a:r>
            <a:r>
              <a:rPr lang="en-US" sz="4000" b="1" dirty="0"/>
              <a:t>Demonstrating Divine Identity:</a:t>
            </a:r>
            <a:endParaRPr lang="en-US" sz="4000" dirty="0"/>
          </a:p>
          <a:p>
            <a:pPr algn="ctr"/>
            <a:r>
              <a:rPr lang="en-US" sz="4000" dirty="0"/>
              <a:t>The wilderness experience also served to reveal Jesus' true identity as the Son of God, the Messiah. His ability to overcome temptation and his focus on spiritual matters over worldly desires reinforced his divine nature.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471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3B5A-8418-A4CA-5315-0545F4D205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72CFCBB-AE44-8A72-34BD-F382957032CD}"/>
              </a:ext>
            </a:extLst>
          </p:cNvPr>
          <p:cNvSpPr txBox="1">
            <a:spLocks noChangeArrowheads="1"/>
          </p:cNvSpPr>
          <p:nvPr/>
        </p:nvSpPr>
        <p:spPr>
          <a:xfrm>
            <a:off x="0" y="0"/>
            <a:ext cx="12192000" cy="5486400"/>
          </a:xfrm>
          <a:prstGeom prst="rect">
            <a:avLst/>
          </a:prstGeom>
        </p:spPr>
        <p:txBody>
          <a:bodyPr/>
          <a:lstStyle/>
          <a:p>
            <a:pPr algn="ctr"/>
            <a:r>
              <a:rPr lang="en-US" sz="4000" b="1" dirty="0"/>
              <a:t>Symbolic Significance:</a:t>
            </a:r>
            <a:endParaRPr lang="en-US" sz="4000" dirty="0"/>
          </a:p>
          <a:p>
            <a:pPr algn="ctr"/>
            <a:r>
              <a:rPr lang="en-US" sz="4000" dirty="0"/>
              <a:t>The 40 days in the wilderness also hold symbolic meaning, paralleling the 40 years of Israel's wandering in the desert and representing a period of trial, testing, and transformation. It's a reminder of the spiritual journey and the challenges believers face in their faith.</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9228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A29A1-684D-3929-385B-86EF786B5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9D92BFF-B3E9-A341-8E40-92B8CD63DF4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1. Announcing Jesus’ birth to Mary </a:t>
            </a:r>
            <a:endParaRPr lang="en-US" sz="4000" dirty="0"/>
          </a:p>
          <a:p>
            <a:pPr algn="ctr"/>
            <a:r>
              <a:rPr lang="en-US" sz="4000" b="1" dirty="0"/>
              <a:t>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1458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3C064-E5C1-CA08-9B49-BF6E9824574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96AEBDF-1C25-E94E-0C3B-E88037732E2F}"/>
              </a:ext>
            </a:extLst>
          </p:cNvPr>
          <p:cNvSpPr txBox="1">
            <a:spLocks noChangeArrowheads="1"/>
          </p:cNvSpPr>
          <p:nvPr/>
        </p:nvSpPr>
        <p:spPr>
          <a:xfrm>
            <a:off x="0" y="0"/>
            <a:ext cx="12192000" cy="5486400"/>
          </a:xfrm>
          <a:prstGeom prst="rect">
            <a:avLst/>
          </a:prstGeom>
        </p:spPr>
        <p:txBody>
          <a:bodyPr/>
          <a:lstStyle/>
          <a:p>
            <a:pPr algn="ctr"/>
            <a:r>
              <a:rPr lang="en-US" sz="4000" b="1" dirty="0"/>
              <a:t>2. Reassuring Joseph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530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F0A52-A588-ACA7-AC9B-9612ACEBA18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FF88A8F-D9E1-6DAF-AF65-6CB45CBC59CA}"/>
              </a:ext>
            </a:extLst>
          </p:cNvPr>
          <p:cNvSpPr txBox="1">
            <a:spLocks noChangeArrowheads="1"/>
          </p:cNvSpPr>
          <p:nvPr/>
        </p:nvSpPr>
        <p:spPr>
          <a:xfrm>
            <a:off x="0" y="0"/>
            <a:ext cx="12192000" cy="5486400"/>
          </a:xfrm>
          <a:prstGeom prst="rect">
            <a:avLst/>
          </a:prstGeom>
        </p:spPr>
        <p:txBody>
          <a:bodyPr/>
          <a:lstStyle/>
          <a:p>
            <a:pPr algn="ctr"/>
            <a:r>
              <a:rPr lang="en-US" sz="4000" b="1" dirty="0"/>
              <a:t>3. Naming Jesus</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051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D5BF6-74F6-8028-C616-E19D71C7050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6A85867-CD82-7D5C-CF26-6B5FCD3B4DFE}"/>
              </a:ext>
            </a:extLst>
          </p:cNvPr>
          <p:cNvSpPr txBox="1">
            <a:spLocks noChangeArrowheads="1"/>
          </p:cNvSpPr>
          <p:nvPr/>
        </p:nvSpPr>
        <p:spPr>
          <a:xfrm>
            <a:off x="0" y="0"/>
            <a:ext cx="12192000" cy="5486400"/>
          </a:xfrm>
          <a:prstGeom prst="rect">
            <a:avLst/>
          </a:prstGeom>
        </p:spPr>
        <p:txBody>
          <a:bodyPr/>
          <a:lstStyle/>
          <a:p>
            <a:pPr algn="ctr"/>
            <a:r>
              <a:rPr lang="en-US" sz="4000" b="1" dirty="0"/>
              <a:t>4. Announcing Jesus’ birth to the shepherds,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47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dirty="0"/>
              <a:t>11 Then a voice came from heaven, "You are My beloved Son, in whom I am well pleased." 12 And immediately the Spirit drove Him into the wilderness. 13 And He was there in the wilderness forty days, tempted by Satan, and was with the wild beasts; and the angels ministered to Him. </a:t>
            </a:r>
          </a:p>
          <a:p>
            <a:pPr algn="ctr"/>
            <a:r>
              <a:rPr lang="en-US" sz="3600" dirty="0"/>
              <a:t> </a:t>
            </a: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D2BB5-6756-47BC-E3EE-46AE606AF75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6E55BE9-BA1B-C4F3-15C4-7C5A06430DE7}"/>
              </a:ext>
            </a:extLst>
          </p:cNvPr>
          <p:cNvSpPr txBox="1">
            <a:spLocks noChangeArrowheads="1"/>
          </p:cNvSpPr>
          <p:nvPr/>
        </p:nvSpPr>
        <p:spPr>
          <a:xfrm>
            <a:off x="0" y="0"/>
            <a:ext cx="12192000" cy="5486400"/>
          </a:xfrm>
          <a:prstGeom prst="rect">
            <a:avLst/>
          </a:prstGeom>
        </p:spPr>
        <p:txBody>
          <a:bodyPr/>
          <a:lstStyle/>
          <a:p>
            <a:pPr algn="ctr"/>
            <a:r>
              <a:rPr lang="en-US" sz="4000" b="1" dirty="0"/>
              <a:t>5. Protecting Jesus by sending his family to Egypt</a:t>
            </a: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718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5FDE2-0711-36A4-EEB1-E34A8DE0585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D374FCE-B859-D40B-0585-274597E7AEDB}"/>
              </a:ext>
            </a:extLst>
          </p:cNvPr>
          <p:cNvSpPr txBox="1">
            <a:spLocks noChangeArrowheads="1"/>
          </p:cNvSpPr>
          <p:nvPr/>
        </p:nvSpPr>
        <p:spPr>
          <a:xfrm>
            <a:off x="0" y="0"/>
            <a:ext cx="12192000" cy="5486400"/>
          </a:xfrm>
          <a:prstGeom prst="rect">
            <a:avLst/>
          </a:prstGeom>
        </p:spPr>
        <p:txBody>
          <a:bodyPr/>
          <a:lstStyle/>
          <a:p>
            <a:pPr algn="ctr"/>
            <a:r>
              <a:rPr lang="en-US" sz="4000" b="1" dirty="0"/>
              <a:t> 6. Ministering to Jesus in Gethsemane</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096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9 It came to pass in those days that Jesus came from Nazareth of Galilee, and was baptized by John in the Jordan.</a:t>
            </a:r>
            <a:endParaRPr lang="en-US" sz="4000" dirty="0"/>
          </a:p>
          <a:p>
            <a:pPr algn="ctr"/>
            <a:r>
              <a:rPr lang="en-US" sz="4000" dirty="0"/>
              <a:t> </a:t>
            </a: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t>Matthew 2:22-23</a:t>
            </a:r>
            <a:endParaRPr lang="en-US" sz="4000" u="sng" dirty="0"/>
          </a:p>
          <a:p>
            <a:pPr algn="ctr"/>
            <a:r>
              <a:rPr lang="en-US" sz="4000" dirty="0"/>
              <a:t>22 But when he heard that Archelaus was reigning over Judea instead of his father Herod, he was afraid to go there. And being warned by God in a dream, he turned aside into the region of Galilee. 23 And he came and dwelt in a city called Nazareth, that it might be fulfilled which was spoken by the prophets, "He shall be called a Nazarene." </a:t>
            </a:r>
          </a:p>
          <a:p>
            <a:pPr algn="ctr"/>
            <a:r>
              <a:rPr lang="en-US" sz="4000" dirty="0"/>
              <a:t> </a:t>
            </a:r>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If John’s baptism was for repentance from sin, why was Jesus baptized? </a:t>
            </a: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John 8:46</a:t>
            </a:r>
            <a:endParaRPr lang="en-US" sz="4000" u="sng" dirty="0"/>
          </a:p>
          <a:p>
            <a:pPr algn="ctr"/>
            <a:r>
              <a:rPr lang="en-US" sz="4000" dirty="0"/>
              <a:t>Which of you convicts Me of sin? And if I tell the truth, why do you not believe Me? </a:t>
            </a: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18951</TotalTime>
  <Words>2159</Words>
  <Application>Microsoft Office PowerPoint</Application>
  <PresentationFormat>Widescreen</PresentationFormat>
  <Paragraphs>278</Paragraphs>
  <Slides>60</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60</vt:i4>
      </vt:variant>
    </vt:vector>
  </HeadingPairs>
  <TitlesOfParts>
    <vt:vector size="71"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837</cp:revision>
  <dcterms:created xsi:type="dcterms:W3CDTF">2009-08-18T08:19:59Z</dcterms:created>
  <dcterms:modified xsi:type="dcterms:W3CDTF">2025-06-16T02:33:14Z</dcterms:modified>
</cp:coreProperties>
</file>