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6"/>
  </p:notesMasterIdLst>
  <p:handoutMasterIdLst>
    <p:handoutMasterId r:id="rId67"/>
  </p:handoutMasterIdLst>
  <p:sldIdLst>
    <p:sldId id="1680" r:id="rId4"/>
    <p:sldId id="460" r:id="rId5"/>
    <p:sldId id="826" r:id="rId6"/>
    <p:sldId id="999" r:id="rId7"/>
    <p:sldId id="1000" r:id="rId8"/>
    <p:sldId id="461" r:id="rId9"/>
    <p:sldId id="1001" r:id="rId10"/>
    <p:sldId id="1040" r:id="rId11"/>
    <p:sldId id="464" r:id="rId12"/>
    <p:sldId id="833" r:id="rId13"/>
    <p:sldId id="465" r:id="rId14"/>
    <p:sldId id="373" r:id="rId15"/>
    <p:sldId id="374" r:id="rId16"/>
    <p:sldId id="979" r:id="rId17"/>
    <p:sldId id="375" r:id="rId18"/>
    <p:sldId id="1638" r:id="rId19"/>
    <p:sldId id="981" r:id="rId20"/>
    <p:sldId id="980" r:id="rId21"/>
    <p:sldId id="985" r:id="rId22"/>
    <p:sldId id="984" r:id="rId23"/>
    <p:sldId id="1003" r:id="rId24"/>
    <p:sldId id="983" r:id="rId25"/>
    <p:sldId id="1002" r:id="rId26"/>
    <p:sldId id="1016" r:id="rId27"/>
    <p:sldId id="1015" r:id="rId28"/>
    <p:sldId id="1026" r:id="rId29"/>
    <p:sldId id="1678" r:id="rId30"/>
    <p:sldId id="1617" r:id="rId31"/>
    <p:sldId id="1618" r:id="rId32"/>
    <p:sldId id="1619" r:id="rId33"/>
    <p:sldId id="1620" r:id="rId34"/>
    <p:sldId id="1621" r:id="rId35"/>
    <p:sldId id="1645" r:id="rId36"/>
    <p:sldId id="1646" r:id="rId37"/>
    <p:sldId id="1647" r:id="rId38"/>
    <p:sldId id="1684" r:id="rId39"/>
    <p:sldId id="1685" r:id="rId40"/>
    <p:sldId id="1686" r:id="rId41"/>
    <p:sldId id="1687" r:id="rId42"/>
    <p:sldId id="1688" r:id="rId43"/>
    <p:sldId id="1689" r:id="rId44"/>
    <p:sldId id="658" r:id="rId45"/>
    <p:sldId id="1690" r:id="rId46"/>
    <p:sldId id="1691" r:id="rId47"/>
    <p:sldId id="1692" r:id="rId48"/>
    <p:sldId id="1693" r:id="rId49"/>
    <p:sldId id="1694" r:id="rId50"/>
    <p:sldId id="1695" r:id="rId51"/>
    <p:sldId id="1696" r:id="rId52"/>
    <p:sldId id="1697" r:id="rId53"/>
    <p:sldId id="1698" r:id="rId54"/>
    <p:sldId id="1699" r:id="rId55"/>
    <p:sldId id="1705" r:id="rId56"/>
    <p:sldId id="969" r:id="rId57"/>
    <p:sldId id="970" r:id="rId58"/>
    <p:sldId id="971" r:id="rId59"/>
    <p:sldId id="972" r:id="rId60"/>
    <p:sldId id="973" r:id="rId61"/>
    <p:sldId id="974" r:id="rId62"/>
    <p:sldId id="975" r:id="rId63"/>
    <p:sldId id="1597" r:id="rId64"/>
    <p:sldId id="852" r:id="rId6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7/9/2025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7/9/2025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7/9/2025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73DF889B-53A7-5129-6C93-3D92307E5B8B}"/>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40B6622E-4B78-C292-FC50-5DBAC8E8BB5C}"/>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741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10 </a:t>
            </a:r>
            <a:r>
              <a:rPr lang="en-US" sz="4000" dirty="0">
                <a:solidFill>
                  <a:srgbClr val="FF0000"/>
                </a:solidFill>
              </a:rPr>
              <a:t>And then many will be offended, will betray one another, and will hate one another.</a:t>
            </a:r>
            <a:r>
              <a:rPr lang="en-US" sz="4000" dirty="0"/>
              <a:t> 11 </a:t>
            </a:r>
            <a:r>
              <a:rPr lang="en-US" sz="4000" dirty="0">
                <a:solidFill>
                  <a:srgbClr val="FF0000"/>
                </a:solidFill>
              </a:rPr>
              <a:t>Then many false prophets will rise up and deceive many. </a:t>
            </a:r>
            <a:r>
              <a:rPr lang="en-US" sz="4000" dirty="0"/>
              <a:t>12 </a:t>
            </a:r>
            <a:r>
              <a:rPr lang="en-US" sz="4000" dirty="0">
                <a:solidFill>
                  <a:srgbClr val="FF0000"/>
                </a:solidFill>
              </a:rPr>
              <a:t>And because lawlessness will abound, the love of many will grow cold. </a:t>
            </a:r>
            <a:r>
              <a:rPr lang="en-US" sz="4000" dirty="0"/>
              <a:t>13 </a:t>
            </a:r>
            <a:r>
              <a:rPr lang="en-US" sz="4000" dirty="0">
                <a:solidFill>
                  <a:srgbClr val="FF0000"/>
                </a:solidFill>
              </a:rPr>
              <a:t>But he who endures to the end shall be saved. </a:t>
            </a:r>
            <a:r>
              <a:rPr lang="en-US" sz="4000" dirty="0"/>
              <a:t>14 </a:t>
            </a:r>
            <a:r>
              <a:rPr lang="en-US" sz="4000" dirty="0">
                <a:solidFill>
                  <a:srgbClr val="FF0000"/>
                </a:solidFill>
              </a:rPr>
              <a:t>And this gospel of the kingdom will be preached in all the world as a witness to all the nations, and then the end will come.</a:t>
            </a:r>
          </a:p>
          <a:p>
            <a:pPr algn="ctr"/>
            <a:r>
              <a:rPr lang="en-US" sz="4000" b="1" dirty="0">
                <a:solidFill>
                  <a:srgbClr val="FF0000"/>
                </a:solidFill>
              </a:rPr>
              <a:t> </a:t>
            </a:r>
            <a:endParaRPr lang="en-US" sz="4000" dirty="0">
              <a:solidFill>
                <a:srgbClr val="FF0000"/>
              </a:solidFill>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There are 56 Current Wars in </a:t>
            </a:r>
          </a:p>
          <a:p>
            <a:pPr algn="ctr"/>
            <a:r>
              <a:rPr lang="en-US" sz="4000" b="1" dirty="0"/>
              <a:t>our World Today</a:t>
            </a:r>
            <a:endParaRPr lang="en-US" sz="4000" dirty="0"/>
          </a:p>
          <a:p>
            <a:r>
              <a:rPr lang="en-US" sz="4000" dirty="0"/>
              <a:t> </a:t>
            </a:r>
            <a:r>
              <a:rPr lang="en-US" sz="3700" dirty="0"/>
              <a:t>The Russia-Ukraine War</a:t>
            </a:r>
          </a:p>
          <a:p>
            <a:r>
              <a:rPr lang="en-US" sz="3700" dirty="0"/>
              <a:t>The Israel-Palestine conflict</a:t>
            </a:r>
          </a:p>
          <a:p>
            <a:r>
              <a:rPr lang="en-US" sz="3700" dirty="0"/>
              <a:t>The Sudanese Civil War</a:t>
            </a:r>
          </a:p>
          <a:p>
            <a:r>
              <a:rPr lang="en-US" sz="3700" dirty="0"/>
              <a:t>The Myanmar Civil War</a:t>
            </a:r>
          </a:p>
          <a:p>
            <a:r>
              <a:rPr lang="en-US" sz="3700" dirty="0"/>
              <a:t>Conflict in the Sahel region (e.g., Mali, Burkina Faso, Niger)</a:t>
            </a:r>
          </a:p>
          <a:p>
            <a:r>
              <a:rPr lang="en-US" sz="3700" dirty="0"/>
              <a:t>The Syrian Civil War</a:t>
            </a:r>
          </a:p>
          <a:p>
            <a:r>
              <a:rPr lang="en-US" sz="3700" dirty="0"/>
              <a:t>The Yemeni Civil War</a:t>
            </a:r>
          </a:p>
          <a:p>
            <a:r>
              <a:rPr lang="en-US" sz="3700" dirty="0"/>
              <a:t>Pakistan - India Conflict</a:t>
            </a:r>
          </a:p>
          <a:p>
            <a:r>
              <a:rPr lang="en-US" sz="37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Current Known Plagues – Pestilences </a:t>
            </a:r>
            <a:endParaRPr lang="en-US" sz="4000" dirty="0"/>
          </a:p>
          <a:p>
            <a:pPr algn="ctr"/>
            <a:r>
              <a:rPr lang="en-US" sz="4000" dirty="0"/>
              <a:t> </a:t>
            </a:r>
          </a:p>
          <a:p>
            <a:r>
              <a:rPr lang="en-US" sz="4000" dirty="0"/>
              <a:t>Aids – HIV</a:t>
            </a:r>
          </a:p>
          <a:p>
            <a:r>
              <a:rPr lang="en-US" sz="4000" dirty="0"/>
              <a:t>Influenzas – Flues</a:t>
            </a:r>
          </a:p>
          <a:p>
            <a:r>
              <a:rPr lang="en-US" sz="4000" dirty="0"/>
              <a:t>Measles</a:t>
            </a:r>
          </a:p>
          <a:p>
            <a:r>
              <a:rPr lang="en-US" sz="4000" dirty="0"/>
              <a:t>Chicken Pox</a:t>
            </a:r>
          </a:p>
          <a:p>
            <a:r>
              <a:rPr lang="en-US" sz="4000" dirty="0"/>
              <a:t>Smallpox</a:t>
            </a:r>
          </a:p>
          <a:p>
            <a:r>
              <a:rPr lang="en-US" sz="4000" dirty="0"/>
              <a:t>Mumps</a:t>
            </a:r>
          </a:p>
          <a:p>
            <a:r>
              <a:rPr lang="en-US" sz="4000" dirty="0"/>
              <a:t>Covid 19</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Earthquakes and Tsunamis </a:t>
            </a:r>
            <a:endParaRPr lang="en-US" sz="4000" dirty="0"/>
          </a:p>
          <a:p>
            <a:pPr algn="ctr"/>
            <a:r>
              <a:rPr lang="en-US" sz="4000" dirty="0"/>
              <a:t> </a:t>
            </a:r>
          </a:p>
          <a:p>
            <a:pPr algn="ctr"/>
            <a:r>
              <a:rPr lang="en-US" sz="4000" dirty="0"/>
              <a:t>2011 Great East Japan Earthquake and </a:t>
            </a: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 2004 Sumatra, Indonesia Tsunami</a:t>
            </a:r>
          </a:p>
          <a:p>
            <a:r>
              <a:rPr lang="en-US" sz="4000" dirty="0"/>
              <a:t> </a:t>
            </a:r>
          </a:p>
          <a:p>
            <a:pPr algn="ctr"/>
            <a:r>
              <a:rPr lang="en-US" sz="4000" dirty="0"/>
              <a:t>9.1 earthquake that ruptured a 1,300-km-long segment of the Sumatran megathrust. This huge rupture caused an uplift on the ocean floor and created a devastating tsunami wave that reached over 98,000 feet high. This terrifying wave hit coastal areas in 14 countries, killing an estimated 228,000 people with Indonesia, Sri Lanka, India and Thailand suffering the most deaths.</a:t>
            </a:r>
          </a:p>
          <a:p>
            <a:pPr algn="ctr"/>
            <a:endParaRPr lang="en-US" sz="4000" dirty="0"/>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400" dirty="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400" dirty="0"/>
              <a:t> </a:t>
            </a:r>
          </a:p>
          <a:p>
            <a:pPr marL="0" marR="0" algn="ctr">
              <a:lnSpc>
                <a:spcPct val="115000"/>
              </a:lnSpc>
              <a:spcAft>
                <a:spcPts val="1000"/>
              </a:spcAft>
            </a:pPr>
            <a:r>
              <a:rPr lang="en-US" sz="4400" dirty="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7BB3C00B-8701-4743-4742-A02CD9AE1DBD}"/>
              </a:ext>
            </a:extLst>
          </p:cNvPr>
          <p:cNvGraphicFramePr>
            <a:graphicFrameLocks noGrp="1"/>
          </p:cNvGraphicFramePr>
          <p:nvPr>
            <p:extLst>
              <p:ext uri="{D42A27DB-BD31-4B8C-83A1-F6EECF244321}">
                <p14:modId xmlns:p14="http://schemas.microsoft.com/office/powerpoint/2010/main" val="3573298285"/>
              </p:ext>
            </p:extLst>
          </p:nvPr>
        </p:nvGraphicFramePr>
        <p:xfrm>
          <a:off x="3124200" y="0"/>
          <a:ext cx="5410200" cy="6858005"/>
        </p:xfrm>
        <a:graphic>
          <a:graphicData uri="http://schemas.openxmlformats.org/drawingml/2006/table">
            <a:tbl>
              <a:tblPr firstRow="1" firstCol="1" bandRow="1"/>
              <a:tblGrid>
                <a:gridCol w="1352550">
                  <a:extLst>
                    <a:ext uri="{9D8B030D-6E8A-4147-A177-3AD203B41FA5}">
                      <a16:colId xmlns:a16="http://schemas.microsoft.com/office/drawing/2014/main" val="4145687647"/>
                    </a:ext>
                  </a:extLst>
                </a:gridCol>
                <a:gridCol w="1352550">
                  <a:extLst>
                    <a:ext uri="{9D8B030D-6E8A-4147-A177-3AD203B41FA5}">
                      <a16:colId xmlns:a16="http://schemas.microsoft.com/office/drawing/2014/main" val="2087853386"/>
                    </a:ext>
                  </a:extLst>
                </a:gridCol>
                <a:gridCol w="1352550">
                  <a:extLst>
                    <a:ext uri="{9D8B030D-6E8A-4147-A177-3AD203B41FA5}">
                      <a16:colId xmlns:a16="http://schemas.microsoft.com/office/drawing/2014/main" val="2696662815"/>
                    </a:ext>
                  </a:extLst>
                </a:gridCol>
                <a:gridCol w="1352550">
                  <a:extLst>
                    <a:ext uri="{9D8B030D-6E8A-4147-A177-3AD203B41FA5}">
                      <a16:colId xmlns:a16="http://schemas.microsoft.com/office/drawing/2014/main" val="3762608200"/>
                    </a:ext>
                  </a:extLst>
                </a:gridCol>
              </a:tblGrid>
              <a:tr h="623455">
                <a:tc>
                  <a:txBody>
                    <a:bodyPr/>
                    <a:lstStyle/>
                    <a:p>
                      <a:pPr>
                        <a:lnSpc>
                          <a:spcPct val="115000"/>
                        </a:lnSpc>
                      </a:pPr>
                      <a:endParaRPr lang="en-US" sz="800">
                        <a:effectLst/>
                        <a:latin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Location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Magnitude (M</a:t>
                      </a:r>
                      <a:r>
                        <a:rPr lang="en-US" sz="1000" b="1" baseline="-25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w</a:t>
                      </a:r>
                      <a:r>
                        <a:rPr lang="en-US" sz="1000" b="1">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2642615"/>
                  </a:ext>
                </a:extLst>
              </a:tr>
              <a:tr h="623455">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Valdivia, Chile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May 22, 1960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9.5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6343513"/>
                  </a:ext>
                </a:extLst>
              </a:tr>
              <a:tr h="623455">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Alaska, USA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March 27, 1964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4901993"/>
                  </a:ext>
                </a:extLst>
              </a:tr>
              <a:tr h="623455">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Sumatra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9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December 26, 2004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9.1 to 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8666658"/>
                  </a:ext>
                </a:extLst>
              </a:tr>
              <a:tr h="623455">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Tohoku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March 11, 2011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9.1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1457485"/>
                  </a:ext>
                </a:extLst>
              </a:tr>
              <a:tr h="623455">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Kamchatka, Russia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November 5, 1952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6324660"/>
                  </a:ext>
                </a:extLst>
              </a:tr>
              <a:tr h="623455">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Chile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February 27, 2010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8.8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5015475"/>
                  </a:ext>
                </a:extLst>
              </a:tr>
              <a:tr h="623455">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Rat Island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February 3, 1965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8.7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0082259"/>
                  </a:ext>
                </a:extLst>
              </a:tr>
              <a:tr h="623455">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Assam-Tibet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August 15, 1950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8629401"/>
                  </a:ext>
                </a:extLst>
              </a:tr>
              <a:tr h="623455">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Aleutian Islands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April 1, 1946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998726"/>
                  </a:ext>
                </a:extLst>
              </a:tr>
              <a:tr h="623455">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10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Indian Ocean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April 11, 2012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Aft>
                          <a:spcPts val="1000"/>
                        </a:spcAft>
                        <a:buNone/>
                      </a:pPr>
                      <a:r>
                        <a:rPr lang="en-US" sz="1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8.6</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3511" marR="53511" marT="53511" marB="53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507377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dirty="0">
                <a:ea typeface="Calibri" panose="020F0502020204030204" pitchFamily="34" charset="0"/>
                <a:cs typeface="Times New Roman" panose="02020603050405020304" pitchFamily="18" charset="0"/>
              </a:rPr>
              <a:t> </a:t>
            </a:r>
            <a:r>
              <a:rPr lang="en-US" sz="4000" b="1" dirty="0"/>
              <a:t> False Prophets – Won’t Talk About Sin</a:t>
            </a:r>
            <a:endParaRPr lang="en-US" sz="4000" dirty="0"/>
          </a:p>
          <a:p>
            <a:pPr algn="ctr"/>
            <a:r>
              <a:rPr lang="en-US" sz="4000" dirty="0"/>
              <a:t> </a:t>
            </a:r>
          </a:p>
          <a:p>
            <a:pPr algn="ctr"/>
            <a:r>
              <a:rPr lang="en-US" sz="4000" dirty="0"/>
              <a:t>Joel Osteen</a:t>
            </a:r>
          </a:p>
          <a:p>
            <a:pPr algn="ctr"/>
            <a:r>
              <a:rPr lang="en-US" sz="4000" dirty="0"/>
              <a:t>Steven Furtick</a:t>
            </a:r>
          </a:p>
          <a:p>
            <a:pPr algn="ctr"/>
            <a:r>
              <a:rPr lang="en-US" sz="4000" dirty="0"/>
              <a:t>Joyce Meyer</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dirty="0"/>
              <a:t>Days Like Lot and Noah</a:t>
            </a:r>
            <a:endParaRPr lang="en-US" sz="4000" dirty="0"/>
          </a:p>
          <a:p>
            <a:pPr algn="ctr"/>
            <a:r>
              <a:rPr lang="en-US" sz="4000" b="1" dirty="0"/>
              <a:t> </a:t>
            </a:r>
            <a:endParaRPr lang="en-US" sz="4000" dirty="0"/>
          </a:p>
          <a:p>
            <a:pPr algn="ctr"/>
            <a:r>
              <a:rPr lang="en-US" sz="4000" b="1" u="sng" dirty="0"/>
              <a:t>Luke 17:28-30</a:t>
            </a:r>
            <a:endParaRPr lang="en-US" sz="4000" u="sng" dirty="0"/>
          </a:p>
          <a:p>
            <a:pPr algn="ctr"/>
            <a:r>
              <a:rPr lang="en-US" sz="4000" dirty="0"/>
              <a:t>28 </a:t>
            </a:r>
            <a:r>
              <a:rPr lang="en-US" sz="4000" dirty="0">
                <a:solidFill>
                  <a:srgbClr val="FF0000"/>
                </a:solidFill>
              </a:rPr>
              <a:t>Likewise as it was also in the days of Lot: They ate, they drank, they bought, they sold, they planted, they built; </a:t>
            </a:r>
            <a:r>
              <a:rPr lang="en-US" sz="4000" dirty="0"/>
              <a:t>29 </a:t>
            </a:r>
            <a:r>
              <a:rPr lang="en-US" sz="4000" dirty="0">
                <a:solidFill>
                  <a:srgbClr val="FF0000"/>
                </a:solidFill>
              </a:rPr>
              <a:t>but on the day that Lot went out of Sodom it rained fire and brimstone from heaven and destroyed them all.</a:t>
            </a:r>
            <a:r>
              <a:rPr lang="en-US" sz="4000" dirty="0"/>
              <a:t> 30 </a:t>
            </a:r>
            <a:r>
              <a:rPr lang="en-US" sz="4000" dirty="0">
                <a:solidFill>
                  <a:srgbClr val="FF0000"/>
                </a:solidFill>
              </a:rPr>
              <a:t>Even so will it be in the day when the Son of Man is revealed.</a:t>
            </a:r>
          </a:p>
          <a:p>
            <a:pPr algn="ctr"/>
            <a:endParaRPr lang="en-US" sz="4000" u="sng"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 </a:t>
            </a:r>
            <a:r>
              <a:rPr lang="en-US" sz="4000" b="1" u="sng" dirty="0"/>
              <a:t>Matthew 24:37-39</a:t>
            </a:r>
            <a:endParaRPr lang="en-US" sz="4000" u="sng" dirty="0"/>
          </a:p>
          <a:p>
            <a:pPr algn="ctr"/>
            <a:r>
              <a:rPr lang="en-US" sz="4000" dirty="0"/>
              <a:t>37 </a:t>
            </a:r>
            <a:r>
              <a:rPr lang="en-US" sz="4000" dirty="0">
                <a:solidFill>
                  <a:srgbClr val="FF0000"/>
                </a:solidFill>
              </a:rPr>
              <a:t>But as the days of Noah were, so also will the coming of the Son of Man be. </a:t>
            </a:r>
            <a:r>
              <a:rPr lang="en-US" sz="4000" dirty="0"/>
              <a:t>38 </a:t>
            </a:r>
            <a:r>
              <a:rPr lang="en-US" sz="4000" dirty="0">
                <a:solidFill>
                  <a:srgbClr val="FF0000"/>
                </a:solidFill>
              </a:rPr>
              <a:t>For as in the days before the flood, they were eating and drinking, marrying and giving in marriage, until the day that Noah entered the ark, </a:t>
            </a:r>
            <a:r>
              <a:rPr lang="en-US" sz="4000" dirty="0"/>
              <a:t>39 </a:t>
            </a:r>
            <a:r>
              <a:rPr lang="en-US" sz="4000" dirty="0">
                <a:solidFill>
                  <a:srgbClr val="FF0000"/>
                </a:solidFill>
              </a:rPr>
              <a:t>and did not know until the flood came and took them all away, so also will the coming of the Son of Man be. </a:t>
            </a:r>
          </a:p>
          <a:p>
            <a:pPr algn="ctr"/>
            <a:r>
              <a:rPr lang="en-US" sz="4000" b="1" dirty="0"/>
              <a:t> </a:t>
            </a:r>
            <a:endParaRPr lang="en-US" sz="4000" dirty="0"/>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The Return of Israel</a:t>
            </a:r>
            <a:endParaRPr lang="en-US" sz="4000" dirty="0"/>
          </a:p>
          <a:p>
            <a:pPr algn="ctr"/>
            <a:r>
              <a:rPr lang="en-US" sz="4000" dirty="0"/>
              <a:t> </a:t>
            </a:r>
          </a:p>
          <a:p>
            <a:pPr algn="ctr"/>
            <a:r>
              <a:rPr lang="en-US" sz="4000" dirty="0"/>
              <a:t>1948 the Birth of Israel</a:t>
            </a:r>
          </a:p>
          <a:p>
            <a:pPr algn="ctr"/>
            <a:r>
              <a:rPr lang="en-US" sz="4000" dirty="0"/>
              <a:t>In 77 years Israel has become a powerful country with a devastating Masad Intelligence and Powerful Military. </a:t>
            </a:r>
          </a:p>
          <a:p>
            <a:pPr algn="ctr"/>
            <a:r>
              <a:rPr lang="en-US" sz="4000" dirty="0"/>
              <a:t>2</a:t>
            </a:r>
            <a:r>
              <a:rPr lang="en-US" sz="4000" baseline="30000" dirty="0"/>
              <a:t>nd</a:t>
            </a:r>
            <a:r>
              <a:rPr lang="en-US" sz="4000" dirty="0"/>
              <a:t> Best Air Force in the World</a:t>
            </a:r>
          </a:p>
          <a:p>
            <a:pPr algn="ctr"/>
            <a:r>
              <a:rPr lang="en-US" sz="4000" dirty="0"/>
              <a:t> </a:t>
            </a:r>
          </a:p>
          <a:p>
            <a:pPr algn="ctr"/>
            <a:r>
              <a:rPr lang="en-US" sz="4000" dirty="0"/>
              <a:t>Enormous exports of Natural Gas and Fruits – Vegetables</a:t>
            </a:r>
          </a:p>
          <a:p>
            <a:pPr algn="ctr"/>
            <a:r>
              <a:rPr lang="en-US" sz="4000" dirty="0"/>
              <a:t> </a:t>
            </a:r>
          </a:p>
          <a:p>
            <a:pPr marL="0" marR="0" algn="ctr">
              <a:lnSpc>
                <a:spcPct val="115000"/>
              </a:lnSpc>
              <a:spcAft>
                <a:spcPts val="1000"/>
              </a:spcAft>
              <a:buNone/>
            </a:pPr>
            <a:r>
              <a:rPr lang="en-US" sz="4000" b="1" dirty="0">
                <a:solidFill>
                  <a:srgbClr val="EE0000"/>
                </a:solidFill>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endParaRPr lang="en-US" sz="4000" dirty="0"/>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Psalm 102:16</a:t>
            </a:r>
            <a:endParaRPr lang="en-US" sz="4000" u="sng" dirty="0"/>
          </a:p>
          <a:p>
            <a:pPr algn="ctr"/>
            <a:r>
              <a:rPr lang="en-US" sz="4000" dirty="0"/>
              <a:t>"When the LORD shall build up Zion, he shall appear in his glory."</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God’s Promise to Take His Church Home Before His </a:t>
            </a:r>
            <a:endParaRPr lang="en-US" sz="4000" dirty="0"/>
          </a:p>
          <a:p>
            <a:pPr algn="ctr"/>
            <a:r>
              <a:rPr lang="en-US" sz="4000" b="1" dirty="0"/>
              <a:t>Wrath is Poured Out!</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John 14:1-6</a:t>
            </a:r>
            <a:endParaRPr lang="en-US" sz="4000" u="sng" dirty="0"/>
          </a:p>
          <a:p>
            <a:pPr algn="ctr"/>
            <a:r>
              <a:rPr lang="en-US" sz="4000" dirty="0"/>
              <a:t>1 </a:t>
            </a:r>
            <a:r>
              <a:rPr lang="en-US" sz="4000" dirty="0">
                <a:solidFill>
                  <a:srgbClr val="FF0000"/>
                </a:solidFill>
              </a:rPr>
              <a:t>"Let not your heart be troubled; you believe in God, believe also in Me. </a:t>
            </a:r>
            <a:r>
              <a:rPr lang="en-US" sz="4000" dirty="0"/>
              <a:t>2 </a:t>
            </a:r>
            <a:r>
              <a:rPr lang="en-US" sz="4000" dirty="0">
                <a:solidFill>
                  <a:srgbClr val="FF0000"/>
                </a:solidFill>
              </a:rPr>
              <a:t>In My Father's house are many mansions; if it were not so, I would have told you. I go to prepare a place for you. </a:t>
            </a:r>
            <a:r>
              <a:rPr lang="en-US" sz="4000" dirty="0"/>
              <a:t>3 </a:t>
            </a:r>
            <a:r>
              <a:rPr lang="en-US" sz="4000" dirty="0">
                <a:solidFill>
                  <a:srgbClr val="FF0000"/>
                </a:solidFill>
              </a:rPr>
              <a:t>And if I go and prepare a place for you, I will come again and receive you to Myself; that where I am, there you may be also. </a:t>
            </a:r>
            <a:r>
              <a:rPr lang="en-US" sz="4000" dirty="0"/>
              <a:t>4</a:t>
            </a:r>
            <a:r>
              <a:rPr lang="en-US" sz="4000" dirty="0">
                <a:solidFill>
                  <a:srgbClr val="FF0000"/>
                </a:solidFill>
              </a:rPr>
              <a:t> And where I go you know, and the way you know."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5 Thomas said to Him, "Lord, we do not know where You are going, and how can we know the way?" 6 Jesus said to him, "</a:t>
            </a:r>
            <a:r>
              <a:rPr lang="en-US" sz="4000" dirty="0">
                <a:solidFill>
                  <a:srgbClr val="FF0000"/>
                </a:solidFill>
              </a:rPr>
              <a:t>I am the way, the truth, and the life. No one comes to the Father except through Me.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 The Church is Jesus’ Bride!</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t>Matthew 25:1-13</a:t>
            </a:r>
            <a:endParaRPr lang="en-US" sz="4000" u="sng" dirty="0"/>
          </a:p>
          <a:p>
            <a:pPr algn="ctr"/>
            <a:r>
              <a:rPr lang="en-US" sz="4000" dirty="0"/>
              <a:t>1 </a:t>
            </a:r>
            <a:r>
              <a:rPr lang="en-US" sz="4000" dirty="0">
                <a:solidFill>
                  <a:srgbClr val="FF0000"/>
                </a:solidFill>
              </a:rPr>
              <a:t>"Then the kingdom of heaven shall be likened to ten virgins who took their lamps and went out to meet the bridegroom. </a:t>
            </a:r>
            <a:r>
              <a:rPr lang="en-US" sz="4000" dirty="0"/>
              <a:t>2 </a:t>
            </a:r>
            <a:r>
              <a:rPr lang="en-US" sz="4000" dirty="0">
                <a:solidFill>
                  <a:srgbClr val="FF0000"/>
                </a:solidFill>
              </a:rPr>
              <a:t>Now five of them were wise, and five were foolish. </a:t>
            </a:r>
            <a:r>
              <a:rPr lang="en-US" sz="4000" dirty="0"/>
              <a:t>3 </a:t>
            </a:r>
            <a:r>
              <a:rPr lang="en-US" sz="4000" dirty="0">
                <a:solidFill>
                  <a:srgbClr val="FF0000"/>
                </a:solidFill>
              </a:rPr>
              <a:t>Those who were foolish took their lamps and took no oil with them, </a:t>
            </a:r>
            <a:r>
              <a:rPr lang="en-US" sz="4000" dirty="0"/>
              <a:t>4 </a:t>
            </a:r>
            <a:r>
              <a:rPr lang="en-US" sz="4000" dirty="0">
                <a:solidFill>
                  <a:srgbClr val="FF0000"/>
                </a:solidFill>
              </a:rPr>
              <a:t>but the wise took oil in their vessels with their lamps. </a:t>
            </a:r>
          </a:p>
          <a:p>
            <a:pPr algn="ctr"/>
            <a:endParaRPr lang="en-US" sz="4000" b="1"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5 </a:t>
            </a:r>
            <a:r>
              <a:rPr lang="en-US" sz="4000" dirty="0">
                <a:solidFill>
                  <a:srgbClr val="FF0000"/>
                </a:solidFill>
              </a:rPr>
              <a:t>But while the bridegroom was delayed, they all slumbered and slept. </a:t>
            </a:r>
            <a:r>
              <a:rPr lang="en-US" sz="4000" dirty="0"/>
              <a:t>6 </a:t>
            </a:r>
            <a:r>
              <a:rPr lang="en-US" sz="4000" dirty="0">
                <a:solidFill>
                  <a:srgbClr val="FF0000"/>
                </a:solidFill>
              </a:rPr>
              <a:t>And at midnight a cry was heard: 'Behold, the bridegroom is coming; go out to meet him!' </a:t>
            </a:r>
            <a:r>
              <a:rPr lang="en-US" sz="4000" dirty="0"/>
              <a:t>7 </a:t>
            </a:r>
            <a:r>
              <a:rPr lang="en-US" sz="4000" dirty="0">
                <a:solidFill>
                  <a:srgbClr val="FF0000"/>
                </a:solidFill>
              </a:rPr>
              <a:t>"Then all those virgins arose and trimmed their lamps. </a:t>
            </a:r>
            <a:r>
              <a:rPr lang="en-US" sz="4000" dirty="0"/>
              <a:t>8 </a:t>
            </a:r>
            <a:r>
              <a:rPr lang="en-US" sz="4000" dirty="0">
                <a:solidFill>
                  <a:srgbClr val="FF0000"/>
                </a:solidFill>
              </a:rPr>
              <a:t>And the foolish said to the wise, 'Give us some of your oil, for our lamps are going out.'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dirty="0"/>
              <a:t>9 </a:t>
            </a:r>
            <a:r>
              <a:rPr lang="en-US" sz="4000" dirty="0">
                <a:solidFill>
                  <a:srgbClr val="FF0000"/>
                </a:solidFill>
              </a:rPr>
              <a:t>"But the wise answered, saying, 'No, lest there should not be enough for us and you; but go rather to those who sell, and buy for yourselves.' </a:t>
            </a:r>
            <a:r>
              <a:rPr lang="en-US" sz="4000" dirty="0"/>
              <a:t>10 </a:t>
            </a:r>
            <a:r>
              <a:rPr lang="en-US" sz="4000" dirty="0">
                <a:solidFill>
                  <a:srgbClr val="FF0000"/>
                </a:solidFill>
              </a:rPr>
              <a:t>"And while they went to buy, the bridegroom came, and those who were ready went in with him to the wedding; and the door was shut.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t>11 </a:t>
            </a:r>
            <a:r>
              <a:rPr lang="en-US" sz="4000" dirty="0">
                <a:solidFill>
                  <a:srgbClr val="FF0000"/>
                </a:solidFill>
              </a:rPr>
              <a:t>Afterward the other virgins came also, saying, 'Lord, Lord, open to us!' </a:t>
            </a:r>
            <a:r>
              <a:rPr lang="en-US" sz="4000" dirty="0"/>
              <a:t>12 </a:t>
            </a:r>
            <a:r>
              <a:rPr lang="en-US" sz="4000" dirty="0">
                <a:solidFill>
                  <a:srgbClr val="FF0000"/>
                </a:solidFill>
              </a:rPr>
              <a:t>"But he answered and said, 'Assuredly, I say to you, I do not know you.' </a:t>
            </a:r>
            <a:r>
              <a:rPr lang="en-US" sz="4000" dirty="0"/>
              <a:t>13 </a:t>
            </a:r>
            <a:r>
              <a:rPr lang="en-US" sz="4000" dirty="0">
                <a:solidFill>
                  <a:srgbClr val="FF0000"/>
                </a:solidFill>
              </a:rPr>
              <a:t>"Watch therefore, for you know neither the day nor the hour in which the Son of Man is coming.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dirty="0"/>
              <a:t>The Huge Misconception on Verse 13 on Jesus Coming for His Bride!</a:t>
            </a:r>
            <a:endParaRPr lang="en-US" sz="4000" dirty="0"/>
          </a:p>
          <a:p>
            <a:pPr algn="ctr"/>
            <a:r>
              <a:rPr lang="en-US" sz="4000" b="1" dirty="0"/>
              <a:t> </a:t>
            </a:r>
            <a:endParaRPr lang="en-US" sz="4000" dirty="0"/>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The Great and Mighty Exodus</a:t>
            </a:r>
          </a:p>
          <a:p>
            <a:pPr algn="ctr"/>
            <a:r>
              <a:rPr lang="en-US" sz="2800" b="1" dirty="0"/>
              <a:t>by Pastor Fee Soliven</a:t>
            </a:r>
          </a:p>
          <a:p>
            <a:pPr algn="ctr"/>
            <a:r>
              <a:rPr lang="en-US" sz="3200" b="1" dirty="0"/>
              <a:t>Ecclesiastes 1:9</a:t>
            </a:r>
          </a:p>
          <a:p>
            <a:pPr algn="ctr"/>
            <a:r>
              <a:rPr lang="en-US" sz="3200" b="1" dirty="0"/>
              <a:t>Sunday Morning</a:t>
            </a:r>
          </a:p>
          <a:p>
            <a:pPr algn="ctr"/>
            <a:r>
              <a:rPr lang="en-US" sz="3200" b="1" dirty="0"/>
              <a:t>July 6,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ainting of a person and a child&#10;&#10;AI-generated content may be incorrect.">
            <a:extLst>
              <a:ext uri="{FF2B5EF4-FFF2-40B4-BE49-F238E27FC236}">
                <a16:creationId xmlns:a16="http://schemas.microsoft.com/office/drawing/2014/main" id="{BA6B6CA0-A408-97A8-2A67-AF9097664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2883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29902" y="1267114"/>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dirty="0"/>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17 Then we who are alive and remain shall be caught up together with them in the clouds to meet the Lord in the air. And thus we shall always be with the Lord. 18 Therefore comfort one another with these words.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b="1" dirty="0"/>
              <a:t>The Apostle Paul and his disciples clearly understood that the Day and The Hour was the New Moon Citing on the Feast of Trumpets! </a:t>
            </a:r>
            <a:endParaRPr lang="en-US" sz="4000" dirty="0"/>
          </a:p>
          <a:p>
            <a:pPr algn="ctr"/>
            <a:r>
              <a:rPr lang="en-US" sz="4000" b="1" dirty="0"/>
              <a:t> </a:t>
            </a:r>
            <a:endParaRPr lang="en-US" sz="4000" dirty="0"/>
          </a:p>
          <a:p>
            <a:pPr algn="ctr"/>
            <a:r>
              <a:rPr lang="en-US" sz="4000" dirty="0"/>
              <a:t>The New Moon sighting on the Feast of Trumpets, also known as Rosh Hashanah, is a significant 2 Day event in the Jewish faith, marking the start of the civil new year and the beginning of the fall feast season.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 It is a time of introspection, repentance, and seeking forgiveness, observed with the blowing of trumpets, special sacrifices, and a proclamation of the feast. </a:t>
            </a:r>
          </a:p>
          <a:p>
            <a:pPr algn="ctr"/>
            <a:r>
              <a:rPr lang="en-US" sz="4000" dirty="0"/>
              <a:t> </a:t>
            </a:r>
          </a:p>
          <a:p>
            <a:pPr algn="ctr"/>
            <a:r>
              <a:rPr lang="en-US" sz="4000" dirty="0"/>
              <a:t>The sighting of the new moon by witnesses signals the start of the month of Tishri, which includes the Feast of Trumpets.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Feasts of the Lord: </a:t>
            </a:r>
          </a:p>
          <a:p>
            <a:pPr algn="ctr"/>
            <a:r>
              <a:rPr lang="en-US" sz="4000" b="1" dirty="0"/>
              <a:t>The Rapture </a:t>
            </a:r>
          </a:p>
          <a:p>
            <a:pPr algn="ctr"/>
            <a:r>
              <a:rPr lang="en-US" sz="4000" b="1" dirty="0"/>
              <a:t>Jesus in the Feast of Trumpets</a:t>
            </a:r>
            <a:endParaRPr lang="en-US" sz="4000" dirty="0"/>
          </a:p>
          <a:p>
            <a:pPr algn="ctr"/>
            <a:r>
              <a:rPr lang="en-US" sz="4000" dirty="0"/>
              <a:t> </a:t>
            </a:r>
          </a:p>
          <a:p>
            <a:pPr algn="ctr"/>
            <a:r>
              <a:rPr lang="en-US" sz="4000" dirty="0"/>
              <a:t>Here's a more detailed explanation:</a:t>
            </a:r>
          </a:p>
          <a:p>
            <a:pPr algn="ctr"/>
            <a:r>
              <a:rPr lang="en-US" sz="4000" b="1" dirty="0"/>
              <a:t> </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Biblical Basis</a:t>
            </a:r>
            <a:endParaRPr lang="en-US" sz="4000"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44C4-391E-F810-391B-BA0A84FACC2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977F993-4D52-95CB-69BF-D8158EC1D7B9}"/>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 </a:t>
            </a:r>
          </a:p>
          <a:p>
            <a:pPr algn="ctr"/>
            <a:r>
              <a:rPr lang="en-US" sz="4000" dirty="0"/>
              <a:t>The Feast of Trumpets is one of the biblical feasts commanded in the Torah, specifically mentioned in: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0101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32023-E7A3-824D-FFA8-A1CA8091CB8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A016587-3E95-1C3F-1778-90158F3B79AC}"/>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 </a:t>
            </a:r>
            <a:r>
              <a:rPr lang="en-US" sz="4000" b="1" u="sng" dirty="0"/>
              <a:t>Leviticus 23:23-25</a:t>
            </a:r>
            <a:endParaRPr lang="en-US" sz="4000" u="sng" dirty="0"/>
          </a:p>
          <a:p>
            <a:pPr algn="ctr"/>
            <a:r>
              <a:rPr lang="en-US" sz="4000" dirty="0"/>
              <a:t>23 Then the LORD spoke to Moses, saying, 24 "Speak to the children of Israel, saying: 'In the seventh month, on the first day of the month, you shall have a sabbath-rest, a memorial of blowing of trumpets, a holy convocation. 25 You shall do no customary work on it; and you shall offer an offering made by fire to the LORD.' "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001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BC2A-D910-AE09-CABA-7D2D5DEF7EF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445AC83-E3C2-32A5-1A24-C0C18939BE2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It is a day of rest, marked by the blowing of trumpets, a call to assembly, and a reminder of God's presence and sovereignty.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95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Ecclesiastes 1:9</a:t>
            </a:r>
            <a:endParaRPr lang="en-US" sz="4000" u="sng" dirty="0"/>
          </a:p>
          <a:p>
            <a:pPr algn="ctr"/>
            <a:r>
              <a:rPr lang="en-US" sz="4000" dirty="0"/>
              <a:t>“That which has been is what will be, That which is done is what will be done, And there is nothing new under the sun”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9494-FE98-BEA2-5440-99906B24DAA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C5D6C83-5A76-7738-ADF8-1F35F89EB579}"/>
              </a:ext>
            </a:extLst>
          </p:cNvPr>
          <p:cNvSpPr txBox="1">
            <a:spLocks noChangeArrowheads="1"/>
          </p:cNvSpPr>
          <p:nvPr/>
        </p:nvSpPr>
        <p:spPr>
          <a:xfrm>
            <a:off x="0" y="0"/>
            <a:ext cx="12192000" cy="5486400"/>
          </a:xfrm>
          <a:prstGeom prst="rect">
            <a:avLst/>
          </a:prstGeom>
        </p:spPr>
        <p:txBody>
          <a:bodyPr/>
          <a:lstStyle/>
          <a:p>
            <a:pPr algn="ctr"/>
            <a:r>
              <a:rPr lang="en-US" sz="4000" b="1" dirty="0"/>
              <a:t>The New Moon</a:t>
            </a:r>
            <a:endParaRPr lang="en-US" sz="4000" dirty="0"/>
          </a:p>
          <a:p>
            <a:pPr algn="ctr"/>
            <a:r>
              <a:rPr lang="en-US" sz="4000" dirty="0"/>
              <a:t> </a:t>
            </a:r>
          </a:p>
          <a:p>
            <a:pPr algn="ctr"/>
            <a:r>
              <a:rPr lang="en-US" sz="4000" dirty="0"/>
              <a:t>In ancient Israel, the New Moon was a significant event. It marked the start of the Hebrew month and was determined by the sighting of the first sliver of the new moon by two witnesses.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942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21B49-66D4-C8A5-0846-5B00BC996B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8277E6A-0533-47A0-3733-C8BDC77A8B61}"/>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Sighting and Announcement</a:t>
            </a:r>
            <a:endParaRPr lang="en-US" sz="4000" dirty="0"/>
          </a:p>
          <a:p>
            <a:pPr algn="ctr"/>
            <a:r>
              <a:rPr lang="en-US" sz="4000" dirty="0"/>
              <a:t> </a:t>
            </a:r>
          </a:p>
          <a:p>
            <a:pPr algn="ctr"/>
            <a:r>
              <a:rPr lang="en-US" sz="4000" dirty="0"/>
              <a:t>Once the new moon was sighted and confirmed by witnesses, the month of Tishri began, and the Feast of Trumpets was announced with the blowing of trumpets (shofar).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831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486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The Great tribulation is going to be a time of horrific trouble this world has never seen nor will it ever see it like that again!</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1026" name="Picture 2" descr="C:\Users\Placido Soliven\Desktop\Google Images\new moon.jpg"/>
          <p:cNvPicPr>
            <a:picLocks noChangeAspect="1" noChangeArrowheads="1"/>
          </p:cNvPicPr>
          <p:nvPr/>
        </p:nvPicPr>
        <p:blipFill>
          <a:blip r:embed="rId2" cstate="print"/>
          <a:srcRect/>
          <a:stretch>
            <a:fillRect/>
          </a:stretch>
        </p:blipFill>
        <p:spPr bwMode="auto">
          <a:xfrm>
            <a:off x="-76200" y="-76200"/>
            <a:ext cx="12268200" cy="6934200"/>
          </a:xfrm>
          <a:prstGeom prst="rect">
            <a:avLst/>
          </a:prstGeom>
          <a:noFill/>
        </p:spPr>
      </p:pic>
    </p:spTree>
    <p:extLst>
      <p:ext uri="{BB962C8B-B14F-4D97-AF65-F5344CB8AC3E}">
        <p14:creationId xmlns:p14="http://schemas.microsoft.com/office/powerpoint/2010/main" val="2860602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0696C-4606-B19B-3354-A905F404EAC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C7D5CE8-B1A1-0A7E-889C-B53C2E118336}"/>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Significance</a:t>
            </a:r>
            <a:endParaRPr lang="en-US" sz="4000" dirty="0"/>
          </a:p>
          <a:p>
            <a:pPr algn="ctr"/>
            <a:r>
              <a:rPr lang="en-US" sz="4000" dirty="0"/>
              <a:t> </a:t>
            </a:r>
          </a:p>
          <a:p>
            <a:pPr algn="ctr"/>
            <a:r>
              <a:rPr lang="en-US" sz="4000" dirty="0"/>
              <a:t>The Feast of Trumpets is not only a time of remembrance but also a time of judgment, with a strong emphasis on introspection and repentance, leading up to the Day of Atonement (Yom Kippur).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488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8EF88-D7AC-C184-8DDA-184DFDBCB9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38616F5-4B69-EBD8-1F47-AE201D33813D}"/>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Modern Observance</a:t>
            </a:r>
            <a:endParaRPr lang="en-US" sz="4000" dirty="0"/>
          </a:p>
          <a:p>
            <a:pPr algn="ctr"/>
            <a:r>
              <a:rPr lang="en-US" sz="4000" dirty="0"/>
              <a:t> </a:t>
            </a:r>
          </a:p>
          <a:p>
            <a:pPr algn="ctr"/>
            <a:r>
              <a:rPr lang="en-US" sz="4000" dirty="0"/>
              <a:t>The Feast of Trumpets, or Rosh Hashanah, is still celebrated as the New Year, with the blowing of the shofar as a central element.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5532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5DED-BD15-A4EB-5777-8413CBAE37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CE91504-943C-E697-2907-71CDC133DC3E}"/>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Symbolism</a:t>
            </a:r>
            <a:endParaRPr lang="en-US" sz="4000" dirty="0"/>
          </a:p>
          <a:p>
            <a:pPr algn="ctr"/>
            <a:r>
              <a:rPr lang="en-US" sz="4000" dirty="0"/>
              <a:t> </a:t>
            </a:r>
          </a:p>
          <a:p>
            <a:pPr algn="ctr"/>
            <a:r>
              <a:rPr lang="en-US" sz="4000" dirty="0"/>
              <a:t>The Feast of Trumpets is associated with several symbolic themes, including the marriage of the Messiah, the resurrection of the dead, and the crowning of the King. </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1912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4BC4A-5C62-5B3F-6DAB-B8D157E5554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B606D00-BE28-F0D4-EDB0-96B5A8D12ABD}"/>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A Time of Mystery</a:t>
            </a:r>
            <a:endParaRPr lang="en-US" sz="4000" dirty="0"/>
          </a:p>
          <a:p>
            <a:pPr algn="ctr"/>
            <a:r>
              <a:rPr lang="en-US" sz="4000" dirty="0"/>
              <a:t> </a:t>
            </a:r>
          </a:p>
          <a:p>
            <a:pPr algn="ctr"/>
            <a:r>
              <a:rPr lang="en-US" sz="4000" dirty="0"/>
              <a:t>The exact day and hour of the Feast of Trumpets were not known in advance, adding a sense of mystery to its observance.</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52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E3BFD-C818-6D8E-68A8-E5E2E3096D5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F7E9C91-AC9D-E366-F720-227C2C2B7D4A}"/>
              </a:ext>
            </a:extLst>
          </p:cNvPr>
          <p:cNvSpPr txBox="1">
            <a:spLocks noChangeArrowheads="1"/>
          </p:cNvSpPr>
          <p:nvPr/>
        </p:nvSpPr>
        <p:spPr>
          <a:xfrm>
            <a:off x="0" y="0"/>
            <a:ext cx="12192000" cy="5486400"/>
          </a:xfrm>
          <a:prstGeom prst="rect">
            <a:avLst/>
          </a:prstGeom>
        </p:spPr>
        <p:txBody>
          <a:bodyPr/>
          <a:lstStyle/>
          <a:p>
            <a:pPr algn="ctr"/>
            <a:r>
              <a:rPr lang="en-US" sz="4000" b="1" u="sng" dirty="0"/>
              <a:t>Mathew 25:13</a:t>
            </a:r>
            <a:endParaRPr lang="en-US" sz="4000" u="sng" dirty="0"/>
          </a:p>
          <a:p>
            <a:pPr algn="ctr"/>
            <a:r>
              <a:rPr lang="en-US" sz="4000" dirty="0">
                <a:solidFill>
                  <a:srgbClr val="FF0000"/>
                </a:solidFill>
              </a:rPr>
              <a:t>"Watch therefore, for you know neither the day nor the hour in which the Son of Man is coming.</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657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81799-C894-DB00-2E49-A27888C65FC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ECB9366-6D10-CA3F-E7F2-99244819E14A}"/>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1 Thessalonians 5:1-11</a:t>
            </a:r>
            <a:endParaRPr lang="en-US" sz="4000" u="sng" dirty="0"/>
          </a:p>
          <a:p>
            <a:pPr algn="ctr"/>
            <a:r>
              <a:rPr lang="en-US" sz="4000" dirty="0"/>
              <a:t>1 But concerning the times and the seasons, brethren, you have no need that I should write to you. 2 For you yourselves know perfectly that the day of the Lord so comes as a thief in the night.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8419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6DEFA-FB15-35CF-1201-A2331B38069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EA791AF-3E9E-65D4-EC0C-E9EF0091C068}"/>
              </a:ext>
            </a:extLst>
          </p:cNvPr>
          <p:cNvSpPr txBox="1">
            <a:spLocks noChangeArrowheads="1"/>
          </p:cNvSpPr>
          <p:nvPr/>
        </p:nvSpPr>
        <p:spPr>
          <a:xfrm>
            <a:off x="0" y="0"/>
            <a:ext cx="12192000" cy="5486400"/>
          </a:xfrm>
          <a:prstGeom prst="rect">
            <a:avLst/>
          </a:prstGeom>
        </p:spPr>
        <p:txBody>
          <a:bodyPr/>
          <a:lstStyle/>
          <a:p>
            <a:pPr algn="ctr"/>
            <a:r>
              <a:rPr lang="en-US" sz="4000" dirty="0"/>
              <a:t>3 For when they say, "Peace and safety!" then sudden destruction comes upon them, as labor pains upon a pregnant woman. And they shall not escape. 4 But you, brethren, are not in darkness, so that this Day should overtake you as a thief. 5 You are all sons of light and sons of the day. We are not of the night nor of darkness.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040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b="1" dirty="0"/>
              <a:t>Question? </a:t>
            </a:r>
            <a:endParaRPr lang="en-US" sz="3600" dirty="0"/>
          </a:p>
          <a:p>
            <a:pPr algn="ctr"/>
            <a:r>
              <a:rPr lang="en-US" sz="3600" b="1" dirty="0"/>
              <a:t> </a:t>
            </a:r>
            <a:endParaRPr lang="en-US" sz="3600" dirty="0"/>
          </a:p>
          <a:p>
            <a:pPr algn="ctr"/>
            <a:r>
              <a:rPr lang="en-US" sz="3600" b="1" dirty="0"/>
              <a:t>Is the rapture of the Born-Again Church Imminent?</a:t>
            </a:r>
            <a:endParaRPr lang="en-US" sz="3600" dirty="0"/>
          </a:p>
          <a:p>
            <a:pPr marL="0" marR="0" algn="ctr">
              <a:lnSpc>
                <a:spcPct val="115000"/>
              </a:lnSpc>
              <a:spcAft>
                <a:spcPts val="1000"/>
              </a:spcAft>
              <a:buNone/>
            </a:pPr>
            <a:r>
              <a:rPr lang="en-US" sz="3600" dirty="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A941B-F8C9-D285-6203-E2129342100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F5770B-9F62-224E-60E5-46C843BD1CB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 6 Therefore let us not sleep, as others do, but let us watch and be sober. 7 For those who sleep, sleep at night, and those who get drunk are drunk at night. 8 But let us who are of the day be sober, putting on the breastplate of faith and love, and as a helmet the hope of salvation.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4810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7D5CE-0BEB-1272-DEBD-1D4AB6723CE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68853B4-B6C6-C93E-C6E8-B0C31E1D2C62}"/>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t>9 For God did not appoint us to wrath, but to obtain salvation through our Lord Jesus Christ, 10 who died for us, that whether we wake or sleep, we should live together with Him. 11 Therefore comfort each other and edify one another, just as you also are doing.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294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D8C65-CEE2-E756-149A-1A5D0FAAA2A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F328DC-49AD-16D5-82AD-838C18356D6F}"/>
              </a:ext>
            </a:extLst>
          </p:cNvPr>
          <p:cNvSpPr txBox="1">
            <a:spLocks noChangeArrowheads="1"/>
          </p:cNvSpPr>
          <p:nvPr/>
        </p:nvSpPr>
        <p:spPr>
          <a:xfrm>
            <a:off x="0" y="0"/>
            <a:ext cx="12192000" cy="5486400"/>
          </a:xfrm>
          <a:prstGeom prst="rect">
            <a:avLst/>
          </a:prstGeom>
        </p:spPr>
        <p:txBody>
          <a:bodyPr/>
          <a:lstStyle/>
          <a:p>
            <a:pPr algn="ctr"/>
            <a:r>
              <a:rPr lang="en-US" sz="4000" b="1" u="sng" dirty="0"/>
              <a:t>Daniel 12:4</a:t>
            </a:r>
            <a:endParaRPr lang="en-US" sz="4000" u="sng" dirty="0"/>
          </a:p>
          <a:p>
            <a:pPr algn="ctr"/>
            <a:r>
              <a:rPr lang="en-US" sz="4000" dirty="0"/>
              <a:t>“But you, Daniel, shut up the words, and seal the book until the time of the end; many shall run to and </a:t>
            </a:r>
            <a:r>
              <a:rPr lang="en-US" sz="4000" dirty="0" err="1"/>
              <a:t>fro</a:t>
            </a:r>
            <a:r>
              <a:rPr lang="en-US" sz="4000" dirty="0"/>
              <a:t>, and knowledge shall increase.”</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817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1C27B-64FA-AF58-7B9E-44FB652E2AB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5F8599E-2F8A-CD19-97C5-14858DFC5C9B}"/>
              </a:ext>
            </a:extLst>
          </p:cNvPr>
          <p:cNvSpPr txBox="1">
            <a:spLocks noChangeArrowheads="1"/>
          </p:cNvSpPr>
          <p:nvPr/>
        </p:nvSpPr>
        <p:spPr>
          <a:xfrm>
            <a:off x="152400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a:extLst>
              <a:ext uri="{FF2B5EF4-FFF2-40B4-BE49-F238E27FC236}">
                <a16:creationId xmlns:a16="http://schemas.microsoft.com/office/drawing/2014/main" id="{9B9EAC8A-B940-CD22-06E4-F5F04D037050}"/>
              </a:ext>
            </a:extLst>
          </p:cNvPr>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878026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Philippians 3:20-21</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p>
        </p:txBody>
      </p:sp>
      <p:pic>
        <p:nvPicPr>
          <p:cNvPr id="3" name="Picture 2" descr="Biblical Holiday Chart_001.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 </a:t>
            </a:r>
            <a:r>
              <a:rPr lang="en-US" sz="4000" b="1" dirty="0"/>
              <a:t>The Prophetic Emergence and Convergence </a:t>
            </a:r>
            <a:endParaRPr lang="en-US" sz="4000" dirty="0"/>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a typeface="Calibri" panose="020F0502020204030204" pitchFamily="34" charset="0"/>
                <a:cs typeface="Times New Roman" panose="02020603050405020304" pitchFamily="18" charset="0"/>
              </a:rPr>
              <a:t> </a:t>
            </a:r>
            <a:r>
              <a:rPr lang="en-US" sz="4000" b="1" u="sng" dirty="0"/>
              <a:t>Matthew 24:3-14</a:t>
            </a:r>
            <a:endParaRPr lang="en-US" sz="4000" u="sng" dirty="0"/>
          </a:p>
          <a:p>
            <a:pPr algn="ctr"/>
            <a:r>
              <a:rPr lang="en-US" sz="4000" dirty="0"/>
              <a:t>3 Now as He sat on the Mount of Olives, the disciples came to Him privately, saying, "Tell us, when will these things be? And what will be the sign of Your coming, and of the end of the age?" 4 And Jesus answered and said to them: </a:t>
            </a:r>
            <a:r>
              <a:rPr lang="en-US" sz="4000" dirty="0">
                <a:solidFill>
                  <a:srgbClr val="FF0000"/>
                </a:solidFill>
              </a:rPr>
              <a:t>"Take heed that no one deceives you. </a:t>
            </a:r>
            <a:r>
              <a:rPr lang="en-US" sz="4000" dirty="0"/>
              <a:t>5 </a:t>
            </a:r>
            <a:r>
              <a:rPr lang="en-US" sz="4000" dirty="0">
                <a:solidFill>
                  <a:srgbClr val="FF0000"/>
                </a:solidFill>
              </a:rPr>
              <a:t>For many will come in My name, saying, 'I am the Christ,' and will deceive many. </a:t>
            </a:r>
          </a:p>
          <a:p>
            <a:pPr algn="ctr"/>
            <a:r>
              <a:rPr lang="en-US" sz="4000" dirty="0"/>
              <a:t> </a:t>
            </a:r>
          </a:p>
          <a:p>
            <a:pPr marL="0" marR="0" algn="ctr">
              <a:lnSpc>
                <a:spcPct val="115000"/>
              </a:lnSpc>
              <a:spcAft>
                <a:spcPts val="1000"/>
              </a:spcAft>
            </a:pP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6 </a:t>
            </a:r>
            <a:r>
              <a:rPr lang="en-US" sz="4000" dirty="0">
                <a:solidFill>
                  <a:srgbClr val="FF0000"/>
                </a:solidFill>
              </a:rPr>
              <a:t>And you will hear of wars and rumors of wars. See that you are not troubled; for all these things must come to pass, but the end is not yet. </a:t>
            </a:r>
            <a:r>
              <a:rPr lang="en-US" sz="4000" dirty="0"/>
              <a:t>7 </a:t>
            </a:r>
            <a:r>
              <a:rPr lang="en-US" sz="4000" dirty="0">
                <a:solidFill>
                  <a:srgbClr val="FF0000"/>
                </a:solidFill>
              </a:rPr>
              <a:t>For nation will rise against nation, and kingdom against kingdom. And there will be famines, pestilences, and earthquakes in various places. </a:t>
            </a:r>
            <a:r>
              <a:rPr lang="en-US" sz="4000" dirty="0"/>
              <a:t>8 </a:t>
            </a:r>
            <a:r>
              <a:rPr lang="en-US" sz="4000" dirty="0">
                <a:solidFill>
                  <a:srgbClr val="FF0000"/>
                </a:solidFill>
              </a:rPr>
              <a:t>All these are the beginning of sorrows.</a:t>
            </a:r>
            <a:r>
              <a:rPr lang="en-US" sz="4000" dirty="0"/>
              <a:t> 9 </a:t>
            </a:r>
            <a:r>
              <a:rPr lang="en-US" sz="4000" dirty="0">
                <a:solidFill>
                  <a:srgbClr val="FF0000"/>
                </a:solidFill>
              </a:rPr>
              <a:t>Then they will deliver you up to tribulation and kill you, and you will be hated by all nations for My name's sake. </a:t>
            </a:r>
          </a:p>
          <a:p>
            <a:pPr algn="ctr"/>
            <a:r>
              <a:rPr lang="en-US" sz="4000" dirty="0"/>
              <a:t> </a:t>
            </a:r>
          </a:p>
          <a:p>
            <a:pPr algn="ctr"/>
            <a:r>
              <a:rPr lang="en-US" sz="4000" dirty="0"/>
              <a:t> </a:t>
            </a:r>
          </a:p>
          <a:p>
            <a:pPr marL="0" marR="0" algn="ctr">
              <a:lnSpc>
                <a:spcPct val="115000"/>
              </a:lnSpc>
              <a:spcAft>
                <a:spcPts val="1000"/>
              </a:spcAft>
              <a:buNone/>
            </a:pPr>
            <a:r>
              <a:rPr lang="en-US" sz="4000" b="1" dirty="0">
                <a:effectLst/>
                <a:ea typeface="Verdana" panose="020B0604030504040204" pitchFamily="34" charset="0"/>
                <a:cs typeface="Times New Roman" panose="02020603050405020304" pitchFamily="18" charset="0"/>
              </a:rPr>
              <a:t> </a:t>
            </a:r>
            <a:r>
              <a:rPr lang="en-US" sz="4000" dirty="0">
                <a:effectLst/>
                <a:ea typeface="Verdana" panose="020B060403050404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21459</TotalTime>
  <Words>3003</Words>
  <Application>Microsoft Office PowerPoint</Application>
  <PresentationFormat>Widescreen</PresentationFormat>
  <Paragraphs>327</Paragraphs>
  <Slides>62</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62</vt:i4>
      </vt:variant>
    </vt:vector>
  </HeadingPairs>
  <TitlesOfParts>
    <vt:vector size="73"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850</cp:revision>
  <dcterms:created xsi:type="dcterms:W3CDTF">2009-08-18T08:19:59Z</dcterms:created>
  <dcterms:modified xsi:type="dcterms:W3CDTF">2025-07-10T05:01:21Z</dcterms:modified>
</cp:coreProperties>
</file>