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59"/>
  </p:notesMasterIdLst>
  <p:handoutMasterIdLst>
    <p:handoutMasterId r:id="rId60"/>
  </p:handoutMasterIdLst>
  <p:sldIdLst>
    <p:sldId id="1712" r:id="rId4"/>
    <p:sldId id="460" r:id="rId5"/>
    <p:sldId id="826" r:id="rId6"/>
    <p:sldId id="999" r:id="rId7"/>
    <p:sldId id="1000" r:id="rId8"/>
    <p:sldId id="461" r:id="rId9"/>
    <p:sldId id="1001" r:id="rId10"/>
    <p:sldId id="1040" r:id="rId11"/>
    <p:sldId id="464" r:id="rId12"/>
    <p:sldId id="833" r:id="rId13"/>
    <p:sldId id="373" r:id="rId14"/>
    <p:sldId id="465" r:id="rId15"/>
    <p:sldId id="374" r:id="rId16"/>
    <p:sldId id="979" r:id="rId17"/>
    <p:sldId id="1638" r:id="rId18"/>
    <p:sldId id="981" r:id="rId19"/>
    <p:sldId id="980" r:id="rId20"/>
    <p:sldId id="985" r:id="rId21"/>
    <p:sldId id="984" r:id="rId22"/>
    <p:sldId id="1003" r:id="rId23"/>
    <p:sldId id="983" r:id="rId24"/>
    <p:sldId id="1002" r:id="rId25"/>
    <p:sldId id="1016" r:id="rId26"/>
    <p:sldId id="1715" r:id="rId27"/>
    <p:sldId id="1716" r:id="rId28"/>
    <p:sldId id="1717" r:id="rId29"/>
    <p:sldId id="1718" r:id="rId30"/>
    <p:sldId id="1719" r:id="rId31"/>
    <p:sldId id="1015" r:id="rId32"/>
    <p:sldId id="1720" r:id="rId33"/>
    <p:sldId id="1721" r:id="rId34"/>
    <p:sldId id="1722" r:id="rId35"/>
    <p:sldId id="1723" r:id="rId36"/>
    <p:sldId id="1724" r:id="rId37"/>
    <p:sldId id="1026" r:id="rId38"/>
    <p:sldId id="1725" r:id="rId39"/>
    <p:sldId id="1726" r:id="rId40"/>
    <p:sldId id="1727" r:id="rId41"/>
    <p:sldId id="1728" r:id="rId42"/>
    <p:sldId id="1729" r:id="rId43"/>
    <p:sldId id="1678" r:id="rId44"/>
    <p:sldId id="1617" r:id="rId45"/>
    <p:sldId id="1618" r:id="rId46"/>
    <p:sldId id="1619" r:id="rId47"/>
    <p:sldId id="1620" r:id="rId48"/>
    <p:sldId id="1621" r:id="rId49"/>
    <p:sldId id="969" r:id="rId50"/>
    <p:sldId id="970" r:id="rId51"/>
    <p:sldId id="971" r:id="rId52"/>
    <p:sldId id="972" r:id="rId53"/>
    <p:sldId id="973" r:id="rId54"/>
    <p:sldId id="974" r:id="rId55"/>
    <p:sldId id="975" r:id="rId56"/>
    <p:sldId id="1597" r:id="rId57"/>
    <p:sldId id="852" r:id="rId58"/>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8/24/2025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8/24/2025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8/24/2025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8/24/2025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8/24/2025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8/24/2025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8/24/2025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8/24/2025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8/24/2025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8/24/2025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8/24/2025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8/24/2025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5F5801C7-6966-F51A-F49F-6D38643DBC4B}"/>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6C53029B-0275-1F92-4472-447286F8B0E0}"/>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353987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r>
              <a:rPr lang="en-US" sz="4000" b="1" u="sng" dirty="0">
                <a:ea typeface="Calibri" panose="020F0502020204030204" pitchFamily="34" charset="0"/>
                <a:cs typeface="Times New Roman" panose="02020603050405020304" pitchFamily="18" charset="0"/>
              </a:rPr>
              <a:t>Ephesians 1:19-23</a:t>
            </a:r>
            <a:endParaRPr lang="en-US" sz="3200"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19 and what is the exceeding greatness of His power toward us who believe, according to the working of His mighty power 20 which He worked in Christ when He raised Him from the dead and seated Him at His right hand in the heavenly places,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stone structure with a stone wall&#10;&#10;AI-generated content may be incorrect.">
            <a:extLst>
              <a:ext uri="{FF2B5EF4-FFF2-40B4-BE49-F238E27FC236}">
                <a16:creationId xmlns:a16="http://schemas.microsoft.com/office/drawing/2014/main" id="{84A475A6-1525-0D75-D6E9-14D56DD2B2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15144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3500" dirty="0">
                <a:ea typeface="Calibri" panose="020F0502020204030204" pitchFamily="34" charset="0"/>
                <a:cs typeface="Times New Roman" panose="02020603050405020304" pitchFamily="18" charset="0"/>
              </a:rPr>
              <a:t>  </a:t>
            </a:r>
            <a:r>
              <a:rPr lang="en-US" sz="3500" b="1" u="sng" dirty="0">
                <a:ea typeface="Calibri" panose="020F0502020204030204" pitchFamily="34" charset="0"/>
                <a:cs typeface="Times New Roman" panose="02020603050405020304" pitchFamily="18" charset="0"/>
              </a:rPr>
              <a:t>John 3:16-18</a:t>
            </a:r>
            <a:endParaRPr lang="en-US" sz="3500"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500" dirty="0">
                <a:ea typeface="Calibri" panose="020F0502020204030204" pitchFamily="34" charset="0"/>
                <a:cs typeface="Times New Roman" panose="02020603050405020304" pitchFamily="18" charset="0"/>
              </a:rPr>
              <a:t>16 </a:t>
            </a:r>
            <a:r>
              <a:rPr lang="en-US" sz="3500" dirty="0">
                <a:solidFill>
                  <a:srgbClr val="FF0000"/>
                </a:solidFill>
                <a:ea typeface="Calibri" panose="020F0502020204030204" pitchFamily="34" charset="0"/>
                <a:cs typeface="Times New Roman" panose="02020603050405020304" pitchFamily="18" charset="0"/>
              </a:rPr>
              <a:t>For God so loved the world that He gave His only begotten Son, that whoever believes in Him should not perish but have everlasting life.</a:t>
            </a:r>
            <a:r>
              <a:rPr lang="en-US" sz="3500" dirty="0">
                <a:ea typeface="Calibri" panose="020F0502020204030204" pitchFamily="34" charset="0"/>
                <a:cs typeface="Times New Roman" panose="02020603050405020304" pitchFamily="18" charset="0"/>
              </a:rPr>
              <a:t> 17 </a:t>
            </a:r>
            <a:r>
              <a:rPr lang="en-US" sz="3500" dirty="0">
                <a:solidFill>
                  <a:srgbClr val="FF0000"/>
                </a:solidFill>
                <a:ea typeface="Calibri" panose="020F0502020204030204" pitchFamily="34" charset="0"/>
                <a:cs typeface="Times New Roman" panose="02020603050405020304" pitchFamily="18" charset="0"/>
              </a:rPr>
              <a:t>For God did not send His Son into the world to condemn the world, but that the world through Him might be saved. </a:t>
            </a:r>
            <a:r>
              <a:rPr lang="en-US" sz="3500" dirty="0">
                <a:ea typeface="Calibri" panose="020F0502020204030204" pitchFamily="34" charset="0"/>
                <a:cs typeface="Times New Roman" panose="02020603050405020304" pitchFamily="18" charset="0"/>
              </a:rPr>
              <a:t>18 </a:t>
            </a:r>
            <a:r>
              <a:rPr lang="en-US" sz="3500" dirty="0">
                <a:solidFill>
                  <a:srgbClr val="FF0000"/>
                </a:solidFill>
                <a:ea typeface="Calibri" panose="020F0502020204030204" pitchFamily="34" charset="0"/>
                <a:cs typeface="Times New Roman" panose="02020603050405020304" pitchFamily="18" charset="0"/>
              </a:rPr>
              <a:t>He who believes in Him is not condemned; but he who does not believe is condemned already, because he has not believed in the name of the only begotten Son of God.</a:t>
            </a:r>
            <a:r>
              <a:rPr lang="en-US" sz="3500" dirty="0">
                <a:ea typeface="Calibri" panose="020F0502020204030204" pitchFamily="34" charset="0"/>
                <a:cs typeface="Times New Roman" panose="02020603050405020304" pitchFamily="18" charset="0"/>
              </a:rPr>
              <a:t> </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500" dirty="0">
                <a:ea typeface="Calibri" panose="020F0502020204030204" pitchFamily="34" charset="0"/>
                <a:cs typeface="Times New Roman" panose="02020603050405020304" pitchFamily="18" charset="0"/>
              </a:rPr>
              <a:t> </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3500" dirty="0"/>
              <a:t> </a:t>
            </a:r>
          </a:p>
          <a:p>
            <a:pPr marL="0" marR="0" algn="ctr">
              <a:lnSpc>
                <a:spcPct val="115000"/>
              </a:lnSpc>
              <a:spcBef>
                <a:spcPts val="0"/>
              </a:spcBef>
              <a:spcAft>
                <a:spcPts val="0"/>
              </a:spcAft>
            </a:pP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sign on a stone wall&#10;&#10;AI-generated content may be incorrect.">
            <a:extLst>
              <a:ext uri="{FF2B5EF4-FFF2-40B4-BE49-F238E27FC236}">
                <a16:creationId xmlns:a16="http://schemas.microsoft.com/office/drawing/2014/main" id="{3E9616C2-0B45-29B4-5707-4880016EF6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21 far above all principality and power and might and dominion, and every name that is named, not only in this age but also in that which is to come. 22 And He put all things under His feet, and gave Him to be head over all things to the church, 23 which is His body, the fullness of Him who fills all in all.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Aft>
                <a:spcPts val="1000"/>
              </a:spcAft>
              <a:buNone/>
            </a:pPr>
            <a:r>
              <a:rPr lang="en-US" sz="4000" b="1" dirty="0">
                <a:ea typeface="Verdana" panose="020B0604030504040204" pitchFamily="34" charset="0"/>
                <a:cs typeface="Times New Roman" panose="02020603050405020304" pitchFamily="18" charset="0"/>
              </a:rPr>
              <a:t> </a:t>
            </a:r>
            <a:r>
              <a:rPr lang="en-US" sz="4000" dirty="0">
                <a:ea typeface="Verdana" panose="020B0604030504040204" pitchFamily="34" charset="0"/>
                <a:cs typeface="Times New Roman" panose="02020603050405020304" pitchFamily="18" charset="0"/>
              </a:rPr>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stone building with pillars&#10;&#10;AI-generated content may be incorrect.">
            <a:extLst>
              <a:ext uri="{FF2B5EF4-FFF2-40B4-BE49-F238E27FC236}">
                <a16:creationId xmlns:a16="http://schemas.microsoft.com/office/drawing/2014/main" id="{F0515FDD-CF91-A4FA-4CC4-94FB4D581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Why These Towns Were Cursed?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buNone/>
            </a:pPr>
            <a:r>
              <a:rPr lang="en-US" sz="4000" b="1" dirty="0">
                <a:ea typeface="Calibri" panose="020F0502020204030204" pitchFamily="34" charset="0"/>
                <a:cs typeface="Times New Roman" panose="02020603050405020304" pitchFamily="18" charset="0"/>
              </a:rPr>
              <a:t>Unrepentant Hearts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The people in these cities saw Jesus's miracles and heard his teachings, but they did not change their minds or turn to God. They were faithless!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b="1" dirty="0">
                <a:ea typeface="Calibri" panose="020F0502020204030204" pitchFamily="34" charset="0"/>
                <a:cs typeface="Times New Roman" panose="02020603050405020304" pitchFamily="18" charset="0"/>
              </a:rPr>
              <a:t>Familiarity and Judgment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Jesus notes that if the miracles he performed in these cities had been done in other, more wicked cities, those cities would have repented.</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buNone/>
            </a:pPr>
            <a:r>
              <a:rPr lang="en-US" sz="4000" b="1" u="sng" dirty="0">
                <a:ea typeface="Calibri" panose="020F0502020204030204" pitchFamily="34" charset="0"/>
                <a:cs typeface="Times New Roman" panose="02020603050405020304" pitchFamily="18" charset="0"/>
              </a:rPr>
              <a:t>Matthew 11:20-24</a:t>
            </a:r>
            <a:endParaRPr lang="en-US" sz="3200"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20 Then He began to rebuke the cities in which most of His mighty works had been done, because they did not repent: 21 </a:t>
            </a:r>
            <a:r>
              <a:rPr lang="en-US" sz="4000" dirty="0">
                <a:solidFill>
                  <a:srgbClr val="FF0000"/>
                </a:solidFill>
                <a:ea typeface="Calibri" panose="020F0502020204030204" pitchFamily="34" charset="0"/>
                <a:cs typeface="Times New Roman" panose="02020603050405020304" pitchFamily="18" charset="0"/>
              </a:rPr>
              <a:t>"Woe to you, Chorazin! Woe to you, Bethsaida! For if the mighty works which were done in you had been done in </a:t>
            </a:r>
            <a:r>
              <a:rPr lang="en-US" sz="4000" dirty="0" err="1">
                <a:solidFill>
                  <a:srgbClr val="FF0000"/>
                </a:solidFill>
                <a:ea typeface="Calibri" panose="020F0502020204030204" pitchFamily="34" charset="0"/>
                <a:cs typeface="Times New Roman" panose="02020603050405020304" pitchFamily="18" charset="0"/>
              </a:rPr>
              <a:t>Tyre</a:t>
            </a:r>
            <a:r>
              <a:rPr lang="en-US" sz="4000" dirty="0">
                <a:solidFill>
                  <a:srgbClr val="FF0000"/>
                </a:solidFill>
                <a:ea typeface="Calibri" panose="020F0502020204030204" pitchFamily="34" charset="0"/>
                <a:cs typeface="Times New Roman" panose="02020603050405020304" pitchFamily="18" charset="0"/>
              </a:rPr>
              <a:t> and Sidon, they would have repented long ago in sackcloth and ashes.</a:t>
            </a: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3700" dirty="0"/>
          </a:p>
          <a:p>
            <a:pPr algn="ctr"/>
            <a:r>
              <a:rPr lang="en-US" sz="3700" dirty="0"/>
              <a:t> </a:t>
            </a: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a typeface="Calibri" panose="020F0502020204030204" pitchFamily="34" charset="0"/>
                <a:cs typeface="Times New Roman" panose="02020603050405020304" pitchFamily="18" charset="0"/>
              </a:rPr>
              <a:t> 22 </a:t>
            </a:r>
            <a:r>
              <a:rPr lang="en-US" sz="4000" dirty="0">
                <a:solidFill>
                  <a:srgbClr val="FF0000"/>
                </a:solidFill>
                <a:ea typeface="Calibri" panose="020F0502020204030204" pitchFamily="34" charset="0"/>
                <a:cs typeface="Times New Roman" panose="02020603050405020304" pitchFamily="18" charset="0"/>
              </a:rPr>
              <a:t>But I say to you, it will be more tolerable for </a:t>
            </a:r>
            <a:r>
              <a:rPr lang="en-US" sz="4000" dirty="0" err="1">
                <a:solidFill>
                  <a:srgbClr val="FF0000"/>
                </a:solidFill>
                <a:ea typeface="Calibri" panose="020F0502020204030204" pitchFamily="34" charset="0"/>
                <a:cs typeface="Times New Roman" panose="02020603050405020304" pitchFamily="18" charset="0"/>
              </a:rPr>
              <a:t>Tyre</a:t>
            </a:r>
            <a:r>
              <a:rPr lang="en-US" sz="4000" dirty="0">
                <a:solidFill>
                  <a:srgbClr val="FF0000"/>
                </a:solidFill>
                <a:ea typeface="Calibri" panose="020F0502020204030204" pitchFamily="34" charset="0"/>
                <a:cs typeface="Times New Roman" panose="02020603050405020304" pitchFamily="18" charset="0"/>
              </a:rPr>
              <a:t> and Sidon in the day of judgment than for you.</a:t>
            </a:r>
            <a:r>
              <a:rPr lang="en-US" sz="4000" dirty="0">
                <a:ea typeface="Calibri" panose="020F0502020204030204" pitchFamily="34" charset="0"/>
                <a:cs typeface="Times New Roman" panose="02020603050405020304" pitchFamily="18" charset="0"/>
              </a:rPr>
              <a:t> 23 </a:t>
            </a:r>
            <a:r>
              <a:rPr lang="en-US" sz="4000" dirty="0">
                <a:solidFill>
                  <a:srgbClr val="FF0000"/>
                </a:solidFill>
                <a:ea typeface="Calibri" panose="020F0502020204030204" pitchFamily="34" charset="0"/>
                <a:cs typeface="Times New Roman" panose="02020603050405020304" pitchFamily="18" charset="0"/>
              </a:rPr>
              <a:t>And you, Capernaum, who are exalted to heaven, will be brought down to Hades; for if the mighty works which were done in you had been done in Sodom, it would have remained until this day.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algn="ctr"/>
            <a:endParaRPr lang="en-US" sz="4000" dirty="0"/>
          </a:p>
          <a:p>
            <a:pPr marL="0" marR="0" algn="ctr">
              <a:lnSpc>
                <a:spcPct val="115000"/>
              </a:lnSpc>
              <a:spcAft>
                <a:spcPts val="1000"/>
              </a:spcAft>
            </a:pPr>
            <a:r>
              <a:rPr lang="en-US" sz="4000" b="1" dirty="0">
                <a:ea typeface="Verdana" panose="020B0604030504040204" pitchFamily="34" charset="0"/>
                <a:cs typeface="Times New Roman" panose="02020603050405020304" pitchFamily="18" charset="0"/>
              </a:rPr>
              <a:t> </a:t>
            </a:r>
            <a:endParaRPr lang="en-US" sz="4000" dirty="0">
              <a:ea typeface="Verdana" panose="020B060403050404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lvl="0" algn="ctr">
              <a:lnSpc>
                <a:spcPct val="115000"/>
              </a:lnSpc>
              <a:spcBef>
                <a:spcPts val="0"/>
              </a:spcBef>
              <a:spcAft>
                <a:spcPts val="0"/>
              </a:spcAf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24 </a:t>
            </a:r>
            <a:r>
              <a:rPr lang="en-US" sz="4000" dirty="0">
                <a:solidFill>
                  <a:srgbClr val="FF0000"/>
                </a:solidFill>
                <a:ea typeface="Calibri" panose="020F0502020204030204" pitchFamily="34" charset="0"/>
                <a:cs typeface="Times New Roman" panose="02020603050405020304" pitchFamily="18" charset="0"/>
              </a:rPr>
              <a:t>But I say to you that it shall be more tolerable for the land of Sodom in the day of judgment than for you."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6945" y="0"/>
            <a:ext cx="12192000" cy="5486400"/>
          </a:xfrm>
          <a:prstGeom prst="rect">
            <a:avLst/>
          </a:prstGeom>
        </p:spPr>
        <p:txBody>
          <a:bodyPr/>
          <a:lstStyle/>
          <a:p>
            <a:pPr marL="0" marR="0" algn="ctr">
              <a:lnSpc>
                <a:spcPct val="115000"/>
              </a:lnSpc>
              <a:spcAft>
                <a:spcPts val="1000"/>
              </a:spcAft>
              <a:buNone/>
            </a:pPr>
            <a:r>
              <a:rPr lang="en-US" sz="4000" b="1" dirty="0"/>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The Outcome of the Curse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b="1" dirty="0"/>
              <a:t> </a:t>
            </a:r>
            <a:endParaRPr lang="en-US" sz="4000" dirty="0"/>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a typeface="Calibri" panose="020F0502020204030204" pitchFamily="34" charset="0"/>
                <a:cs typeface="Times New Roman" panose="02020603050405020304" pitchFamily="18" charset="0"/>
              </a:rPr>
              <a:t>Destruction and Ruins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Today, the ruins of Chorazin, Bethsaida, and Capernaum lie as archaeological sites, a testament to God's judgment.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a:p>
            <a:pPr algn="ctr"/>
            <a:endParaRPr lang="en-US" sz="4000" dirty="0"/>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a typeface="Calibri" panose="020F0502020204030204" pitchFamily="34" charset="0"/>
                <a:cs typeface="Times New Roman" panose="02020603050405020304" pitchFamily="18" charset="0"/>
              </a:rPr>
              <a:t>Contrast with Other Cities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Neighboring cities like Tiberias and Cana, which were not cursed, remain well-populated.</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r>
              <a:rPr lang="en-US" sz="4000" b="1" u="sng" dirty="0">
                <a:ea typeface="Calibri" panose="020F0502020204030204" pitchFamily="34" charset="0"/>
                <a:cs typeface="Times New Roman" panose="02020603050405020304" pitchFamily="18" charset="0"/>
              </a:rPr>
              <a:t>Matthew 5:1</a:t>
            </a:r>
            <a:endParaRPr lang="en-US" sz="3200"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And seeing the multitudes, He went up on a mountain, and when He was seated His disciples came to Him.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37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14 As He passed by, He saw Levi the son of Alphaeus sitting at the tax office. And He said to him, "</a:t>
            </a:r>
            <a:r>
              <a:rPr lang="en-US" sz="4000" b="1" dirty="0">
                <a:solidFill>
                  <a:srgbClr val="EE0000"/>
                </a:solidFill>
                <a:effectLst/>
                <a:latin typeface="Verdana" panose="020B0604030504040204" pitchFamily="34" charset="0"/>
                <a:ea typeface="Calibri" panose="020F0502020204030204" pitchFamily="34" charset="0"/>
                <a:cs typeface="Times New Roman" panose="02020603050405020304" pitchFamily="18" charset="0"/>
              </a:rPr>
              <a:t>Follow Me."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So he arose and followed Him.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3D482-C8B5-B25F-2459-A5094183010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D3BF0BC-E9CD-CD48-142A-E5D0A082A6C6}"/>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Call of Jesus is Personal and Direct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Jesus calls Levi by name, indicating that His call to follow Him is personal. We, too, are called individually by Christ to follow Him.</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2079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6FC4B-FF99-29E4-8E83-1C8EE7A47AB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2FD874F-F5C4-C6F4-FD5E-B3DBC8266F7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r>
              <a:rPr lang="en-US" sz="4000" dirty="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Immediate Obedience</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Levi’s response to Jesus’ call is immediate. This teaches us the importance of responding promptly to God’s call in our lives.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2399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A5844-7223-F951-F4E0-CA8B3A2F8CC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CE222C27-DF69-8F8E-35C4-EEA3A29EFD35}"/>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a typeface="Calibri" panose="020F0502020204030204" pitchFamily="34" charset="0"/>
                <a:cs typeface="Times New Roman" panose="02020603050405020304" pitchFamily="18" charset="0"/>
              </a:rPr>
              <a:t>Leaving the Old Life Behind</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Levi leaves his tax booth, symbolizing a departure from his old life. Following Jesus often requires us to leave behind our past and embrace a new identity in Christ.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4485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63A52-0C07-BB06-1C89-865657B957C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4776A2F-BE4A-1AEF-3968-B45A86CBDBF3}"/>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Inclusivity of Jesus' Call</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Jesus calls a tax collector, someone marginalized and despised, showing that His call is for everyone, regardless of their past or social status.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0154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2F0C0-C95F-41A6-AEA5-BFE84D5FC30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AFE2093-128E-95DD-12A4-81C5D1DA1182}"/>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a typeface="Calibri" panose="020F0502020204030204" pitchFamily="34" charset="0"/>
                <a:cs typeface="Times New Roman" panose="02020603050405020304" pitchFamily="18" charset="0"/>
              </a:rPr>
              <a:t>Transformation and Purpose</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Levi's transformation from a tax collector to an apostle demonstrates the transformative power of Jesus' call and the new purpose He gives to our lives.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endParaRPr lang="en-US" sz="37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defRPr/>
            </a:pPr>
            <a:r>
              <a:rPr lang="en-US" sz="3700" dirty="0">
                <a:solidFill>
                  <a:srgbClr val="FFFFFF"/>
                </a:solidFill>
              </a:rPr>
              <a:t> </a:t>
            </a:r>
          </a:p>
          <a:p>
            <a:pPr lvl="0" algn="ctr">
              <a:lnSpc>
                <a:spcPct val="115000"/>
              </a:lnSpc>
              <a:spcBef>
                <a:spcPts val="0"/>
              </a:spcBef>
              <a:spcAft>
                <a:spcPts val="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6974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15 Now it happened, as He was dining in Levi's house, that many tax collectors and sinners also sat together with Jesus and His disciples; for there were many, and they followed Him.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algn="ctr"/>
            <a:r>
              <a:rPr lang="en-US" sz="3200" b="1" dirty="0"/>
              <a:t>"Jesus Came for The Sick" </a:t>
            </a:r>
            <a:endParaRPr lang="en-US" sz="3200" dirty="0"/>
          </a:p>
          <a:p>
            <a:pPr algn="ctr"/>
            <a:r>
              <a:rPr lang="en-US" sz="2800" b="1" dirty="0"/>
              <a:t>by Pastor Fee Soliven</a:t>
            </a:r>
            <a:endParaRPr lang="en-US" sz="2800" dirty="0"/>
          </a:p>
          <a:p>
            <a:pPr algn="ctr"/>
            <a:r>
              <a:rPr lang="en-US" sz="3200" b="1" dirty="0"/>
              <a:t>Mark 2:13-17</a:t>
            </a:r>
            <a:endParaRPr lang="en-US" sz="3200" dirty="0"/>
          </a:p>
          <a:p>
            <a:pPr algn="ctr"/>
            <a:r>
              <a:rPr lang="en-US" sz="3200" b="1" dirty="0"/>
              <a:t>Sunday Morning</a:t>
            </a:r>
            <a:endParaRPr lang="en-US" sz="3200" dirty="0"/>
          </a:p>
          <a:p>
            <a:pPr algn="ctr"/>
            <a:r>
              <a:rPr lang="en-US" sz="3200" b="1" dirty="0"/>
              <a:t>August 24, 2025</a:t>
            </a:r>
            <a:endParaRPr lang="en-US" sz="3200" dirty="0"/>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close up of a book&#10;&#10;AI-generated content may be incorrect.">
            <a:extLst>
              <a:ext uri="{FF2B5EF4-FFF2-40B4-BE49-F238E27FC236}">
                <a16:creationId xmlns:a16="http://schemas.microsoft.com/office/drawing/2014/main" id="{83F543C3-D60C-54D2-8F71-29AF6B8C8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9" y="2429164"/>
            <a:ext cx="12179301" cy="4428836"/>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6455"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36B38-DD4F-8D85-475F-6B7F12E09FE4}"/>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FF0E2D7-1B71-0C4F-0126-5FB8D6C57A7D}"/>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r>
              <a:rPr lang="en-US" sz="4000" b="1" dirty="0"/>
              <a:t>Jesus' Inclusive Love</a:t>
            </a:r>
            <a:endParaRPr lang="en-US" sz="4000" dirty="0"/>
          </a:p>
          <a:p>
            <a:pPr algn="ctr"/>
            <a:r>
              <a:rPr lang="en-US" sz="4000" dirty="0"/>
              <a:t> </a:t>
            </a:r>
          </a:p>
          <a:p>
            <a:pPr algn="ctr"/>
            <a:r>
              <a:rPr lang="en-US" sz="4000" dirty="0"/>
              <a:t>Jesus’ willingness to dine with tax collectors and sinners demonstrates His inclusive love and mission to reach the lost. We are called to extend love and grace to those society may marginalize.</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5157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3FAF8-2CC7-FA12-AB93-DF63016E64B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5E7727C-868B-67FD-3848-53B04C431CCF}"/>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r>
              <a:rPr lang="en-US" sz="4000" b="1" dirty="0"/>
              <a:t>Breaking Social Barriers</a:t>
            </a:r>
            <a:endParaRPr lang="en-US" sz="4000" dirty="0"/>
          </a:p>
          <a:p>
            <a:pPr algn="ctr"/>
            <a:r>
              <a:rPr lang="en-US" sz="4000" dirty="0"/>
              <a:t> </a:t>
            </a:r>
          </a:p>
          <a:p>
            <a:pPr algn="ctr"/>
            <a:r>
              <a:rPr lang="en-US" sz="4000" dirty="0"/>
              <a:t>Jesus challenges societal norms by associating with those deemed unworthy. As followers of Christ, we should be willing to break social barriers to share the Gospel.</a:t>
            </a:r>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2253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0FDDD-0254-9879-AB26-8751A525922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747C73A-3738-420F-7142-F1466484DEF1}"/>
              </a:ext>
            </a:extLst>
          </p:cNvPr>
          <p:cNvSpPr txBox="1">
            <a:spLocks noChangeArrowheads="1"/>
          </p:cNvSpPr>
          <p:nvPr/>
        </p:nvSpPr>
        <p:spPr>
          <a:xfrm>
            <a:off x="0" y="0"/>
            <a:ext cx="12192000" cy="5486400"/>
          </a:xfrm>
          <a:prstGeom prst="rect">
            <a:avLst/>
          </a:prstGeom>
        </p:spPr>
        <p:txBody>
          <a:bodyPr/>
          <a:lstStyle/>
          <a:p>
            <a:pPr algn="ctr"/>
            <a:r>
              <a:rPr lang="en-US" sz="4000" b="1" dirty="0"/>
              <a:t>The Call to Repentance</a:t>
            </a:r>
            <a:endParaRPr lang="en-US" sz="4000" dirty="0"/>
          </a:p>
          <a:p>
            <a:pPr algn="ctr"/>
            <a:r>
              <a:rPr lang="en-US" sz="4000" dirty="0"/>
              <a:t> </a:t>
            </a:r>
          </a:p>
          <a:p>
            <a:pPr algn="ctr"/>
            <a:r>
              <a:rPr lang="en-US" sz="4000" dirty="0"/>
              <a:t>Jesus’ presence among sinners is not an endorsement of sin but a call to repentance and transformation. We should encourage others to turn to Christ for forgiveness and new life.</a:t>
            </a:r>
          </a:p>
          <a:p>
            <a:pPr algn="ctr"/>
            <a:r>
              <a:rPr lang="en-US" sz="4000" dirty="0"/>
              <a:t> </a:t>
            </a:r>
          </a:p>
          <a:p>
            <a:pPr lvl="0" algn="ctr">
              <a:lnSpc>
                <a:spcPct val="115000"/>
              </a:lnSpc>
              <a:spcAft>
                <a:spcPts val="1000"/>
              </a:spcAft>
              <a:defRPr/>
            </a:pPr>
            <a:endParaRPr lang="en-US" sz="37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defRPr/>
            </a:pPr>
            <a:r>
              <a:rPr lang="en-US" sz="3700" dirty="0">
                <a:solidFill>
                  <a:srgbClr val="FFFFFF"/>
                </a:solidFill>
              </a:rPr>
              <a:t> </a:t>
            </a:r>
          </a:p>
          <a:p>
            <a:pPr lvl="0" algn="ctr">
              <a:lnSpc>
                <a:spcPct val="115000"/>
              </a:lnSpc>
              <a:spcBef>
                <a:spcPts val="0"/>
              </a:spcBef>
              <a:spcAft>
                <a:spcPts val="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4936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0B996-04FE-D1DF-6253-E8361096C22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D7ECFAE-8509-A968-3759-8DDDDB7923D0}"/>
              </a:ext>
            </a:extLst>
          </p:cNvPr>
          <p:cNvSpPr txBox="1">
            <a:spLocks noChangeArrowheads="1"/>
          </p:cNvSpPr>
          <p:nvPr/>
        </p:nvSpPr>
        <p:spPr>
          <a:xfrm>
            <a:off x="0" y="0"/>
            <a:ext cx="12192000" cy="5486400"/>
          </a:xfrm>
          <a:prstGeom prst="rect">
            <a:avLst/>
          </a:prstGeom>
        </p:spPr>
        <p:txBody>
          <a:bodyPr/>
          <a:lstStyle/>
          <a:p>
            <a:pPr algn="ctr"/>
            <a:r>
              <a:rPr lang="en-US" sz="4000" b="1" dirty="0"/>
              <a:t>Community and Fellowship</a:t>
            </a:r>
            <a:endParaRPr lang="en-US" sz="4000" dirty="0"/>
          </a:p>
          <a:p>
            <a:pPr algn="ctr"/>
            <a:r>
              <a:rPr lang="en-US" sz="4000" dirty="0"/>
              <a:t> </a:t>
            </a:r>
          </a:p>
          <a:p>
            <a:pPr algn="ctr"/>
            <a:r>
              <a:rPr lang="en-US" sz="4000" dirty="0"/>
              <a:t>The gathering at Levi's house illustrates the importance of community and fellowship in the Christian life. We should seek to build relationships that foster spiritual growth and support.</a:t>
            </a:r>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0045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D3499-BDE5-9D4C-A85C-E753DB793A9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604186E-4555-271C-7125-E910A501F7AF}"/>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r>
              <a:rPr lang="en-US" sz="4000" b="1" dirty="0"/>
              <a:t>Following Jesus' Example</a:t>
            </a:r>
            <a:endParaRPr lang="en-US" sz="4000" dirty="0"/>
          </a:p>
          <a:p>
            <a:pPr algn="ctr"/>
            <a:r>
              <a:rPr lang="en-US" sz="4000" dirty="0"/>
              <a:t> </a:t>
            </a:r>
          </a:p>
          <a:p>
            <a:pPr algn="ctr"/>
            <a:r>
              <a:rPr lang="en-US" sz="4000" dirty="0"/>
              <a:t>As disciples, we are to follow Jesus' example in reaching out to those who are lost, offering them hope and the message of salvation.</a:t>
            </a:r>
          </a:p>
          <a:p>
            <a:pPr lvl="0" algn="ctr">
              <a:lnSpc>
                <a:spcPct val="115000"/>
              </a:lnSpc>
              <a:spcAft>
                <a:spcPts val="1000"/>
              </a:spcAft>
              <a:defRPr/>
            </a:pP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defRPr/>
            </a:pPr>
            <a:r>
              <a:rPr lang="en-US" sz="4000" dirty="0">
                <a:solidFill>
                  <a:srgbClr val="FFFFFF"/>
                </a:solidFill>
              </a:rPr>
              <a:t> </a:t>
            </a:r>
          </a:p>
          <a:p>
            <a:pPr lvl="0" algn="ctr">
              <a:lnSpc>
                <a:spcPct val="115000"/>
              </a:lnSpc>
              <a:spcBef>
                <a:spcPts val="0"/>
              </a:spcBef>
              <a:spcAft>
                <a:spcPts val="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8164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16 And when the scribes and Pharisees saw Him eating with the tax collectors and sinners, they said to His disciples, "How is it that He eats and drinks with tax collectors and sinners?"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B6135-1DBE-174F-5A40-1626CFFDAD4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6A3DB0A-2854-5FC0-03B2-609946223412}"/>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r>
              <a:rPr lang="en-US" sz="4000" b="1" dirty="0"/>
              <a:t>Understanding Jesus' Mission</a:t>
            </a:r>
            <a:endParaRPr lang="en-US" sz="4000" dirty="0"/>
          </a:p>
          <a:p>
            <a:pPr algn="ctr"/>
            <a:r>
              <a:rPr lang="en-US" sz="4000" dirty="0"/>
              <a:t> </a:t>
            </a:r>
          </a:p>
          <a:p>
            <a:pPr algn="ctr"/>
            <a:r>
              <a:rPr lang="en-US" sz="4000" dirty="0"/>
              <a:t>Jesus came to seek and save the lost, which includes those marginalized by society. His association with sinners demonstrates His mission to bring redemption to all.</a:t>
            </a:r>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423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2A3E1-6A7B-2A41-A35D-C0F8DD3113D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A6FC91B-EDCB-C5D1-7EF1-3A51FF18552D}"/>
              </a:ext>
            </a:extLst>
          </p:cNvPr>
          <p:cNvSpPr txBox="1">
            <a:spLocks noChangeArrowheads="1"/>
          </p:cNvSpPr>
          <p:nvPr/>
        </p:nvSpPr>
        <p:spPr>
          <a:xfrm>
            <a:off x="0" y="0"/>
            <a:ext cx="12192000" cy="5486400"/>
          </a:xfrm>
          <a:prstGeom prst="rect">
            <a:avLst/>
          </a:prstGeom>
        </p:spPr>
        <p:txBody>
          <a:bodyPr/>
          <a:lstStyle/>
          <a:p>
            <a:pPr algn="ctr"/>
            <a:r>
              <a:rPr lang="en-US" sz="4000" b="1" dirty="0"/>
              <a:t>Challenging Religious Legalism</a:t>
            </a:r>
            <a:endParaRPr lang="en-US" sz="4000" dirty="0"/>
          </a:p>
          <a:p>
            <a:pPr algn="ctr"/>
            <a:r>
              <a:rPr lang="en-US" sz="4000" dirty="0"/>
              <a:t> </a:t>
            </a:r>
          </a:p>
          <a:p>
            <a:pPr algn="ctr"/>
            <a:r>
              <a:rPr lang="en-US" sz="4000" dirty="0"/>
              <a:t>The Pharisees' focus on legalism blinded them to the heart of God's law, which is mercy and compassion. Believers are called to prioritize love and grace over rigid adherence to tradition.</a:t>
            </a:r>
          </a:p>
          <a:p>
            <a:pPr algn="ctr"/>
            <a:r>
              <a:rPr lang="en-US" sz="4000" b="1" dirty="0"/>
              <a:t> </a:t>
            </a:r>
            <a:endParaRPr lang="en-US" sz="4000" dirty="0"/>
          </a:p>
          <a:p>
            <a:pPr lvl="0" algn="ctr">
              <a:defRPr/>
            </a:pPr>
            <a:r>
              <a:rPr lang="en-US" sz="4000" dirty="0">
                <a:solidFill>
                  <a:srgbClr val="FFFFFF"/>
                </a:solidFill>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5500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2C762-799B-80C5-8736-6B4ED6D58ED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FDE7E4F-3875-6CC7-0141-27D85E8B4F78}"/>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r>
              <a:rPr lang="en-US" sz="4000" b="1" dirty="0"/>
              <a:t>Embracing the Outcast</a:t>
            </a:r>
            <a:endParaRPr lang="en-US" sz="4000" dirty="0"/>
          </a:p>
          <a:p>
            <a:pPr algn="ctr"/>
            <a:r>
              <a:rPr lang="en-US" sz="4000" dirty="0"/>
              <a:t> </a:t>
            </a:r>
          </a:p>
          <a:p>
            <a:pPr algn="ctr"/>
            <a:r>
              <a:rPr lang="en-US" sz="4000" dirty="0"/>
              <a:t>Jesus’ example teaches us to reach out to those whom society often rejects. We are called to be agents of grace and acceptance, reflecting Christ’s love.</a:t>
            </a:r>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0448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4AA4F-54B0-CF73-66D0-739870138F5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CD3737F-2814-4113-48ED-1FC9E581E0B7}"/>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r>
              <a:rPr lang="en-US" sz="4000" b="1" dirty="0"/>
              <a:t>Self-Reflection on Sin</a:t>
            </a:r>
            <a:endParaRPr lang="en-US" sz="4000" dirty="0"/>
          </a:p>
          <a:p>
            <a:pPr algn="ctr"/>
            <a:r>
              <a:rPr lang="en-US" sz="4000" dirty="0"/>
              <a:t> </a:t>
            </a:r>
          </a:p>
          <a:p>
            <a:pPr algn="ctr"/>
            <a:r>
              <a:rPr lang="en-US" sz="4000" dirty="0"/>
              <a:t>Recognizing our own sinfulness helps us to understand our need for Jesus and prevents us from judging others harshly.</a:t>
            </a:r>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1731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2:13-17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13 Then He went out again by the sea; and all the multitude came to Him, and He taught them. 14 As He passed by, He saw Levi the son of Alphaeus sitting at the tax office. And He said to him, </a:t>
            </a:r>
            <a:r>
              <a:rPr lang="en-US" sz="4000" dirty="0">
                <a:solidFill>
                  <a:srgbClr val="EE0000"/>
                </a:solidFill>
                <a:effectLst/>
                <a:latin typeface="Verdana" panose="020B0604030504040204" pitchFamily="34" charset="0"/>
                <a:ea typeface="Calibri" panose="020F0502020204030204" pitchFamily="34" charset="0"/>
                <a:cs typeface="Times New Roman" panose="02020603050405020304" pitchFamily="18" charset="0"/>
              </a:rPr>
              <a:t>"Follow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So he arose and followed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C3624-D489-97E1-D2B2-69EEF3E5D8A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12B9A5D-2D61-49E6-E51B-05649470190E}"/>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r>
              <a:rPr lang="en-US" sz="4000" b="1" dirty="0"/>
              <a:t>Community and Fellowship</a:t>
            </a:r>
            <a:endParaRPr lang="en-US" sz="4000" dirty="0"/>
          </a:p>
          <a:p>
            <a:pPr algn="ctr"/>
            <a:r>
              <a:rPr lang="en-US" sz="4000" dirty="0"/>
              <a:t> </a:t>
            </a:r>
          </a:p>
          <a:p>
            <a:pPr algn="ctr"/>
            <a:r>
              <a:rPr lang="en-US" sz="4000" dirty="0"/>
              <a:t>True Christian fellowship includes welcoming all people, regardless of their past, into the community of believers.</a:t>
            </a:r>
          </a:p>
          <a:p>
            <a:pPr lvl="0" algn="ctr">
              <a:lnSpc>
                <a:spcPct val="115000"/>
              </a:lnSpc>
              <a:spcBef>
                <a:spcPts val="0"/>
              </a:spcBef>
              <a:spcAft>
                <a:spcPts val="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Bef>
                <a:spcPts val="0"/>
              </a:spcBef>
              <a:spcAft>
                <a:spcPts val="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defRPr/>
            </a:pPr>
            <a:r>
              <a:rPr lang="en-US" sz="4000" dirty="0">
                <a:solidFill>
                  <a:srgbClr val="FFFFFF"/>
                </a:solidFill>
              </a:rPr>
              <a:t> </a:t>
            </a:r>
          </a:p>
          <a:p>
            <a:pPr lvl="0" algn="ctr">
              <a:lnSpc>
                <a:spcPct val="115000"/>
              </a:lnSpc>
              <a:spcBef>
                <a:spcPts val="0"/>
              </a:spcBef>
              <a:spcAft>
                <a:spcPts val="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25188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7EDE0-572B-2FBD-6D74-3B6D764A1C8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40ED31C-6811-1AA1-DA15-58C9C0D88E1F}"/>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17 When Jesus heard it, He said to them, </a:t>
            </a:r>
            <a:r>
              <a:rPr lang="en-US" sz="4000" b="1" dirty="0">
                <a:solidFill>
                  <a:srgbClr val="EE0000"/>
                </a:solidFill>
                <a:effectLst/>
                <a:latin typeface="Verdana" panose="020B0604030504040204" pitchFamily="34" charset="0"/>
                <a:ea typeface="Calibri" panose="020F0502020204030204" pitchFamily="34" charset="0"/>
                <a:cs typeface="Times New Roman" panose="02020603050405020304" pitchFamily="18" charset="0"/>
              </a:rPr>
              <a:t>"Those who are well have no need of a physician, but those who are sick. I did not come to call the righteous, but sinners, to repentance."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217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Jesus' Mission to the Marginalized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Jesus intentionally seeks out those who are spiritually and socially marginalized, demonstrating God's love and grace for all people, regardless of their past or social status.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a typeface="Calibri" panose="020F0502020204030204" pitchFamily="34" charset="0"/>
                <a:cs typeface="Times New Roman" panose="02020603050405020304" pitchFamily="18" charset="0"/>
              </a:rPr>
              <a:t>The Role of Spiritual Healing</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Just as a doctor is needed for the sick, Jesus is the spiritual healer for those who recognize their need for salvation. This highlights the importance of acknowledging our spiritual brokenness.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Humility and Self-Reflection</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The passage challenges us to examine our own hearts and recognize our need for Jesus, rather than assuming self-righteousness or superiority over others.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a typeface="Calibri" panose="020F0502020204030204" pitchFamily="34" charset="0"/>
                <a:cs typeface="Times New Roman" panose="02020603050405020304" pitchFamily="18" charset="0"/>
              </a:rPr>
              <a:t>Mercy Over Sacrifice</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Jesus' actions emphasize the importance of mercy and compassion over ritualistic adherence to religious practices. This calls us to prioritize love and grace in our interactions with others.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a typeface="Calibri" panose="020F0502020204030204" pitchFamily="34" charset="0"/>
                <a:cs typeface="Times New Roman" panose="02020603050405020304" pitchFamily="18" charset="0"/>
              </a:rPr>
              <a:t>The Call to Repentance</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Jesus' mission includes calling sinners to repentance, inviting us to turn away from sin and towards a life of righteousness through Him.</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algn="ctr"/>
            <a:r>
              <a:rPr lang="en-US" sz="4000" b="1" dirty="0"/>
              <a:t> </a:t>
            </a:r>
            <a:endParaRPr lang="en-US" sz="4000" dirty="0"/>
          </a:p>
          <a:p>
            <a:pPr algn="ctr"/>
            <a:r>
              <a:rPr lang="en-US" sz="4000" dirty="0"/>
              <a:t>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endParaRPr lang="en-US" sz="4000"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t> </a:t>
            </a:r>
            <a:r>
              <a:rPr lang="en-US" sz="4000" dirty="0">
                <a:ea typeface="Calibri" panose="020F0502020204030204" pitchFamily="34" charset="0"/>
                <a:cs typeface="Times New Roman" panose="02020603050405020304" pitchFamily="18" charset="0"/>
              </a:rPr>
              <a:t>  15 Now it happened, as He was dining in Levi's house, that many tax collectors and sinners also sat together with Jesus and His disciples; for there were many, and they followed Him. 16 And when the scribes and Pharisees saw Him eating with the tax collectors and sinners, they said to His disciples, "How is it that He eats and drinks with tax collectors and sinners?"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17 When Jesus heard it, He said to them, </a:t>
            </a:r>
            <a:r>
              <a:rPr lang="en-US" sz="4000" dirty="0">
                <a:solidFill>
                  <a:srgbClr val="EE0000"/>
                </a:solidFill>
                <a:ea typeface="Calibri" panose="020F0502020204030204" pitchFamily="34" charset="0"/>
                <a:cs typeface="Times New Roman" panose="02020603050405020304" pitchFamily="18" charset="0"/>
              </a:rPr>
              <a:t>"Those who are well have no need of a physician, but those who are sick. I did not come to call the righteous, but sinners, to repentance."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13 Then He went out again by the sea; and all the multitude came to Him, and He taught them.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The three towns that Jesus cursed were Chorazin, Bethsaida, and Capernaum.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u="sng" dirty="0">
                <a:ea typeface="Calibri" panose="020F0502020204030204" pitchFamily="34" charset="0"/>
                <a:cs typeface="Times New Roman" panose="02020603050405020304" pitchFamily="18" charset="0"/>
              </a:rPr>
              <a:t>Matthew 28:18</a:t>
            </a:r>
            <a:endParaRPr lang="en-US" sz="3200"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solidFill>
                  <a:srgbClr val="FF0000"/>
                </a:solidFill>
                <a:ea typeface="Calibri" panose="020F0502020204030204" pitchFamily="34" charset="0"/>
                <a:cs typeface="Times New Roman" panose="02020603050405020304" pitchFamily="18" charset="0"/>
              </a:rPr>
              <a:t>And Jesus came and spoke to them, saying, "All authority has been given to Me in heaven and on earth.</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ea typeface="Verdana" panose="020B0604030504040204" pitchFamily="34" charset="0"/>
              <a:cs typeface="Times New Roman" panose="02020603050405020304" pitchFamily="18" charset="0"/>
            </a:endParaRPr>
          </a:p>
        </p:txBody>
      </p:sp>
      <p:pic>
        <p:nvPicPr>
          <p:cNvPr id="4" name="Picture 3" descr="A stone structure with columns&#10;&#10;AI-generated content may be incorrect.">
            <a:extLst>
              <a:ext uri="{FF2B5EF4-FFF2-40B4-BE49-F238E27FC236}">
                <a16:creationId xmlns:a16="http://schemas.microsoft.com/office/drawing/2014/main" id="{AA3D506F-5AE2-AF6C-BAF1-B600BB178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12268200" cy="6858000"/>
          </a:xfrm>
          <a:prstGeom prst="rect">
            <a:avLst/>
          </a:prstGeom>
        </p:spPr>
      </p:pic>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22032</TotalTime>
  <Words>2303</Words>
  <Application>Microsoft Office PowerPoint</Application>
  <PresentationFormat>Widescreen</PresentationFormat>
  <Paragraphs>346</Paragraphs>
  <Slides>55</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55</vt:i4>
      </vt:variant>
    </vt:vector>
  </HeadingPairs>
  <TitlesOfParts>
    <vt:vector size="66"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864</cp:revision>
  <dcterms:created xsi:type="dcterms:W3CDTF">2009-08-18T08:19:59Z</dcterms:created>
  <dcterms:modified xsi:type="dcterms:W3CDTF">2025-08-25T03:03:26Z</dcterms:modified>
</cp:coreProperties>
</file>