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Lst>
  <p:notesMasterIdLst>
    <p:notesMasterId r:id="rId88"/>
  </p:notesMasterIdLst>
  <p:handoutMasterIdLst>
    <p:handoutMasterId r:id="rId89"/>
  </p:handoutMasterIdLst>
  <p:sldIdLst>
    <p:sldId id="1680" r:id="rId4"/>
    <p:sldId id="460" r:id="rId5"/>
    <p:sldId id="826" r:id="rId6"/>
    <p:sldId id="999" r:id="rId7"/>
    <p:sldId id="1000" r:id="rId8"/>
    <p:sldId id="461" r:id="rId9"/>
    <p:sldId id="1001" r:id="rId10"/>
    <p:sldId id="1040" r:id="rId11"/>
    <p:sldId id="464" r:id="rId12"/>
    <p:sldId id="1802" r:id="rId13"/>
    <p:sldId id="1803" r:id="rId14"/>
    <p:sldId id="1804" r:id="rId15"/>
    <p:sldId id="833" r:id="rId16"/>
    <p:sldId id="1810" r:id="rId17"/>
    <p:sldId id="1809" r:id="rId18"/>
    <p:sldId id="465" r:id="rId19"/>
    <p:sldId id="1812" r:id="rId20"/>
    <p:sldId id="373" r:id="rId21"/>
    <p:sldId id="374" r:id="rId22"/>
    <p:sldId id="979" r:id="rId23"/>
    <p:sldId id="375" r:id="rId24"/>
    <p:sldId id="1638" r:id="rId25"/>
    <p:sldId id="981" r:id="rId26"/>
    <p:sldId id="980" r:id="rId27"/>
    <p:sldId id="1805" r:id="rId28"/>
    <p:sldId id="985" r:id="rId29"/>
    <p:sldId id="984" r:id="rId30"/>
    <p:sldId id="1003" r:id="rId31"/>
    <p:sldId id="1811" r:id="rId32"/>
    <p:sldId id="1813" r:id="rId33"/>
    <p:sldId id="983" r:id="rId34"/>
    <p:sldId id="1807" r:id="rId35"/>
    <p:sldId id="1806" r:id="rId36"/>
    <p:sldId id="1795" r:id="rId37"/>
    <p:sldId id="1797" r:id="rId38"/>
    <p:sldId id="1799" r:id="rId39"/>
    <p:sldId id="1002" r:id="rId40"/>
    <p:sldId id="1808" r:id="rId41"/>
    <p:sldId id="1016" r:id="rId42"/>
    <p:sldId id="1800" r:id="rId43"/>
    <p:sldId id="1015" r:id="rId44"/>
    <p:sldId id="1026" r:id="rId45"/>
    <p:sldId id="1678" r:id="rId46"/>
    <p:sldId id="1617" r:id="rId47"/>
    <p:sldId id="1618" r:id="rId48"/>
    <p:sldId id="1815" r:id="rId49"/>
    <p:sldId id="1817" r:id="rId50"/>
    <p:sldId id="1816" r:id="rId51"/>
    <p:sldId id="1814" r:id="rId52"/>
    <p:sldId id="1818" r:id="rId53"/>
    <p:sldId id="1819" r:id="rId54"/>
    <p:sldId id="1619" r:id="rId55"/>
    <p:sldId id="1620" r:id="rId56"/>
    <p:sldId id="1621" r:id="rId57"/>
    <p:sldId id="1645" r:id="rId58"/>
    <p:sldId id="1646" r:id="rId59"/>
    <p:sldId id="1647" r:id="rId60"/>
    <p:sldId id="1684" r:id="rId61"/>
    <p:sldId id="1685" r:id="rId62"/>
    <p:sldId id="1686" r:id="rId63"/>
    <p:sldId id="1687" r:id="rId64"/>
    <p:sldId id="1688" r:id="rId65"/>
    <p:sldId id="1689" r:id="rId66"/>
    <p:sldId id="658" r:id="rId67"/>
    <p:sldId id="1690" r:id="rId68"/>
    <p:sldId id="1691" r:id="rId69"/>
    <p:sldId id="1692" r:id="rId70"/>
    <p:sldId id="1693" r:id="rId71"/>
    <p:sldId id="1694" r:id="rId72"/>
    <p:sldId id="1695" r:id="rId73"/>
    <p:sldId id="1696" r:id="rId74"/>
    <p:sldId id="1697" r:id="rId75"/>
    <p:sldId id="1698" r:id="rId76"/>
    <p:sldId id="1699" r:id="rId77"/>
    <p:sldId id="1705" r:id="rId78"/>
    <p:sldId id="969" r:id="rId79"/>
    <p:sldId id="970" r:id="rId80"/>
    <p:sldId id="971" r:id="rId81"/>
    <p:sldId id="972" r:id="rId82"/>
    <p:sldId id="973" r:id="rId83"/>
    <p:sldId id="974" r:id="rId84"/>
    <p:sldId id="975" r:id="rId85"/>
    <p:sldId id="1597" r:id="rId86"/>
    <p:sldId id="852" r:id="rId87"/>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0" autoAdjust="0"/>
    <p:restoredTop sz="94671" autoAdjust="0"/>
  </p:normalViewPr>
  <p:slideViewPr>
    <p:cSldViewPr>
      <p:cViewPr varScale="1">
        <p:scale>
          <a:sx n="104" d="100"/>
          <a:sy n="104" d="100"/>
        </p:scale>
        <p:origin x="462" y="31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2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5292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2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24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04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689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349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638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647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5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512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637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021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8/3/2025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8452588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0969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8/3/2025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902706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11119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902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7914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6826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858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658286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97530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8/3/2025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870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2562520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8/3/2025</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1175506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3DF889B-53A7-5129-6C93-3D92307E5B8B}"/>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40B6622E-4B78-C292-FC50-5DBAC8E8BB5C}"/>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07417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00C89FDE-64EA-5DE4-FCE7-616DE51A7CC5}"/>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FF05B909-E732-FCD0-3E93-93DAFCDC068D}"/>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group of people looking at their phones&#10;&#10;AI-generated content may be incorrect.">
            <a:extLst>
              <a:ext uri="{FF2B5EF4-FFF2-40B4-BE49-F238E27FC236}">
                <a16:creationId xmlns:a16="http://schemas.microsoft.com/office/drawing/2014/main" id="{C7FD83FB-A35D-1A1D-72CA-7A69F800E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Tree>
    <p:extLst>
      <p:ext uri="{BB962C8B-B14F-4D97-AF65-F5344CB8AC3E}">
        <p14:creationId xmlns:p14="http://schemas.microsoft.com/office/powerpoint/2010/main" val="3244394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1A28F1A1-00F7-907C-DD7E-A9DF1229C441}"/>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84FA3989-3D96-C575-E8BE-15B4220808B6}"/>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group of people in a line&#10;&#10;AI-generated content may be incorrect.">
            <a:extLst>
              <a:ext uri="{FF2B5EF4-FFF2-40B4-BE49-F238E27FC236}">
                <a16:creationId xmlns:a16="http://schemas.microsoft.com/office/drawing/2014/main" id="{79F27B0E-8641-3359-5F91-3B18262CA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6501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6AE70FF-F25D-BF76-57F5-5673EC327FA1}"/>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5F28D284-C0AA-AC11-E34F-31BD9E0CFD1A}"/>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group of people looking at their phones&#10;&#10;AI-generated content may be incorrect.">
            <a:extLst>
              <a:ext uri="{FF2B5EF4-FFF2-40B4-BE49-F238E27FC236}">
                <a16:creationId xmlns:a16="http://schemas.microsoft.com/office/drawing/2014/main" id="{23384E9B-DA21-B9B4-1174-4D67A6952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2496800" cy="8077200"/>
          </a:xfrm>
          <a:prstGeom prst="rect">
            <a:avLst/>
          </a:prstGeom>
        </p:spPr>
      </p:pic>
    </p:spTree>
    <p:extLst>
      <p:ext uri="{BB962C8B-B14F-4D97-AF65-F5344CB8AC3E}">
        <p14:creationId xmlns:p14="http://schemas.microsoft.com/office/powerpoint/2010/main" val="2065863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2. Sexual Immorality</a:t>
            </a:r>
            <a:endParaRPr lang="en-US" sz="4000" dirty="0"/>
          </a:p>
          <a:p>
            <a:pPr algn="ctr"/>
            <a:r>
              <a:rPr lang="en-US" sz="4000" b="1" dirty="0">
                <a:solidFill>
                  <a:srgbClr val="FF0000"/>
                </a:solidFill>
              </a:rPr>
              <a:t> </a:t>
            </a:r>
            <a:endParaRPr lang="en-US" sz="4000" dirty="0">
              <a:solidFill>
                <a:srgbClr val="FF0000"/>
              </a:solidFill>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0D87441-37C3-F55E-A822-DB82499BB87A}"/>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6EC35BFF-62F0-4E6C-C6A2-05AFCC7F2E03}"/>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person in a colorful dress with a group of children in the background&#10;&#10;AI-generated content may be incorrect.">
            <a:extLst>
              <a:ext uri="{FF2B5EF4-FFF2-40B4-BE49-F238E27FC236}">
                <a16:creationId xmlns:a16="http://schemas.microsoft.com/office/drawing/2014/main" id="{517DC97E-EB53-CD91-15CF-D6D70216B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542887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E5191ED-1FC4-37BA-FC6A-7BA1750FE0F1}"/>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F8F2BA1A-975E-677A-3AF2-E4330A8EC7FD}"/>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person reading a book with a group of people sitting on the floor&#10;&#10;AI-generated content may be incorrect.">
            <a:extLst>
              <a:ext uri="{FF2B5EF4-FFF2-40B4-BE49-F238E27FC236}">
                <a16:creationId xmlns:a16="http://schemas.microsoft.com/office/drawing/2014/main" id="{1B84BE77-2560-C6C3-BCB5-10C52ED15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432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3. Broken Covenants</a:t>
            </a:r>
            <a:endParaRPr lang="en-US" sz="4000" dirty="0"/>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D26E952-9139-7901-4841-375A2CA7A65F}"/>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53717978-9445-F208-3BC8-EA675572CCA5}"/>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graph of divorce among young adults&#10;&#10;AI-generated content may be incorrect.">
            <a:extLst>
              <a:ext uri="{FF2B5EF4-FFF2-40B4-BE49-F238E27FC236}">
                <a16:creationId xmlns:a16="http://schemas.microsoft.com/office/drawing/2014/main" id="{6C95CE84-E61D-DF18-48F6-B4881D5E7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239000"/>
          </a:xfrm>
          <a:prstGeom prst="rect">
            <a:avLst/>
          </a:prstGeom>
        </p:spPr>
      </p:pic>
    </p:spTree>
    <p:extLst>
      <p:ext uri="{BB962C8B-B14F-4D97-AF65-F5344CB8AC3E}">
        <p14:creationId xmlns:p14="http://schemas.microsoft.com/office/powerpoint/2010/main" val="4117378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dirty="0"/>
              <a:t> </a:t>
            </a:r>
            <a:r>
              <a:rPr lang="en-US" sz="4000" b="1" dirty="0"/>
              <a:t>4. Innocent Bloodshed</a:t>
            </a:r>
            <a:endParaRPr lang="en-US" sz="4000" dirty="0"/>
          </a:p>
          <a:p>
            <a:pPr algn="ctr"/>
            <a:r>
              <a:rPr lang="en-US" sz="4000" dirty="0"/>
              <a:t> </a:t>
            </a:r>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b="1" u="sng" dirty="0"/>
              <a:t>Genesis 4:8-11</a:t>
            </a:r>
            <a:endParaRPr lang="en-US" sz="4000" u="sng" dirty="0"/>
          </a:p>
          <a:p>
            <a:pPr algn="ctr"/>
            <a:r>
              <a:rPr lang="en-US" sz="4000" dirty="0"/>
              <a:t>8 Now Cain talked with Abel his brother; and it came to pass, when they were in the field, that Cain rose up against Abel his brother and killed him. </a:t>
            </a: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algn="ctr"/>
            <a:r>
              <a:rPr lang="en-US" sz="4000" dirty="0"/>
              <a:t> 9 Then the LORD said to Cain, "Where is Abel your brother?" He said, "I do not know. Am I my brother's keeper?" 10 And He said, "What have you done? The voice of your brother's blood cries out to Me from the ground. 11 So now you are cursed from the earth, which has opened its mouth to receive your brother's blood from your hand. </a:t>
            </a:r>
          </a:p>
          <a:p>
            <a:pPr algn="ctr"/>
            <a:r>
              <a:rPr lang="en-US" sz="4400" dirty="0"/>
              <a:t> </a:t>
            </a:r>
          </a:p>
          <a:p>
            <a:pPr marL="0" marR="0" algn="ctr">
              <a:lnSpc>
                <a:spcPct val="115000"/>
              </a:lnSpc>
              <a:spcAft>
                <a:spcPts val="1000"/>
              </a:spcAft>
            </a:pPr>
            <a:r>
              <a:rPr lang="en-US" sz="4400" dirty="0">
                <a:ea typeface="Calibri" panose="020F0502020204030204" pitchFamily="34" charset="0"/>
                <a:cs typeface="Times New Roman" panose="02020603050405020304" pitchFamily="18" charset="0"/>
              </a:rPr>
              <a:t>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18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7BB3C00B-8701-4743-4742-A02CD9AE1DBD}"/>
              </a:ext>
            </a:extLst>
          </p:cNvPr>
          <p:cNvGraphicFramePr>
            <a:graphicFrameLocks noGrp="1"/>
          </p:cNvGraphicFramePr>
          <p:nvPr>
            <p:extLst>
              <p:ext uri="{D42A27DB-BD31-4B8C-83A1-F6EECF244321}">
                <p14:modId xmlns:p14="http://schemas.microsoft.com/office/powerpoint/2010/main" val="3573298285"/>
              </p:ext>
            </p:extLst>
          </p:nvPr>
        </p:nvGraphicFramePr>
        <p:xfrm>
          <a:off x="3124200" y="0"/>
          <a:ext cx="5410200" cy="6858005"/>
        </p:xfrm>
        <a:graphic>
          <a:graphicData uri="http://schemas.openxmlformats.org/drawingml/2006/table">
            <a:tbl>
              <a:tblPr firstRow="1" firstCol="1" bandRow="1"/>
              <a:tblGrid>
                <a:gridCol w="1352550">
                  <a:extLst>
                    <a:ext uri="{9D8B030D-6E8A-4147-A177-3AD203B41FA5}">
                      <a16:colId xmlns:a16="http://schemas.microsoft.com/office/drawing/2014/main" val="4145687647"/>
                    </a:ext>
                  </a:extLst>
                </a:gridCol>
                <a:gridCol w="1352550">
                  <a:extLst>
                    <a:ext uri="{9D8B030D-6E8A-4147-A177-3AD203B41FA5}">
                      <a16:colId xmlns:a16="http://schemas.microsoft.com/office/drawing/2014/main" val="2087853386"/>
                    </a:ext>
                  </a:extLst>
                </a:gridCol>
                <a:gridCol w="1352550">
                  <a:extLst>
                    <a:ext uri="{9D8B030D-6E8A-4147-A177-3AD203B41FA5}">
                      <a16:colId xmlns:a16="http://schemas.microsoft.com/office/drawing/2014/main" val="2696662815"/>
                    </a:ext>
                  </a:extLst>
                </a:gridCol>
                <a:gridCol w="1352550">
                  <a:extLst>
                    <a:ext uri="{9D8B030D-6E8A-4147-A177-3AD203B41FA5}">
                      <a16:colId xmlns:a16="http://schemas.microsoft.com/office/drawing/2014/main" val="3762608200"/>
                    </a:ext>
                  </a:extLst>
                </a:gridCol>
              </a:tblGrid>
              <a:tr h="623455">
                <a:tc>
                  <a:txBody>
                    <a:bodyPr/>
                    <a:lstStyle/>
                    <a:p>
                      <a:pPr>
                        <a:lnSpc>
                          <a:spcPct val="115000"/>
                        </a:lnSpc>
                      </a:pPr>
                      <a:endParaRPr lang="en-US" sz="800">
                        <a:effectLst/>
                        <a:latin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Location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Date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Magnitude (M</a:t>
                      </a:r>
                      <a:r>
                        <a:rPr lang="en-US" sz="1000" b="1" baseline="-25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w</a:t>
                      </a:r>
                      <a:r>
                        <a:rPr lang="en-US" sz="1000" b="1">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12642615"/>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Valdivia, Chile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May 22, 1960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06343513"/>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Alaska, USA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March 27, 1964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24901993"/>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Sumatra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9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December 26, 2004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9.1 to 9.3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8666658"/>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Tohoku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March 11, 2011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1457485"/>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Kamchatka, Russia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November 5, 1952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6324660"/>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Chile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February 27, 2010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8.8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5015475"/>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Rat Island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February 3, 1965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8.7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0082259"/>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Assam-Tibet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August 15, 1950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8.6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8629401"/>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Aleutian Islands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April 1, 1946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8.6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2998726"/>
                  </a:ext>
                </a:extLst>
              </a:tr>
              <a:tr h="623455">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10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Indian Ocean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April 11, 2012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15000"/>
                        </a:lnSpc>
                        <a:spcAft>
                          <a:spcPts val="1000"/>
                        </a:spcAft>
                        <a:buNone/>
                      </a:pPr>
                      <a:r>
                        <a:rPr lang="en-US" sz="1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8.6</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3511" marR="53511" marT="53511" marB="5351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65073771"/>
                  </a:ext>
                </a:extLst>
              </a:tr>
            </a:tbl>
          </a:graphicData>
        </a:graphic>
      </p:graphicFrame>
      <p:pic>
        <p:nvPicPr>
          <p:cNvPr id="4" name="Picture 3" descr="A sign on a building&#10;&#10;AI-generated content may be incorrect.">
            <a:extLst>
              <a:ext uri="{FF2B5EF4-FFF2-40B4-BE49-F238E27FC236}">
                <a16:creationId xmlns:a16="http://schemas.microsoft.com/office/drawing/2014/main" id="{C7C0AAC1-D1DD-5135-8C98-42F701FE1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0B00-4AF8-9988-A972-CE08D87DBA8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6D4BCBB-7F95-8583-5994-DE3BB2D21EB1}"/>
              </a:ext>
            </a:extLst>
          </p:cNvPr>
          <p:cNvSpPr txBox="1">
            <a:spLocks noChangeArrowheads="1"/>
          </p:cNvSpPr>
          <p:nvPr/>
        </p:nvSpPr>
        <p:spPr>
          <a:xfrm>
            <a:off x="0" y="0"/>
            <a:ext cx="12192000" cy="5029200"/>
          </a:xfrm>
          <a:prstGeom prst="rect">
            <a:avLst/>
          </a:prstGeom>
        </p:spPr>
        <p:txBody>
          <a:bodyPr/>
          <a:lstStyle/>
          <a:p>
            <a:pPr algn="ctr"/>
            <a:r>
              <a:rPr lang="en-US" sz="4000" b="1" dirty="0">
                <a:ea typeface="Calibri" panose="020F0502020204030204" pitchFamily="34" charset="0"/>
                <a:cs typeface="Times New Roman" panose="02020603050405020304" pitchFamily="18" charset="0"/>
              </a:rPr>
              <a:t> </a:t>
            </a:r>
            <a:r>
              <a:rPr lang="en-US" sz="4000" b="1" dirty="0"/>
              <a:t> False Prophets – Won’t Talk About Sin</a:t>
            </a:r>
            <a:endParaRPr lang="en-US" sz="4000" dirty="0"/>
          </a:p>
          <a:p>
            <a:pPr algn="ctr"/>
            <a:r>
              <a:rPr lang="en-US" sz="4000" dirty="0"/>
              <a:t> </a:t>
            </a:r>
          </a:p>
          <a:p>
            <a:pPr algn="ctr"/>
            <a:r>
              <a:rPr lang="en-US" sz="4000" dirty="0"/>
              <a:t>Joel Osteen</a:t>
            </a:r>
          </a:p>
          <a:p>
            <a:pPr algn="ctr"/>
            <a:r>
              <a:rPr lang="en-US" sz="4000" dirty="0"/>
              <a:t>Steven Furtick</a:t>
            </a:r>
          </a:p>
          <a:p>
            <a:pPr algn="ctr"/>
            <a:r>
              <a:rPr lang="en-US" sz="4000" dirty="0"/>
              <a:t>Joyce Meyer</a:t>
            </a:r>
          </a:p>
          <a:p>
            <a:pPr algn="ctr"/>
            <a:r>
              <a:rPr lang="en-US" sz="4000" dirty="0"/>
              <a:t> </a:t>
            </a:r>
          </a:p>
          <a:p>
            <a:pPr algn="ct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building with a sign on the front&#10;&#10;AI-generated content may be incorrect.">
            <a:extLst>
              <a:ext uri="{FF2B5EF4-FFF2-40B4-BE49-F238E27FC236}">
                <a16:creationId xmlns:a16="http://schemas.microsoft.com/office/drawing/2014/main" id="{122409FD-D8A4-59F1-DC09-3E197E1F8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3785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51275"/>
            <a:ext cx="12192000" cy="5537675"/>
          </a:xfrm>
          <a:prstGeom prst="rect">
            <a:avLst/>
          </a:prstGeom>
        </p:spPr>
        <p:txBody>
          <a:bodyPr/>
          <a:lstStyle/>
          <a:p>
            <a:pPr algn="ctr"/>
            <a:r>
              <a:rPr lang="en-US" sz="4000" b="1" dirty="0"/>
              <a:t>5. Other Abominations</a:t>
            </a:r>
            <a:endParaRPr lang="en-US" sz="4000" dirty="0"/>
          </a:p>
          <a:p>
            <a:pPr algn="ctr"/>
            <a:endParaRPr lang="en-US" sz="4000" u="sng" dirty="0"/>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r>
              <a:rPr lang="en-US" sz="4000" dirty="0"/>
              <a:t> </a:t>
            </a:r>
          </a:p>
          <a:p>
            <a:pPr algn="ctr"/>
            <a:r>
              <a:rPr lang="en-US" sz="4000" dirty="0"/>
              <a:t> </a:t>
            </a:r>
          </a:p>
          <a:p>
            <a:pPr algn="ct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31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A sign in front of a building&#10;&#10;AI-generated content may be incorrect.">
            <a:extLst>
              <a:ext uri="{FF2B5EF4-FFF2-40B4-BE49-F238E27FC236}">
                <a16:creationId xmlns:a16="http://schemas.microsoft.com/office/drawing/2014/main" id="{E505C839-4255-F8C8-BBED-B5D0D82F5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6822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65C21E0-5DFC-BEFB-1D07-C6AC83695FB0}"/>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286E3617-B427-0BAE-A51A-032A8D255319}"/>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diagram of different colored squares&#10;&#10;AI-generated content may be incorrect.">
            <a:extLst>
              <a:ext uri="{FF2B5EF4-FFF2-40B4-BE49-F238E27FC236}">
                <a16:creationId xmlns:a16="http://schemas.microsoft.com/office/drawing/2014/main" id="{EADA1E6B-3D03-B744-210D-8F9374AD1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219680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u="sng" dirty="0"/>
              <a:t>Leviticus 18:24-28</a:t>
            </a:r>
            <a:endParaRPr lang="en-US" sz="4000" u="sng" dirty="0"/>
          </a:p>
          <a:p>
            <a:pPr algn="ctr"/>
            <a:r>
              <a:rPr lang="en-US" sz="4000" dirty="0"/>
              <a:t>24'Do not defile yourselves with any of these things; for by all these the nations are defiled, which I am casting out before you. 25 For the land is defiled; therefore I visit the punishment of its iniquity upon it, and the land vomits out its inhabitants. </a:t>
            </a:r>
          </a:p>
          <a:p>
            <a:pPr algn="ctr"/>
            <a:r>
              <a:rPr lang="en-US" sz="4000" dirty="0"/>
              <a:t> </a:t>
            </a:r>
          </a:p>
          <a:p>
            <a:pPr algn="ctr"/>
            <a:r>
              <a:rPr lang="en-US" sz="4000" dirty="0"/>
              <a:t> </a:t>
            </a:r>
          </a:p>
          <a:p>
            <a:pPr marL="0" marR="0" algn="ctr">
              <a:lnSpc>
                <a:spcPct val="115000"/>
              </a:lnSpc>
              <a:spcAft>
                <a:spcPts val="1000"/>
              </a:spcAft>
              <a:buNone/>
            </a:pPr>
            <a:r>
              <a:rPr lang="en-US" sz="4000" b="1" dirty="0">
                <a:solidFill>
                  <a:srgbClr val="EE0000"/>
                </a:solidFill>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b="1" dirty="0"/>
              <a:t> </a:t>
            </a:r>
            <a:endParaRPr lang="en-US" sz="4000" dirty="0"/>
          </a:p>
          <a:p>
            <a:pPr algn="ctr"/>
            <a:endParaRPr lang="en-US" sz="4000" dirty="0"/>
          </a:p>
          <a:p>
            <a:pPr algn="ctr"/>
            <a:r>
              <a:rPr lang="en-US" sz="4000" dirty="0"/>
              <a:t> </a:t>
            </a: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52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6945" y="0"/>
            <a:ext cx="12192000" cy="5486400"/>
          </a:xfrm>
          <a:prstGeom prst="rect">
            <a:avLst/>
          </a:prstGeom>
        </p:spPr>
        <p:txBody>
          <a:bodyPr/>
          <a:lstStyle/>
          <a:p>
            <a:pPr algn="ctr"/>
            <a:r>
              <a:rPr lang="en-US" sz="4000" dirty="0"/>
              <a:t>26 You shall therefore keep My statutes and My judgments, and shall not commit any of these abominations, either any of your own nation or any stranger who dwells among you 27(for all these abominations the men of the land have done, who were before you, and thus the land is defiled), 28 lest the land vomit you out also when you defile it, as it vomited out the nations that were before you.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40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dirty="0"/>
              <a:t>1. Expulsion from the Land </a:t>
            </a:r>
            <a:endParaRPr lang="en-US" sz="4000" dirty="0"/>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a:p>
            <a:pPr algn="ctr"/>
            <a:endParaRPr lang="en-US" sz="4000" dirty="0"/>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b="1" dirty="0"/>
              <a:t> </a:t>
            </a:r>
            <a:endParaRPr lang="en-US" sz="4000" dirty="0"/>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256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C8CACC5-791F-2952-509F-B37B37FF75AC}"/>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C6E06B57-1D76-D76A-48B5-D515C1C43FAE}"/>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group of people on fire&#10;&#10;AI-generated content may be incorrect.">
            <a:extLst>
              <a:ext uri="{FF2B5EF4-FFF2-40B4-BE49-F238E27FC236}">
                <a16:creationId xmlns:a16="http://schemas.microsoft.com/office/drawing/2014/main" id="{CBFE3527-7BCB-355D-AE99-E953DA43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Tree>
    <p:extLst>
      <p:ext uri="{BB962C8B-B14F-4D97-AF65-F5344CB8AC3E}">
        <p14:creationId xmlns:p14="http://schemas.microsoft.com/office/powerpoint/2010/main" val="797446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0" y="0"/>
            <a:ext cx="12192000" cy="1905000"/>
          </a:xfrm>
          <a:prstGeom prst="rect">
            <a:avLst/>
          </a:prstGeom>
        </p:spPr>
        <p:txBody>
          <a:bodyPr/>
          <a:lstStyle/>
          <a:p>
            <a:pPr algn="ctr"/>
            <a:r>
              <a:rPr lang="en-US" sz="3200" b="1" dirty="0"/>
              <a:t>Jesus Heal Our Land</a:t>
            </a:r>
            <a:endParaRPr lang="en-US" sz="3200" dirty="0"/>
          </a:p>
          <a:p>
            <a:pPr algn="ctr"/>
            <a:r>
              <a:rPr lang="en-US" sz="2800" b="1" dirty="0"/>
              <a:t>by Pastor Fee Soliven</a:t>
            </a:r>
            <a:endParaRPr lang="en-US" sz="2800" dirty="0"/>
          </a:p>
          <a:p>
            <a:pPr algn="ctr"/>
            <a:r>
              <a:rPr lang="en-US" sz="3200" b="1" dirty="0"/>
              <a:t>2 Chronicles 7:12-22</a:t>
            </a:r>
            <a:endParaRPr lang="en-US" sz="3200" dirty="0"/>
          </a:p>
          <a:p>
            <a:pPr algn="ctr"/>
            <a:r>
              <a:rPr lang="en-US" sz="3200" b="1" dirty="0"/>
              <a:t>Sunday Morning </a:t>
            </a:r>
            <a:endParaRPr lang="en-US" sz="3200" dirty="0"/>
          </a:p>
          <a:p>
            <a:pPr algn="ctr"/>
            <a:r>
              <a:rPr lang="en-US" sz="3200" b="1" dirty="0"/>
              <a:t>August 3, 2025</a:t>
            </a:r>
            <a:endParaRPr lang="en-US" sz="3200" dirty="0"/>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lake with mountains in the background&#10;&#10;AI-generated content may be incorrect.">
            <a:extLst>
              <a:ext uri="{FF2B5EF4-FFF2-40B4-BE49-F238E27FC236}">
                <a16:creationId xmlns:a16="http://schemas.microsoft.com/office/drawing/2014/main" id="{6D2BDEE8-841D-8A33-C3F4-69EEEA5F3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9164"/>
            <a:ext cx="12192000" cy="4428836"/>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649527" y="5029200"/>
            <a:ext cx="1549399" cy="11620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36FC6068-5AF6-E4AB-C232-618F245B15F2}"/>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C7AFE46C-1645-3570-71FC-35186DBCD712}"/>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painting of menorah and soldiers&#10;&#10;AI-generated content may be incorrect.">
            <a:extLst>
              <a:ext uri="{FF2B5EF4-FFF2-40B4-BE49-F238E27FC236}">
                <a16:creationId xmlns:a16="http://schemas.microsoft.com/office/drawing/2014/main" id="{6C5C2FD4-B2D2-9B49-84E1-E45EF64E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10398"/>
          </a:xfrm>
          <a:prstGeom prst="rect">
            <a:avLst/>
          </a:prstGeom>
        </p:spPr>
      </p:pic>
    </p:spTree>
    <p:extLst>
      <p:ext uri="{BB962C8B-B14F-4D97-AF65-F5344CB8AC3E}">
        <p14:creationId xmlns:p14="http://schemas.microsoft.com/office/powerpoint/2010/main" val="1136324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dirty="0"/>
              <a:t>Loss of Divine Favor and Protection</a:t>
            </a:r>
            <a:endParaRPr lang="en-US" sz="4000" dirty="0"/>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001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2C672AF6-4C70-EE39-0FBB-A9B7E7741D17}"/>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9EEB53AE-89D6-33C1-48C2-39F4EB46F097}"/>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High view of a flooded area&#10;&#10;AI-generated content may be incorrect.">
            <a:extLst>
              <a:ext uri="{FF2B5EF4-FFF2-40B4-BE49-F238E27FC236}">
                <a16:creationId xmlns:a16="http://schemas.microsoft.com/office/drawing/2014/main" id="{94900CD0-F7A4-B08B-C9FC-5CA35669C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 y="0"/>
            <a:ext cx="12184682" cy="6858000"/>
          </a:xfrm>
          <a:prstGeom prst="rect">
            <a:avLst/>
          </a:prstGeom>
        </p:spPr>
      </p:pic>
    </p:spTree>
    <p:extLst>
      <p:ext uri="{BB962C8B-B14F-4D97-AF65-F5344CB8AC3E}">
        <p14:creationId xmlns:p14="http://schemas.microsoft.com/office/powerpoint/2010/main" val="2719252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BF25B41-8D88-894C-0782-7065A305D57D}"/>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D63E943A-304C-2B49-A938-15B06B5656C9}"/>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vehicle in a muddy river&#10;&#10;AI-generated content may be incorrect.">
            <a:extLst>
              <a:ext uri="{FF2B5EF4-FFF2-40B4-BE49-F238E27FC236}">
                <a16:creationId xmlns:a16="http://schemas.microsoft.com/office/drawing/2014/main" id="{C60D7699-D944-7E73-516B-042E74D69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8"/>
          </a:xfrm>
          <a:prstGeom prst="rect">
            <a:avLst/>
          </a:prstGeom>
        </p:spPr>
      </p:pic>
    </p:spTree>
    <p:extLst>
      <p:ext uri="{BB962C8B-B14F-4D97-AF65-F5344CB8AC3E}">
        <p14:creationId xmlns:p14="http://schemas.microsoft.com/office/powerpoint/2010/main" val="2871492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graphicFrame>
        <p:nvGraphicFramePr>
          <p:cNvPr id="2" name="Object 1">
            <a:extLst>
              <a:ext uri="{FF2B5EF4-FFF2-40B4-BE49-F238E27FC236}">
                <a16:creationId xmlns:a16="http://schemas.microsoft.com/office/drawing/2014/main" id="{547DDB98-AF69-6445-B064-B419D7D21DAD}"/>
              </a:ext>
            </a:extLst>
          </p:cNvPr>
          <p:cNvGraphicFramePr>
            <a:graphicFrameLocks noChangeAspect="1"/>
          </p:cNvGraphicFramePr>
          <p:nvPr/>
        </p:nvGraphicFramePr>
        <p:xfrm>
          <a:off x="0" y="1"/>
          <a:ext cx="12192000" cy="6858000"/>
        </p:xfrm>
        <a:graphic>
          <a:graphicData uri="http://schemas.openxmlformats.org/presentationml/2006/ole">
            <mc:AlternateContent xmlns:mc="http://schemas.openxmlformats.org/markup-compatibility/2006">
              <mc:Choice xmlns:v="urn:schemas-microsoft-com:vml" Requires="v">
                <p:oleObj name="Document" r:id="rId3" imgW="9851171" imgH="7542842" progId="Word.Document.12">
                  <p:embed/>
                </p:oleObj>
              </mc:Choice>
              <mc:Fallback>
                <p:oleObj name="Document" r:id="rId3" imgW="9851171" imgH="7542842" progId="Word.Document.12">
                  <p:embed/>
                  <p:pic>
                    <p:nvPicPr>
                      <p:cNvPr id="2" name="Object 1">
                        <a:extLst>
                          <a:ext uri="{FF2B5EF4-FFF2-40B4-BE49-F238E27FC236}">
                            <a16:creationId xmlns:a16="http://schemas.microsoft.com/office/drawing/2014/main" id="{547DDB98-AF69-6445-B064-B419D7D21DAD}"/>
                          </a:ext>
                        </a:extLst>
                      </p:cNvPr>
                      <p:cNvPicPr/>
                      <p:nvPr/>
                    </p:nvPicPr>
                    <p:blipFill>
                      <a:blip r:embed="rId4"/>
                      <a:stretch>
                        <a:fillRect/>
                      </a:stretch>
                    </p:blipFill>
                    <p:spPr>
                      <a:xfrm>
                        <a:off x="0" y="1"/>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642531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307D276-9348-5899-F290-545CCBEE0071}"/>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068BAC89-FCA9-BD6D-FD15-3D4F8591155D}"/>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screenshot of a website&#10;&#10;AI-generated content may be incorrect.">
            <a:extLst>
              <a:ext uri="{FF2B5EF4-FFF2-40B4-BE49-F238E27FC236}">
                <a16:creationId xmlns:a16="http://schemas.microsoft.com/office/drawing/2014/main" id="{775E6F8B-3C68-B63E-B123-1A3DB3B0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5683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2AF2F986-7513-3556-DEB6-961CF300F7D2}"/>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5FB231C1-43C6-6C84-3C7A-3E0B0BE888EC}"/>
              </a:ext>
            </a:extLst>
          </p:cNvPr>
          <p:cNvPicPr>
            <a:picLocks noChangeAspect="1"/>
          </p:cNvPicPr>
          <p:nvPr/>
        </p:nvPicPr>
        <p:blipFill>
          <a:blip r:embed="rId4" cstate="print"/>
          <a:stretch>
            <a:fillRect/>
          </a:stretch>
        </p:blipFill>
        <p:spPr>
          <a:xfrm>
            <a:off x="2133600" y="2"/>
            <a:ext cx="7772400" cy="6121625"/>
          </a:xfrm>
          <a:prstGeom prst="rect">
            <a:avLst/>
          </a:prstGeom>
        </p:spPr>
      </p:pic>
      <p:pic>
        <p:nvPicPr>
          <p:cNvPr id="2" name="Trump Nuke">
            <a:hlinkClick r:id="" action="ppaction://media"/>
            <a:extLst>
              <a:ext uri="{FF2B5EF4-FFF2-40B4-BE49-F238E27FC236}">
                <a16:creationId xmlns:a16="http://schemas.microsoft.com/office/drawing/2014/main" id="{5E140EF8-CF1B-30F5-899C-4650976060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998"/>
          </a:xfrm>
          <a:prstGeom prst="rect">
            <a:avLst/>
          </a:prstGeom>
        </p:spPr>
      </p:pic>
    </p:spTree>
    <p:extLst>
      <p:ext uri="{BB962C8B-B14F-4D97-AF65-F5344CB8AC3E}">
        <p14:creationId xmlns:p14="http://schemas.microsoft.com/office/powerpoint/2010/main" val="424350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dirty="0"/>
              <a:t>2. Environmental and Agricultural Decline</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383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87A6298F-6C8F-2625-4C59-A7EFEE934155}"/>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67B681A2-866F-9E17-1A1C-E5F6A88414FF}"/>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firefighter spraying water on a building&#10;&#10;AI-generated content may be incorrect.">
            <a:extLst>
              <a:ext uri="{FF2B5EF4-FFF2-40B4-BE49-F238E27FC236}">
                <a16:creationId xmlns:a16="http://schemas.microsoft.com/office/drawing/2014/main" id="{E0AA8B2A-8E06-8BEF-D213-1EBECE794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9857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dirty="0"/>
              <a:t> 3. Spiritual and Moral Decay</a:t>
            </a:r>
            <a:endParaRPr lang="en-US" sz="4000" dirty="0"/>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b="1" dirty="0"/>
              <a:t> </a:t>
            </a:r>
            <a:endParaRPr lang="en-US" sz="4000" dirty="0"/>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817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u="sng" dirty="0"/>
              <a:t>2 Chronicles 7:12-22</a:t>
            </a:r>
            <a:endParaRPr lang="en-US" sz="4000" u="sng" dirty="0"/>
          </a:p>
          <a:p>
            <a:pPr algn="ctr"/>
            <a:r>
              <a:rPr lang="en-US" sz="4000" dirty="0"/>
              <a:t>12 Then the LORD appeared to Solomon by night, and said to him: "I have heard your prayer, and have chosen this place for Myself as a house of sacrifice. 13 When I shut up heaven and there is no rain, or command the locusts to devour the land, or send pestilence among My people,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618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CE59A6E0-3A9E-FF2D-B0A7-23D47B36A327}"/>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A7E47579-C50A-FE73-1C0C-98541B765050}"/>
              </a:ext>
            </a:extLst>
          </p:cNvPr>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A person in a suit kissing another person&#10;&#10;AI-generated content may be incorrect.">
            <a:extLst>
              <a:ext uri="{FF2B5EF4-FFF2-40B4-BE49-F238E27FC236}">
                <a16:creationId xmlns:a16="http://schemas.microsoft.com/office/drawing/2014/main" id="{C85D10B1-ADBC-3364-E178-E89BC4A62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8749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t>Leviticus 18:22</a:t>
            </a:r>
            <a:endParaRPr lang="en-US" sz="4000" u="sng" dirty="0"/>
          </a:p>
          <a:p>
            <a:pPr algn="ctr"/>
            <a:r>
              <a:rPr lang="en-US" sz="4000" dirty="0"/>
              <a:t>You shall not lie with a male as with a woman. It is an abomination.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54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 </a:t>
            </a:r>
            <a:r>
              <a:rPr lang="en-US" sz="4000" b="1" u="sng" dirty="0"/>
              <a:t>Leviticus 20:13</a:t>
            </a:r>
            <a:endParaRPr lang="en-US" sz="4000" u="sng" dirty="0"/>
          </a:p>
          <a:p>
            <a:pPr algn="ctr"/>
            <a:r>
              <a:rPr lang="en-US" sz="4000" dirty="0"/>
              <a:t>If a man lies with a male as he lies with a woman, both of them have committed an abomination. They shall surely be put to death. Their blood shall be upon them.</a:t>
            </a:r>
          </a:p>
          <a:p>
            <a:pPr algn="ctr"/>
            <a:r>
              <a:rPr lang="en-US" sz="4000" dirty="0"/>
              <a:t> </a:t>
            </a: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a:p>
            <a:pPr algn="ctr"/>
            <a:r>
              <a:rPr lang="en-US" sz="4000" b="1" dirty="0"/>
              <a:t> </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182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7EDE0-572B-2FBD-6D74-3B6D764A1C8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40ED31C-6811-1AA1-DA15-58C9C0D88E1F}"/>
              </a:ext>
            </a:extLst>
          </p:cNvPr>
          <p:cNvSpPr txBox="1">
            <a:spLocks noChangeArrowheads="1"/>
          </p:cNvSpPr>
          <p:nvPr/>
        </p:nvSpPr>
        <p:spPr>
          <a:xfrm>
            <a:off x="0" y="0"/>
            <a:ext cx="12192000" cy="5486400"/>
          </a:xfrm>
          <a:prstGeom prst="rect">
            <a:avLst/>
          </a:prstGeom>
        </p:spPr>
        <p:txBody>
          <a:bodyPr/>
          <a:lstStyle/>
          <a:p>
            <a:pPr algn="ctr"/>
            <a:r>
              <a:rPr lang="en-US" sz="4000" b="1" u="sng" dirty="0"/>
              <a:t>Romans 1:26-27</a:t>
            </a:r>
            <a:endParaRPr lang="en-US" sz="4000" u="sng" dirty="0"/>
          </a:p>
          <a:p>
            <a:pPr algn="ctr"/>
            <a:r>
              <a:rPr lang="en-US" sz="4000" dirty="0"/>
              <a:t>26 For this reason God gave them up to vile passions. For even their women exchanged the natural use for what is against nature. </a:t>
            </a:r>
          </a:p>
          <a:p>
            <a:pPr algn="ctr"/>
            <a:r>
              <a:rPr lang="en-US" sz="4000" dirty="0"/>
              <a:t>27 Likewise also the men, leaving the natural use of the woman, burned in their lust for one another, men with men committing what is shameful, and receiving in themselves the penalty of their error which was due. </a:t>
            </a:r>
          </a:p>
          <a:p>
            <a:pPr algn="ctr"/>
            <a:endParaRPr lang="en-US" sz="4000" b="1" u="sng" dirty="0"/>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1217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5C76-BBC4-FB9D-CA9A-3DD14C883DD2}"/>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E073CB5-E557-1CDC-8791-1495848316F4}"/>
              </a:ext>
            </a:extLst>
          </p:cNvPr>
          <p:cNvSpPr txBox="1">
            <a:spLocks noChangeArrowheads="1"/>
          </p:cNvSpPr>
          <p:nvPr/>
        </p:nvSpPr>
        <p:spPr>
          <a:xfrm>
            <a:off x="0" y="-76200"/>
            <a:ext cx="12192000" cy="5562600"/>
          </a:xfrm>
          <a:prstGeom prst="rect">
            <a:avLst/>
          </a:prstGeom>
        </p:spPr>
        <p:txBody>
          <a:bodyPr/>
          <a:lstStyle/>
          <a:p>
            <a:pPr algn="ctr"/>
            <a:r>
              <a:rPr lang="en-US" sz="3700" b="1" u="sng" dirty="0"/>
              <a:t>1 Corinthians 6:9-11</a:t>
            </a:r>
            <a:endParaRPr lang="en-US" sz="3700" u="sng" dirty="0"/>
          </a:p>
          <a:p>
            <a:pPr algn="ctr"/>
            <a:r>
              <a:rPr lang="en-US" sz="3700" dirty="0"/>
              <a:t>9 Do you not know that the unrighteous will not inherit the kingdom of God? Do not be deceived. Neither fornicators, nor idolaters, nor adulterers, nor homosexuals, nor sodomites, 10 nor thieves, nor covetous, nor drunkards, nor revilers, nor extortioners will inherit the kingdom of God. 11 And such were some of you. But you were washed, but you were sanctified, but you were justified in the name of the Lord Jesus and by the Spirit of our God.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3685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CE405-D1BD-D89A-80EA-F04D016F111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1969B0D-4EB9-86B4-F76D-33CFCD8ABFCD}"/>
              </a:ext>
            </a:extLst>
          </p:cNvPr>
          <p:cNvSpPr txBox="1">
            <a:spLocks noChangeArrowheads="1"/>
          </p:cNvSpPr>
          <p:nvPr/>
        </p:nvSpPr>
        <p:spPr>
          <a:xfrm>
            <a:off x="0" y="0"/>
            <a:ext cx="12192000" cy="5486400"/>
          </a:xfrm>
          <a:prstGeom prst="rect">
            <a:avLst/>
          </a:prstGeom>
        </p:spPr>
        <p:txBody>
          <a:bodyPr/>
          <a:lstStyle/>
          <a:p>
            <a:pPr algn="ctr"/>
            <a:r>
              <a:rPr lang="en-US" sz="4000" b="1" dirty="0"/>
              <a:t>What is the Remedy?</a:t>
            </a:r>
            <a:endParaRPr lang="en-US" sz="4000" dirty="0"/>
          </a:p>
          <a:p>
            <a:pPr algn="ctr"/>
            <a:r>
              <a:rPr lang="en-US" sz="4000" dirty="0"/>
              <a:t> </a:t>
            </a: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0303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6EA4-5492-D074-D0CC-2E4440C5C85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2BD2026-9EEF-0590-C783-18D28AEF67E0}"/>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dirty="0"/>
              <a:t>Repentance!</a:t>
            </a:r>
            <a:endParaRPr lang="en-US" sz="4000" dirty="0"/>
          </a:p>
          <a:p>
            <a:pPr algn="ctr"/>
            <a:r>
              <a:rPr lang="en-US" sz="4000" dirty="0"/>
              <a:t> </a:t>
            </a: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rPr>
              <a:t> </a:t>
            </a: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4460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5A0E5-35BD-D525-6C23-D1C2F94C58D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57D767E-06EB-7F7E-22F4-7A36810442B1}"/>
              </a:ext>
            </a:extLst>
          </p:cNvPr>
          <p:cNvSpPr txBox="1">
            <a:spLocks noChangeArrowheads="1"/>
          </p:cNvSpPr>
          <p:nvPr/>
        </p:nvSpPr>
        <p:spPr>
          <a:xfrm>
            <a:off x="0" y="0"/>
            <a:ext cx="12192000" cy="5486400"/>
          </a:xfrm>
          <a:prstGeom prst="rect">
            <a:avLst/>
          </a:prstGeom>
        </p:spPr>
        <p:txBody>
          <a:bodyPr/>
          <a:lstStyle/>
          <a:p>
            <a:pPr algn="ctr"/>
            <a:r>
              <a:rPr lang="en-US" sz="4000" b="1" dirty="0"/>
              <a:t>Turn Back to God!</a:t>
            </a:r>
            <a:endParaRPr lang="en-US" sz="4000" dirty="0"/>
          </a:p>
          <a:p>
            <a:pPr algn="ctr"/>
            <a:r>
              <a:rPr lang="en-US" sz="4000" b="1" dirty="0"/>
              <a:t> </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1315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4856B-6E64-33EE-0BB5-6E2D47BBBE4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A6EB78B-8826-90DA-9EF3-BC662DB1ABB2}"/>
              </a:ext>
            </a:extLst>
          </p:cNvPr>
          <p:cNvSpPr txBox="1">
            <a:spLocks noChangeArrowheads="1"/>
          </p:cNvSpPr>
          <p:nvPr/>
        </p:nvSpPr>
        <p:spPr>
          <a:xfrm>
            <a:off x="0" y="0"/>
            <a:ext cx="12192000" cy="5486400"/>
          </a:xfrm>
          <a:prstGeom prst="rect">
            <a:avLst/>
          </a:prstGeom>
        </p:spPr>
        <p:txBody>
          <a:bodyPr/>
          <a:lstStyle/>
          <a:p>
            <a:pPr algn="ctr"/>
            <a:r>
              <a:rPr lang="en-US" sz="4000" b="1" u="sng" dirty="0"/>
              <a:t>2 Chronicles 7:14</a:t>
            </a:r>
            <a:endParaRPr lang="en-US" sz="4000" u="sng" dirty="0"/>
          </a:p>
          <a:p>
            <a:pPr algn="ctr"/>
            <a:r>
              <a:rPr lang="en-US" sz="4000" dirty="0"/>
              <a:t>14 if My people who are called by My name will humble themselves, and pray and seek My face, and turn from their wicked ways, then I will hear from heaven, and will forgive their sin and heal their land.</a:t>
            </a:r>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defRPr/>
            </a:pPr>
            <a:endParaRPr lang="en-US" sz="4000" dirty="0">
              <a:solidFill>
                <a:srgbClr val="FFFFFF"/>
              </a:solidFill>
            </a:endParaRPr>
          </a:p>
          <a:p>
            <a:pPr lvl="0" algn="ctr">
              <a:defRPr/>
            </a:pPr>
            <a:r>
              <a:rPr lang="en-US" sz="4000" b="1" dirty="0">
                <a:solidFill>
                  <a:srgbClr val="FFFFFF"/>
                </a:solidFill>
              </a:rPr>
              <a:t> </a:t>
            </a:r>
            <a:endParaRPr lang="en-US" sz="4000" dirty="0">
              <a:solidFill>
                <a:srgbClr val="FFFFFF"/>
              </a:solidFill>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rPr>
              <a:t> </a:t>
            </a: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5032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BC68D-4B66-906D-EE6F-64255EF3EBA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5714987-1817-B4AF-647E-0B7230692FA9}"/>
              </a:ext>
            </a:extLst>
          </p:cNvPr>
          <p:cNvSpPr txBox="1">
            <a:spLocks noChangeArrowheads="1"/>
          </p:cNvSpPr>
          <p:nvPr/>
        </p:nvSpPr>
        <p:spPr>
          <a:xfrm>
            <a:off x="0" y="0"/>
            <a:ext cx="12192000" cy="5486400"/>
          </a:xfrm>
          <a:prstGeom prst="rect">
            <a:avLst/>
          </a:prstGeom>
        </p:spPr>
        <p:txBody>
          <a:bodyPr/>
          <a:lstStyle/>
          <a:p>
            <a:pPr algn="ctr"/>
            <a:r>
              <a:rPr lang="en-US" sz="4000" dirty="0"/>
              <a:t> </a:t>
            </a:r>
            <a:r>
              <a:rPr lang="en-US" sz="4000" b="1" u="sng" dirty="0"/>
              <a:t>Isaiah 55:7</a:t>
            </a:r>
            <a:endParaRPr lang="en-US" sz="4000" u="sng" dirty="0"/>
          </a:p>
          <a:p>
            <a:pPr algn="ctr"/>
            <a:r>
              <a:rPr lang="en-US" sz="4000" dirty="0"/>
              <a:t>"Let the wicked forsake his way, and the unrighteous man his thoughts; let him return to the Lord, that he may have compassion on him, and to our God, for he will abundantly pardon."</a:t>
            </a:r>
          </a:p>
          <a:p>
            <a:pPr algn="ctr"/>
            <a:r>
              <a:rPr lang="en-US" sz="4000" dirty="0"/>
              <a:t> </a:t>
            </a:r>
          </a:p>
          <a:p>
            <a:pPr lvl="0" algn="ctr">
              <a:defRPr/>
            </a:pPr>
            <a:r>
              <a:rPr lang="en-US" sz="4000" dirty="0">
                <a:solidFill>
                  <a:srgbClr val="FFFFFF"/>
                </a:solidFill>
              </a:rPr>
              <a:t> </a:t>
            </a:r>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rPr>
              <a:t> </a:t>
            </a: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064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dirty="0"/>
              <a:t> 14 if My people who are called by My name will humble themselves, and pray and seek My face, and turn from their wicked ways, then I will hear from heaven, and will forgive their sin and heal their land. 15 Now My eyes will be open and My ears attentive to prayer made in this place. 16 For now I have chosen and sanctified this house, that My name may be there forever; and My eyes and My heart will be there perpetually. </a:t>
            </a:r>
          </a:p>
          <a:p>
            <a:pPr algn="ctr"/>
            <a:r>
              <a:rPr lang="en-US" sz="4000" dirty="0"/>
              <a:t> </a:t>
            </a: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024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3FBC8-F3F3-4C80-2646-5690FB64647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DBDE0CE-9FE6-C405-89A7-05A32A89FF24}"/>
              </a:ext>
            </a:extLst>
          </p:cNvPr>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Jeremiah 3:12</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"Return, O faithless Israel, declares the Lord. I will not look on you in anger, for I am merciful, declares the Lord; I will not be angry forever."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rPr>
              <a:t> </a:t>
            </a: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rPr>
              <a:t> </a:t>
            </a: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4212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14BE3-91A7-1D43-0250-6A2EC53E19E0}"/>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6EDFD94-D88C-9723-CA0B-3F47520C0601}"/>
              </a:ext>
            </a:extLst>
          </p:cNvPr>
          <p:cNvSpPr txBox="1">
            <a:spLocks noChangeArrowheads="1"/>
          </p:cNvSpPr>
          <p:nvPr/>
        </p:nvSpPr>
        <p:spPr>
          <a:xfrm>
            <a:off x="0" y="0"/>
            <a:ext cx="12192000" cy="5486400"/>
          </a:xfrm>
          <a:prstGeom prst="rect">
            <a:avLst/>
          </a:prstGeom>
        </p:spPr>
        <p:txBody>
          <a:bodyPr/>
          <a:lstStyle/>
          <a:p>
            <a:pPr lvl="0" algn="ctr">
              <a:defRPr/>
            </a:pPr>
            <a:r>
              <a:rPr lang="en-US" sz="4000" b="1" u="sng" dirty="0">
                <a:solidFill>
                  <a:srgbClr val="FFFFFF"/>
                </a:solidFill>
              </a:rPr>
              <a:t>Acts 3:19-21</a:t>
            </a:r>
            <a:endParaRPr lang="en-US" sz="4000" u="sng" dirty="0">
              <a:solidFill>
                <a:srgbClr val="FFFFFF"/>
              </a:solidFill>
            </a:endParaRPr>
          </a:p>
          <a:p>
            <a:pPr lvl="0" algn="ctr">
              <a:defRPr/>
            </a:pPr>
            <a:r>
              <a:rPr lang="en-US" sz="4000" dirty="0">
                <a:solidFill>
                  <a:srgbClr val="FFFFFF"/>
                </a:solidFill>
              </a:rPr>
              <a:t>19 Repent therefore and be converted, that your sins may be blotted out, so that times of refreshing may come from the presence of the Lord, 20 and that He may send Jesus Christ, who </a:t>
            </a:r>
            <a:r>
              <a:rPr lang="en-US" sz="4000"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r>
              <a:rPr lang="en-US" sz="4000" b="1"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gn="ctr">
              <a:defRPr/>
            </a:pPr>
            <a:r>
              <a:rPr lang="en-US" sz="4000" dirty="0">
                <a:solidFill>
                  <a:srgbClr val="FFFFFF"/>
                </a:solidFil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rPr>
              <a:t> </a:t>
            </a: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6812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2471E-C932-A009-0835-68833F4436E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6382B56-8BD3-82E6-A220-76BB55BCAC09}"/>
              </a:ext>
            </a:extLst>
          </p:cNvPr>
          <p:cNvSpPr txBox="1">
            <a:spLocks noChangeArrowheads="1"/>
          </p:cNvSpPr>
          <p:nvPr/>
        </p:nvSpPr>
        <p:spPr>
          <a:xfrm>
            <a:off x="0" y="0"/>
            <a:ext cx="12192000" cy="5486400"/>
          </a:xfrm>
          <a:prstGeom prst="rect">
            <a:avLst/>
          </a:prstGeom>
        </p:spPr>
        <p:txBody>
          <a:bodyPr/>
          <a:lstStyle/>
          <a:p>
            <a:pPr algn="ctr"/>
            <a:r>
              <a:rPr lang="en-US" sz="4000" b="1" u="sng" dirty="0"/>
              <a:t>1 Thessalonians 4:13-18</a:t>
            </a:r>
            <a:endParaRPr lang="en-US" sz="4000" u="sng" dirty="0"/>
          </a:p>
          <a:p>
            <a:pPr algn="ctr"/>
            <a:r>
              <a:rPr lang="en-US" sz="4000" dirty="0"/>
              <a:t>13 But I do not want you to be ignorant, brethren, concerning those who have fallen asleep, lest you sorrow as others who have no hope. 14 For if we believe that Jesus died and rose again, even so God will bring with Him those who sleep in Jesus. </a:t>
            </a:r>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b="1" dirty="0">
                <a:ea typeface="Calibri" panose="020F0502020204030204" pitchFamily="34" charset="0"/>
                <a:cs typeface="Calibri" panose="020F0502020204030204" pitchFamily="34"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270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AD27D-DA4E-88AE-A5F4-F03CFB96CAF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BA1BCD4-3304-FEEB-AC68-E1F6CB0BB575}"/>
              </a:ext>
            </a:extLst>
          </p:cNvPr>
          <p:cNvSpPr txBox="1">
            <a:spLocks noChangeArrowheads="1"/>
          </p:cNvSpPr>
          <p:nvPr/>
        </p:nvSpPr>
        <p:spPr>
          <a:xfrm>
            <a:off x="0" y="0"/>
            <a:ext cx="12192000" cy="5486400"/>
          </a:xfrm>
          <a:prstGeom prst="rect">
            <a:avLst/>
          </a:prstGeom>
        </p:spPr>
        <p:txBody>
          <a:bodyPr/>
          <a:lstStyle/>
          <a:p>
            <a:pPr algn="ctr"/>
            <a:r>
              <a:rPr lang="en-US" sz="4000" dirty="0"/>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3951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2E666-0026-01E0-3869-425AFB36E977}"/>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A690963-40C1-C380-AE78-A8C7F7ECD974}"/>
              </a:ext>
            </a:extLst>
          </p:cNvPr>
          <p:cNvSpPr txBox="1">
            <a:spLocks noChangeArrowheads="1"/>
          </p:cNvSpPr>
          <p:nvPr/>
        </p:nvSpPr>
        <p:spPr>
          <a:xfrm>
            <a:off x="0" y="0"/>
            <a:ext cx="12192000" cy="5486400"/>
          </a:xfrm>
          <a:prstGeom prst="rect">
            <a:avLst/>
          </a:prstGeom>
        </p:spPr>
        <p:txBody>
          <a:bodyPr/>
          <a:lstStyle/>
          <a:p>
            <a:pPr algn="ctr"/>
            <a:r>
              <a:rPr lang="en-US" sz="4000" dirty="0"/>
              <a:t> 17 Then we who are alive and remain shall be caught up together with them in the clouds to meet the Lord in the air. And thus we shall always be with the Lord. 18 Therefore comfort one another with these words. </a:t>
            </a:r>
          </a:p>
          <a:p>
            <a:pPr algn="ctr"/>
            <a:r>
              <a:rPr lang="en-US" sz="4000" b="1" dirty="0"/>
              <a:t> </a:t>
            </a:r>
            <a:endParaRPr lang="en-US" sz="4000" dirty="0"/>
          </a:p>
          <a:p>
            <a:pPr algn="ctr"/>
            <a:r>
              <a:rPr lang="en-US" sz="4000" dirty="0"/>
              <a:t> </a:t>
            </a:r>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endParaRPr lang="en-US" sz="4000" u="sng"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1800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87B50-8530-AD9E-EB65-39FE1706606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835FC8C-CC60-8522-E9EB-24091BBEFDBD}"/>
              </a:ext>
            </a:extLst>
          </p:cNvPr>
          <p:cNvSpPr txBox="1">
            <a:spLocks noChangeArrowheads="1"/>
          </p:cNvSpPr>
          <p:nvPr/>
        </p:nvSpPr>
        <p:spPr>
          <a:xfrm>
            <a:off x="0" y="0"/>
            <a:ext cx="12192000" cy="5486400"/>
          </a:xfrm>
          <a:prstGeom prst="rect">
            <a:avLst/>
          </a:prstGeom>
        </p:spPr>
        <p:txBody>
          <a:bodyPr/>
          <a:lstStyle/>
          <a:p>
            <a:pPr algn="ctr"/>
            <a:r>
              <a:rPr lang="en-US" sz="4000" b="1" dirty="0"/>
              <a:t>The Apostle Paul and his disciples clearly understood that the Day and The Hour was the New Moon Citing on the Feast of Trumpets! </a:t>
            </a:r>
            <a:endParaRPr lang="en-US" sz="4000" dirty="0"/>
          </a:p>
          <a:p>
            <a:pPr algn="ctr"/>
            <a:r>
              <a:rPr lang="en-US" sz="4000" b="1" dirty="0"/>
              <a:t> </a:t>
            </a:r>
            <a:endParaRPr lang="en-US" sz="4000" dirty="0"/>
          </a:p>
          <a:p>
            <a:pPr algn="ctr"/>
            <a:r>
              <a:rPr lang="en-US" sz="4000" dirty="0"/>
              <a:t>The New Moon sighting on the Feast of Trumpets, also known as Rosh Hashanah, is a significant 2 Day event in the Jewish faith, marking the start of the civil new year and the beginning of the fall feast season.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4537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CFB6A-7770-C5F1-DC3B-36340ED5F0B9}"/>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702AD3A-8A2E-96D8-D25E-7E822FC0AC8B}"/>
              </a:ext>
            </a:extLst>
          </p:cNvPr>
          <p:cNvSpPr txBox="1">
            <a:spLocks noChangeArrowheads="1"/>
          </p:cNvSpPr>
          <p:nvPr/>
        </p:nvSpPr>
        <p:spPr>
          <a:xfrm>
            <a:off x="0" y="0"/>
            <a:ext cx="12192000" cy="5486400"/>
          </a:xfrm>
          <a:prstGeom prst="rect">
            <a:avLst/>
          </a:prstGeom>
        </p:spPr>
        <p:txBody>
          <a:bodyPr/>
          <a:lstStyle/>
          <a:p>
            <a:pPr algn="ctr"/>
            <a:r>
              <a:rPr lang="en-US" sz="4000" dirty="0"/>
              <a:t> It is a time of introspection, repentance, and seeking forgiveness, observed with the blowing of trumpets, special sacrifices, and a proclamation of the feast. </a:t>
            </a:r>
          </a:p>
          <a:p>
            <a:pPr algn="ctr"/>
            <a:r>
              <a:rPr lang="en-US" sz="4000" dirty="0"/>
              <a:t> </a:t>
            </a:r>
          </a:p>
          <a:p>
            <a:pPr algn="ctr"/>
            <a:r>
              <a:rPr lang="en-US" sz="4000" dirty="0"/>
              <a:t>The sighting of the new moon by witnesses signals the start of the month of Tishri, which includes the Feast of Trumpets.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5064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7D6F7-4CD9-6806-81C3-AD70B8128AD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28817FC-7376-E1D9-E79C-A4EAB9C291F3}"/>
              </a:ext>
            </a:extLst>
          </p:cNvPr>
          <p:cNvSpPr txBox="1">
            <a:spLocks noChangeArrowheads="1"/>
          </p:cNvSpPr>
          <p:nvPr/>
        </p:nvSpPr>
        <p:spPr>
          <a:xfrm>
            <a:off x="0" y="0"/>
            <a:ext cx="12192000" cy="5486400"/>
          </a:xfrm>
          <a:prstGeom prst="rect">
            <a:avLst/>
          </a:prstGeom>
        </p:spPr>
        <p:txBody>
          <a:bodyPr/>
          <a:lstStyle/>
          <a:p>
            <a:pPr algn="ctr"/>
            <a:r>
              <a:rPr lang="en-US" sz="4000" dirty="0"/>
              <a:t> </a:t>
            </a:r>
            <a:r>
              <a:rPr lang="en-US" sz="4000" b="1" dirty="0"/>
              <a:t>Feasts of the Lord: </a:t>
            </a:r>
          </a:p>
          <a:p>
            <a:pPr algn="ctr"/>
            <a:r>
              <a:rPr lang="en-US" sz="4000" b="1" dirty="0"/>
              <a:t>The Rapture </a:t>
            </a:r>
          </a:p>
          <a:p>
            <a:pPr algn="ctr"/>
            <a:r>
              <a:rPr lang="en-US" sz="4000" b="1" dirty="0"/>
              <a:t>Jesus in the Feast of Trumpets</a:t>
            </a:r>
            <a:endParaRPr lang="en-US" sz="4000" dirty="0"/>
          </a:p>
          <a:p>
            <a:pPr algn="ctr"/>
            <a:r>
              <a:rPr lang="en-US" sz="4000" dirty="0"/>
              <a:t> </a:t>
            </a:r>
          </a:p>
          <a:p>
            <a:pPr algn="ctr"/>
            <a:r>
              <a:rPr lang="en-US" sz="4000" dirty="0"/>
              <a:t>Here's a more detailed explanation:</a:t>
            </a:r>
          </a:p>
          <a:p>
            <a:pPr algn="ctr"/>
            <a:r>
              <a:rPr lang="en-US" sz="4000" b="1" dirty="0"/>
              <a:t> </a:t>
            </a:r>
            <a:endParaRPr lang="en-US" sz="4000" dirty="0"/>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r>
              <a:rPr lang="en-US" sz="4000" b="1"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ts val="10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4790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63D93-5041-EB76-EF11-84B29EA8AE8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5CBA252-EEF3-D23A-D2E4-4873985905E5}"/>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dirty="0"/>
              <a:t>Biblical Basis</a:t>
            </a:r>
            <a:endParaRPr lang="en-US" sz="4000" dirty="0"/>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r>
              <a:rPr lang="en-US" sz="4000" b="1"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1451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44C4-391E-F810-391B-BA0A84FACC2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977F993-4D52-95CB-69BF-D8158EC1D7B9}"/>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t> </a:t>
            </a:r>
          </a:p>
          <a:p>
            <a:pPr algn="ctr"/>
            <a:r>
              <a:rPr lang="en-US" sz="4000" dirty="0"/>
              <a:t>The Feast of Trumpets is one of the biblical feasts commanded in the Torah, specifically mentioned in: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0101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019800"/>
          </a:xfrm>
          <a:prstGeom prst="rect">
            <a:avLst/>
          </a:prstGeom>
        </p:spPr>
        <p:txBody>
          <a:bodyPr/>
          <a:lstStyle/>
          <a:p>
            <a:pPr algn="ctr"/>
            <a:r>
              <a:rPr lang="en-US" sz="4000" dirty="0"/>
              <a:t>17 As for you, if you walk before Me as your father David walked, and do according to all that I have commanded you, and if you keep My statutes and My judgments, 18 then I will establish the throne of your kingdom, as I covenanted with David your father, saying, 'You shall never fail to have a man as ruler in Israel.' </a:t>
            </a:r>
          </a:p>
          <a:p>
            <a:pPr algn="ctr"/>
            <a:r>
              <a:rPr lang="en-US" sz="4000" dirty="0"/>
              <a:t> </a:t>
            </a:r>
          </a:p>
          <a:p>
            <a:pPr algn="ctr"/>
            <a:endParaRPr lang="en-US" sz="4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2023-E7A3-824D-FFA8-A1CA8091CB8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A016587-3E95-1C3F-1778-90158F3B79AC}"/>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t> </a:t>
            </a:r>
            <a:r>
              <a:rPr lang="en-US" sz="4000" b="1" u="sng" dirty="0"/>
              <a:t>Leviticus 23:23-25</a:t>
            </a:r>
            <a:endParaRPr lang="en-US" sz="4000" u="sng" dirty="0"/>
          </a:p>
          <a:p>
            <a:pPr algn="ctr"/>
            <a:r>
              <a:rPr lang="en-US" sz="4000" dirty="0"/>
              <a:t>23 Then the LORD spoke to Moses, saying, 24 "Speak to the children of Israel, saying: 'In the seventh month, on the first day of the month, you shall have a sabbath-rest, a memorial of blowing of trumpets, a holy convocation. 25 You shall do no customary work on it; and you shall offer an offering made by fire to the LORD.' " </a:t>
            </a:r>
          </a:p>
          <a:p>
            <a:pPr algn="ctr"/>
            <a:r>
              <a:rPr lang="en-US" sz="4000" dirty="0"/>
              <a:t> </a:t>
            </a:r>
          </a:p>
          <a:p>
            <a:pPr lvl="0" algn="ctr">
              <a:lnSpc>
                <a:spcPct val="115000"/>
              </a:lnSpc>
              <a:spcAft>
                <a:spcPts val="1000"/>
              </a:spcAft>
              <a:defRPr/>
            </a:pPr>
            <a:r>
              <a:rPr lang="en-US" sz="4000" dirty="0">
                <a:solidFill>
                  <a:srgbClr val="FFFFFF"/>
                </a:solidFill>
                <a:ea typeface="Calibri" panose="020F0502020204030204" pitchFamily="34" charset="0"/>
                <a:cs typeface="Times New Roman" panose="02020603050405020304" pitchFamily="18" charset="0"/>
              </a:rPr>
              <a:t> </a:t>
            </a:r>
            <a:r>
              <a:rPr lang="en-US" sz="4000" b="1" dirty="0">
                <a:solidFill>
                  <a:srgbClr val="FFFFFF"/>
                </a:solidFill>
                <a:ea typeface="Calibri" panose="020F0502020204030204" pitchFamily="34" charset="0"/>
                <a:cs typeface="Times New Roman" panose="02020603050405020304" pitchFamily="18" charset="0"/>
              </a:rPr>
              <a:t> </a:t>
            </a:r>
            <a:endParaRPr lang="en-US" sz="40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001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FBC2A-D910-AE09-CABA-7D2D5DEF7EF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B445AC83-E3C2-32A5-1A24-C0C18939BE25}"/>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t>It is a day of rest, marked by the blowing of trumpets, a call to assembly, and a reminder of God's presence and sovereignty.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4955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A9494-FE98-BEA2-5440-99906B24DAA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C5D6C83-5A76-7738-ADF8-1F35F89EB579}"/>
              </a:ext>
            </a:extLst>
          </p:cNvPr>
          <p:cNvSpPr txBox="1">
            <a:spLocks noChangeArrowheads="1"/>
          </p:cNvSpPr>
          <p:nvPr/>
        </p:nvSpPr>
        <p:spPr>
          <a:xfrm>
            <a:off x="0" y="0"/>
            <a:ext cx="12192000" cy="5486400"/>
          </a:xfrm>
          <a:prstGeom prst="rect">
            <a:avLst/>
          </a:prstGeom>
        </p:spPr>
        <p:txBody>
          <a:bodyPr/>
          <a:lstStyle/>
          <a:p>
            <a:pPr algn="ctr"/>
            <a:r>
              <a:rPr lang="en-US" sz="4000" b="1" dirty="0"/>
              <a:t>The New Moon</a:t>
            </a:r>
            <a:endParaRPr lang="en-US" sz="4000" dirty="0"/>
          </a:p>
          <a:p>
            <a:pPr algn="ctr"/>
            <a:r>
              <a:rPr lang="en-US" sz="4000" dirty="0"/>
              <a:t> </a:t>
            </a:r>
          </a:p>
          <a:p>
            <a:pPr algn="ctr"/>
            <a:r>
              <a:rPr lang="en-US" sz="4000" dirty="0"/>
              <a:t>In ancient Israel, the New Moon was a significant event. It marked the start of the Hebrew month and was determined by the sighting of the first sliver of the new moon by two witnesses.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942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1B49-66D4-C8A5-0846-5B00BC996B9B}"/>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8277E6A-0533-47A0-3733-C8BDC77A8B61}"/>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dirty="0"/>
              <a:t>Sighting and Announcement</a:t>
            </a:r>
            <a:endParaRPr lang="en-US" sz="4000" dirty="0"/>
          </a:p>
          <a:p>
            <a:pPr algn="ctr"/>
            <a:r>
              <a:rPr lang="en-US" sz="4000" dirty="0"/>
              <a:t> </a:t>
            </a:r>
          </a:p>
          <a:p>
            <a:pPr algn="ctr"/>
            <a:r>
              <a:rPr lang="en-US" sz="4000" dirty="0"/>
              <a:t>Once the new moon was sighted and confirmed by witnesses, the month of Tishri began, and the Feast of Trumpets was announced with the blowing of trumpets (shofar).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8831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rPr>
              <a:t>The Great tribulation is going to be a time of horrific trouble this world has never seen nor will it ever see it like that again!</a:t>
            </a: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1026" name="Picture 2" descr="C:\Users\Placido Soliven\Desktop\Google Images\new moon.jpg"/>
          <p:cNvPicPr>
            <a:picLocks noChangeAspect="1" noChangeArrowheads="1"/>
          </p:cNvPicPr>
          <p:nvPr/>
        </p:nvPicPr>
        <p:blipFill>
          <a:blip r:embed="rId2" cstate="print"/>
          <a:srcRect/>
          <a:stretch>
            <a:fillRect/>
          </a:stretch>
        </p:blipFill>
        <p:spPr bwMode="auto">
          <a:xfrm>
            <a:off x="-76200" y="-76200"/>
            <a:ext cx="12268200" cy="6934200"/>
          </a:xfrm>
          <a:prstGeom prst="rect">
            <a:avLst/>
          </a:prstGeom>
          <a:noFill/>
        </p:spPr>
      </p:pic>
    </p:spTree>
    <p:extLst>
      <p:ext uri="{BB962C8B-B14F-4D97-AF65-F5344CB8AC3E}">
        <p14:creationId xmlns:p14="http://schemas.microsoft.com/office/powerpoint/2010/main" val="2860602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696C-4606-B19B-3354-A905F404EAC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C7D5CE8-B1A1-0A7E-889C-B53C2E118336}"/>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dirty="0"/>
              <a:t>Significance</a:t>
            </a:r>
            <a:endParaRPr lang="en-US" sz="4000" dirty="0"/>
          </a:p>
          <a:p>
            <a:pPr algn="ctr"/>
            <a:r>
              <a:rPr lang="en-US" sz="4000" dirty="0"/>
              <a:t> </a:t>
            </a:r>
          </a:p>
          <a:p>
            <a:pPr algn="ctr"/>
            <a:r>
              <a:rPr lang="en-US" sz="4000" dirty="0"/>
              <a:t>The Feast of Trumpets is not only a time of remembrance but also a time of judgment, with a strong emphasis on introspection and repentance, leading up to the Day of Atonement (Yom Kippur).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3488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EF88-D7AC-C184-8DDA-184DFDBCB9D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538616F5-4B69-EBD8-1F47-AE201D33813D}"/>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dirty="0"/>
              <a:t>Modern Observance</a:t>
            </a:r>
            <a:endParaRPr lang="en-US" sz="4000" dirty="0"/>
          </a:p>
          <a:p>
            <a:pPr algn="ctr"/>
            <a:r>
              <a:rPr lang="en-US" sz="4000" dirty="0"/>
              <a:t> </a:t>
            </a:r>
          </a:p>
          <a:p>
            <a:pPr algn="ctr"/>
            <a:r>
              <a:rPr lang="en-US" sz="4000" dirty="0"/>
              <a:t>The Feast of Trumpets, or Rosh Hashanah, is still celebrated as the New Year, with the blowing of the shofar as a central element.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5532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E5DED-BD15-A4EB-5777-8413CBAE37B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CE91504-943C-E697-2907-71CDC133DC3E}"/>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dirty="0"/>
              <a:t>Symbolism</a:t>
            </a:r>
            <a:endParaRPr lang="en-US" sz="4000" dirty="0"/>
          </a:p>
          <a:p>
            <a:pPr algn="ctr"/>
            <a:r>
              <a:rPr lang="en-US" sz="4000" dirty="0"/>
              <a:t> </a:t>
            </a:r>
          </a:p>
          <a:p>
            <a:pPr algn="ctr"/>
            <a:r>
              <a:rPr lang="en-US" sz="4000" dirty="0"/>
              <a:t>The Feast of Trumpets is associated with several symbolic themes, including the marriage of the Messiah, the resurrection of the dead, and the crowning of the King. </a:t>
            </a:r>
          </a:p>
          <a:p>
            <a:pPr algn="ctr"/>
            <a:r>
              <a:rPr lang="en-US" sz="4000" dirty="0"/>
              <a:t> </a:t>
            </a:r>
          </a:p>
          <a:p>
            <a:pPr algn="ctr"/>
            <a:r>
              <a:rPr lang="en-US" sz="4000" b="1" dirty="0"/>
              <a:t> </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1912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4BC4A-5C62-5B3F-6DAB-B8D157E5554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B606D00-BE28-F0D4-EDB0-96B5A8D12ABD}"/>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dirty="0"/>
              <a:t>A Time of Mystery</a:t>
            </a:r>
            <a:endParaRPr lang="en-US" sz="4000" dirty="0"/>
          </a:p>
          <a:p>
            <a:pPr algn="ctr"/>
            <a:r>
              <a:rPr lang="en-US" sz="4000" dirty="0"/>
              <a:t> </a:t>
            </a:r>
          </a:p>
          <a:p>
            <a:pPr algn="ctr"/>
            <a:r>
              <a:rPr lang="en-US" sz="4000" dirty="0"/>
              <a:t>The exact day and hour of the Feast of Trumpets were not known in advance, adding a sense of mystery to its observance.</a:t>
            </a:r>
          </a:p>
          <a:p>
            <a:pPr algn="ctr"/>
            <a:r>
              <a:rPr lang="en-US" sz="4000" dirty="0"/>
              <a:t>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452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E3BFD-C818-6D8E-68A8-E5E2E3096D54}"/>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F7E9C91-AC9D-E366-F720-227C2C2B7D4A}"/>
              </a:ext>
            </a:extLst>
          </p:cNvPr>
          <p:cNvSpPr txBox="1">
            <a:spLocks noChangeArrowheads="1"/>
          </p:cNvSpPr>
          <p:nvPr/>
        </p:nvSpPr>
        <p:spPr>
          <a:xfrm>
            <a:off x="0" y="0"/>
            <a:ext cx="12192000" cy="5486400"/>
          </a:xfrm>
          <a:prstGeom prst="rect">
            <a:avLst/>
          </a:prstGeom>
        </p:spPr>
        <p:txBody>
          <a:bodyPr/>
          <a:lstStyle/>
          <a:p>
            <a:pPr algn="ctr"/>
            <a:r>
              <a:rPr lang="en-US" sz="4000" b="1" u="sng" dirty="0"/>
              <a:t>Mathew 25:13</a:t>
            </a:r>
            <a:endParaRPr lang="en-US" sz="4000" u="sng" dirty="0"/>
          </a:p>
          <a:p>
            <a:pPr algn="ctr"/>
            <a:r>
              <a:rPr lang="en-US" sz="4000" dirty="0">
                <a:solidFill>
                  <a:srgbClr val="FF0000"/>
                </a:solidFill>
              </a:rPr>
              <a:t>"Watch therefore, for you know neither the day nor the hour in which the Son of Man is coming.</a:t>
            </a:r>
          </a:p>
          <a:p>
            <a:pPr algn="ctr"/>
            <a:r>
              <a:rPr lang="en-US" sz="4000" b="1" dirty="0"/>
              <a:t> </a:t>
            </a:r>
            <a:endParaRPr lang="en-US" sz="40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065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t>19 "But if you turn away and forsake My statutes and My commandments which I have set before you, and go and serve other gods, and worship them, 20 then I will uproot them from My land which I have given them; and this house which I have sanctified for My name I will cast out of My sight, and will make it a proverb and a byword among all peoples. </a:t>
            </a: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834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81799-C894-DB00-2E49-A27888C65FC8}"/>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ECB9366-6D10-CA3F-E7F2-99244819E14A}"/>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u="sng" dirty="0"/>
              <a:t>1 Thessalonians 5:1-11</a:t>
            </a:r>
            <a:endParaRPr lang="en-US" sz="4000" u="sng" dirty="0"/>
          </a:p>
          <a:p>
            <a:pPr algn="ctr"/>
            <a:r>
              <a:rPr lang="en-US" sz="4000" dirty="0"/>
              <a:t>1 But concerning the times and the seasons, brethren, you have no need that I should write to you. 2 For you yourselves know perfectly that the day of the Lord so comes as a thief in the night.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8419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6DEFA-FB15-35CF-1201-A2331B38069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6EA791AF-3E9E-65D4-EC0C-E9EF0091C068}"/>
              </a:ext>
            </a:extLst>
          </p:cNvPr>
          <p:cNvSpPr txBox="1">
            <a:spLocks noChangeArrowheads="1"/>
          </p:cNvSpPr>
          <p:nvPr/>
        </p:nvSpPr>
        <p:spPr>
          <a:xfrm>
            <a:off x="0" y="0"/>
            <a:ext cx="12192000" cy="5486400"/>
          </a:xfrm>
          <a:prstGeom prst="rect">
            <a:avLst/>
          </a:prstGeom>
        </p:spPr>
        <p:txBody>
          <a:bodyPr/>
          <a:lstStyle/>
          <a:p>
            <a:pPr algn="ctr"/>
            <a:r>
              <a:rPr lang="en-US" sz="4000" dirty="0"/>
              <a:t>3 For when they say, "Peace and safety!" then sudden destruction comes upon them, as labor pains upon a pregnant woman. And they shall not escape. 4 But you, brethren, are not in darkness, so that this Day should overtake you as a thief. 5 You are all sons of light and sons of the day. We are not of the night nor of darkness.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0402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A941B-F8C9-D285-6203-E21293421002}"/>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5F5770B-9F62-224E-60E5-46C843BD1CB5}"/>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t> 6 Therefore let us not sleep, as others do, but let us watch and be sober. 7 For those who sleep, sleep at night, and those who get drunk are drunk at night. 8 But let us who are of the day be sober, putting on the breastplate of faith and love, and as a helmet the hope of salvation.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4810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7D5CE-0BEB-1272-DEBD-1D4AB6723CE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068853B4-B6C6-C93E-C6E8-B0C31E1D2C62}"/>
              </a:ext>
            </a:extLst>
          </p:cNvPr>
          <p:cNvSpPr txBox="1">
            <a:spLocks noChangeArrowheads="1"/>
          </p:cNvSpPr>
          <p:nvPr/>
        </p:nvSpPr>
        <p:spPr>
          <a:xfrm>
            <a:off x="0" y="0"/>
            <a:ext cx="12192000" cy="5486400"/>
          </a:xfrm>
          <a:prstGeom prst="rect">
            <a:avLst/>
          </a:prstGeom>
        </p:spPr>
        <p:txBody>
          <a:bodyPr/>
          <a:lstStyle/>
          <a:p>
            <a:pPr algn="ct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t>9 For God did not appoint us to wrath, but to obtain salvation through our Lord Jesus Christ, 10 who died for us, that whether we wake or sleep, we should live together with Him. 11 Therefore comfort each other and edify one another, just as you also are doing.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9294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8C65-CEE2-E756-149A-1A5D0FAAA2A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5F328DC-49AD-16D5-82AD-838C18356D6F}"/>
              </a:ext>
            </a:extLst>
          </p:cNvPr>
          <p:cNvSpPr txBox="1">
            <a:spLocks noChangeArrowheads="1"/>
          </p:cNvSpPr>
          <p:nvPr/>
        </p:nvSpPr>
        <p:spPr>
          <a:xfrm>
            <a:off x="0" y="0"/>
            <a:ext cx="12192000" cy="5486400"/>
          </a:xfrm>
          <a:prstGeom prst="rect">
            <a:avLst/>
          </a:prstGeom>
        </p:spPr>
        <p:txBody>
          <a:bodyPr/>
          <a:lstStyle/>
          <a:p>
            <a:pPr algn="ctr"/>
            <a:r>
              <a:rPr lang="en-US" sz="4000" b="1" u="sng" dirty="0"/>
              <a:t>Daniel 12:4</a:t>
            </a:r>
            <a:endParaRPr lang="en-US" sz="4000" u="sng" dirty="0"/>
          </a:p>
          <a:p>
            <a:pPr algn="ctr"/>
            <a:r>
              <a:rPr lang="en-US" sz="4000" dirty="0"/>
              <a:t>“But you, Daniel, shut up the words, and seal the book until the time of the end; many shall run to and </a:t>
            </a:r>
            <a:r>
              <a:rPr lang="en-US" sz="4000" dirty="0" err="1"/>
              <a:t>fro</a:t>
            </a:r>
            <a:r>
              <a:rPr lang="en-US" sz="4000" dirty="0"/>
              <a:t>, and knowledge shall increase.”</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1817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1C27B-64FA-AF58-7B9E-44FB652E2AB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5F8599E-2F8A-CD19-97C5-14858DFC5C9B}"/>
              </a:ext>
            </a:extLst>
          </p:cNvPr>
          <p:cNvSpPr txBox="1">
            <a:spLocks noChangeArrowheads="1"/>
          </p:cNvSpPr>
          <p:nvPr/>
        </p:nvSpPr>
        <p:spPr>
          <a:xfrm>
            <a:off x="1524000" y="0"/>
            <a:ext cx="9144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Philippians 3:20-21</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20 For our citizenship is in heaven, from which we also eagerly wait for the Savior, the Lord Jesus Christ, 21 who will transform our lowly body that it may be conformed to His glorious body, according to the working by which He is able even to subdue all things to Himself. </a:t>
            </a:r>
          </a:p>
        </p:txBody>
      </p:sp>
      <p:pic>
        <p:nvPicPr>
          <p:cNvPr id="3" name="Picture 2" descr="Biblical Holiday Chart_001.png">
            <a:extLst>
              <a:ext uri="{FF2B5EF4-FFF2-40B4-BE49-F238E27FC236}">
                <a16:creationId xmlns:a16="http://schemas.microsoft.com/office/drawing/2014/main" id="{9B9EAC8A-B940-CD22-06E4-F5F04D037050}"/>
              </a:ext>
            </a:extLst>
          </p:cNvPr>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8780261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dirty="0">
                <a:effectLst/>
                <a:latin typeface="Verdana" panose="020B0604030504040204" pitchFamily="34" charset="0"/>
                <a:ea typeface="Calibri" panose="020F0502020204030204" pitchFamily="34" charset="0"/>
                <a:cs typeface="Calibri" panose="020F0502020204030204" pitchFamily="34" charset="0"/>
              </a:rPr>
              <a:t> </a:t>
            </a:r>
            <a:r>
              <a:rPr lang="en-US" sz="4000" dirty="0"/>
              <a:t>21 And as for this house, which is exalted, everyone who passes by it will be astonished and say, 'Why has the LORD done thus to this land and this house?' 22 "Then they will answer, 'Because they forsook the LORD God of their fathers, who brought them out of the land of Egypt, and embraced other gods, and worshiped them and served them; therefore He has brought all this calamity on them.' " </a:t>
            </a:r>
          </a:p>
          <a:p>
            <a:pPr algn="ctr"/>
            <a:r>
              <a:rPr lang="en-US" sz="4000" dirty="0"/>
              <a:t> </a:t>
            </a:r>
            <a:r>
              <a:rPr lang="en-US" sz="4000" b="1" dirty="0"/>
              <a:t> </a:t>
            </a:r>
            <a:endParaRPr lang="en-US" sz="4000" dirty="0"/>
          </a:p>
          <a:p>
            <a:pPr marL="0" marR="0" algn="ctr">
              <a:lnSpc>
                <a:spcPct val="115000"/>
              </a:lnSpc>
              <a:spcAft>
                <a:spcPts val="1000"/>
              </a:spcAft>
            </a:pPr>
            <a:endParaRPr lang="en-US" sz="37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613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Donate with our QR code app to </a:t>
            </a: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Amazing Grace Christian Fellowship</a:t>
            </a: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Donations are Deeply Appreciated!</a:t>
            </a:r>
            <a:endParaRPr lang="en-US" sz="4000" dirty="0">
              <a:effectLst/>
              <a:latin typeface="Times New Roman" panose="02020603050405020304" pitchFamily="18"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r>
              <a:rPr lang="en-US" dirty="0"/>
              <a:t> </a:t>
            </a:r>
          </a:p>
          <a:p>
            <a:pPr algn="ctr"/>
            <a:r>
              <a:rPr lang="en-US" sz="4000" b="1" dirty="0"/>
              <a:t>1. Idolatry and False Worship</a:t>
            </a:r>
            <a:endParaRPr lang="en-US" sz="4000" dirty="0"/>
          </a:p>
          <a:p>
            <a:pPr algn="ctr"/>
            <a:r>
              <a:rPr lang="en-US" sz="4000" dirty="0"/>
              <a:t> </a:t>
            </a:r>
          </a:p>
          <a:p>
            <a:pPr marL="0" marR="0" algn="ctr">
              <a:lnSpc>
                <a:spcPct val="115000"/>
              </a:lnSpc>
              <a:spcAft>
                <a:spcPts val="1000"/>
              </a:spcAft>
              <a:buNone/>
            </a:pPr>
            <a:r>
              <a:rPr lang="en-US" sz="4000" b="1" dirty="0">
                <a:effectLst/>
                <a:ea typeface="Verdana" panose="020B0604030504040204" pitchFamily="34" charset="0"/>
                <a:cs typeface="Times New Roman" panose="02020603050405020304" pitchFamily="18" charset="0"/>
              </a:rPr>
              <a:t> </a:t>
            </a:r>
            <a:r>
              <a:rPr lang="en-US" sz="4000" dirty="0">
                <a:effectLst/>
                <a:ea typeface="Verdana" panose="020B0604030504040204" pitchFamily="34" charset="0"/>
                <a:cs typeface="Times New Roman" panose="02020603050405020304" pitchFamily="18" charset="0"/>
              </a:rPr>
              <a:t>  </a:t>
            </a:r>
          </a:p>
          <a:p>
            <a:pPr marL="0" marR="0" algn="ctr">
              <a:lnSpc>
                <a:spcPct val="115000"/>
              </a:lnSpc>
              <a:spcBef>
                <a:spcPts val="0"/>
              </a:spcBef>
              <a:spcAft>
                <a:spcPts val="0"/>
              </a:spcAft>
            </a:pPr>
            <a:endParaRPr lang="en-US" sz="4000" dirty="0">
              <a:effectLst/>
              <a:ea typeface="Verdana" panose="020B0604030504040204" pitchFamily="34" charset="0"/>
              <a:cs typeface="Times New Roman" panose="02020603050405020304" pitchFamily="18"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21953</TotalTime>
  <Words>2918</Words>
  <Application>Microsoft Office PowerPoint</Application>
  <PresentationFormat>Widescreen</PresentationFormat>
  <Paragraphs>330</Paragraphs>
  <Slides>84</Slides>
  <Notes>0</Notes>
  <HiddenSlides>0</HiddenSlides>
  <MMClips>2</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84</vt:i4>
      </vt:variant>
    </vt:vector>
  </HeadingPairs>
  <TitlesOfParts>
    <vt:vector size="96" baseType="lpstr">
      <vt:lpstr>Arial</vt:lpstr>
      <vt:lpstr>Calibri</vt:lpstr>
      <vt:lpstr>Constantia</vt:lpstr>
      <vt:lpstr>Tahoma</vt:lpstr>
      <vt:lpstr>Times New Roman</vt:lpstr>
      <vt:lpstr>Verdana</vt:lpstr>
      <vt:lpstr>Verdana Pro</vt:lpstr>
      <vt:lpstr>Wingdings 2</vt:lpstr>
      <vt:lpstr>1_Mountain Top</vt:lpstr>
      <vt:lpstr>2_Mountain Top</vt:lpstr>
      <vt:lpstr>Flow</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854</cp:revision>
  <dcterms:created xsi:type="dcterms:W3CDTF">2009-08-18T08:19:59Z</dcterms:created>
  <dcterms:modified xsi:type="dcterms:W3CDTF">2025-08-03T22:28:06Z</dcterms:modified>
</cp:coreProperties>
</file>