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3"/>
  </p:notesMasterIdLst>
  <p:handoutMasterIdLst>
    <p:handoutMasterId r:id="rId54"/>
  </p:handoutMasterIdLst>
  <p:sldIdLst>
    <p:sldId id="1710"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684" r:id="rId38"/>
    <p:sldId id="1685" r:id="rId39"/>
    <p:sldId id="1686" r:id="rId40"/>
    <p:sldId id="1687" r:id="rId41"/>
    <p:sldId id="1688" r:id="rId42"/>
    <p:sldId id="1689" r:id="rId43"/>
    <p:sldId id="969" r:id="rId44"/>
    <p:sldId id="970" r:id="rId45"/>
    <p:sldId id="971" r:id="rId46"/>
    <p:sldId id="972" r:id="rId47"/>
    <p:sldId id="973" r:id="rId48"/>
    <p:sldId id="974" r:id="rId49"/>
    <p:sldId id="975" r:id="rId50"/>
    <p:sldId id="1597" r:id="rId51"/>
    <p:sldId id="852" r:id="rId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86" d="100"/>
          <a:sy n="86" d="100"/>
        </p:scale>
        <p:origin x="216" y="30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8/10/2025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8/10/2025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8/10/2025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347E17D-41E2-6B63-65AB-C129D2DE403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297D7F2-2BE6-4E43-CE6B-8FCF070E4DA4}"/>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4050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u="sng" dirty="0">
                <a:ea typeface="Calibri" panose="020F0502020204030204" pitchFamily="34" charset="0"/>
                <a:cs typeface="Times New Roman" panose="02020603050405020304" pitchFamily="18" charset="0"/>
              </a:rPr>
              <a:t>Ephesians 1:19-23</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19 and what is the exceeding greatness of His power toward us who believe, according to the working of His mighty power 20 which He worked in Christ when He raised Him from the dead and seated Him at His right hand in the heavenly places,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far above all principality and power and might and dominion, and every name that is named, not only in this age but also in that which is to come. 22 And He put all things under His feet, and gave Him to be head over all things to the church, 23 which is His body, the fullness of Him who fills all in all.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500" dirty="0">
                <a:ea typeface="Calibri" panose="020F0502020204030204" pitchFamily="34" charset="0"/>
                <a:cs typeface="Times New Roman" panose="02020603050405020304" pitchFamily="18" charset="0"/>
              </a:rPr>
              <a:t>  </a:t>
            </a:r>
            <a:r>
              <a:rPr lang="en-US" sz="3500" b="1" u="sng" dirty="0">
                <a:ea typeface="Calibri" panose="020F0502020204030204" pitchFamily="34" charset="0"/>
                <a:cs typeface="Times New Roman" panose="02020603050405020304" pitchFamily="18" charset="0"/>
              </a:rPr>
              <a:t>John 3:16-18</a:t>
            </a:r>
            <a:endParaRPr lang="en-US" sz="35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500" dirty="0">
                <a:ea typeface="Calibri" panose="020F0502020204030204" pitchFamily="34" charset="0"/>
                <a:cs typeface="Times New Roman" panose="02020603050405020304" pitchFamily="18" charset="0"/>
              </a:rPr>
              <a:t>16 </a:t>
            </a:r>
            <a:r>
              <a:rPr lang="en-US" sz="3500" dirty="0">
                <a:solidFill>
                  <a:srgbClr val="FF0000"/>
                </a:solidFill>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3500" dirty="0">
                <a:ea typeface="Calibri" panose="020F0502020204030204" pitchFamily="34" charset="0"/>
                <a:cs typeface="Times New Roman" panose="02020603050405020304" pitchFamily="18" charset="0"/>
              </a:rPr>
              <a:t> 17 </a:t>
            </a:r>
            <a:r>
              <a:rPr lang="en-US" sz="3500" dirty="0">
                <a:solidFill>
                  <a:srgbClr val="FF0000"/>
                </a:solidFill>
                <a:ea typeface="Calibri" panose="020F0502020204030204" pitchFamily="34" charset="0"/>
                <a:cs typeface="Times New Roman" panose="02020603050405020304" pitchFamily="18" charset="0"/>
              </a:rPr>
              <a:t>For God did not send His Son into the world to condemn the world, but that the world through Him might be saved. </a:t>
            </a:r>
            <a:r>
              <a:rPr lang="en-US" sz="3500" dirty="0">
                <a:ea typeface="Calibri" panose="020F0502020204030204" pitchFamily="34" charset="0"/>
                <a:cs typeface="Times New Roman" panose="02020603050405020304" pitchFamily="18" charset="0"/>
              </a:rPr>
              <a:t>18 </a:t>
            </a:r>
            <a:r>
              <a:rPr lang="en-US" sz="3500" dirty="0">
                <a:solidFill>
                  <a:srgbClr val="FF0000"/>
                </a:solidFill>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r>
              <a:rPr lang="en-US" sz="3500" dirty="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500" dirty="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500" dirty="0"/>
              <a:t> </a:t>
            </a: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r>
              <a:rPr lang="en-US" sz="3700" b="1" u="sng" dirty="0">
                <a:ea typeface="Calibri" panose="020F0502020204030204" pitchFamily="34" charset="0"/>
                <a:cs typeface="Times New Roman" panose="02020603050405020304" pitchFamily="18" charset="0"/>
              </a:rPr>
              <a:t>John 3:19-21</a:t>
            </a:r>
            <a:endParaRPr lang="en-US" sz="37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19 </a:t>
            </a:r>
            <a:r>
              <a:rPr lang="en-US" sz="3700" dirty="0">
                <a:solidFill>
                  <a:srgbClr val="FF0000"/>
                </a:solidFill>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3700" dirty="0">
                <a:ea typeface="Calibri" panose="020F0502020204030204" pitchFamily="34" charset="0"/>
                <a:cs typeface="Times New Roman" panose="02020603050405020304" pitchFamily="18" charset="0"/>
              </a:rPr>
              <a:t> 20 </a:t>
            </a:r>
            <a:r>
              <a:rPr lang="en-US" sz="3700" dirty="0">
                <a:solidFill>
                  <a:srgbClr val="FF0000"/>
                </a:solidFill>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3700" dirty="0">
                <a:ea typeface="Calibri" panose="020F0502020204030204" pitchFamily="34" charset="0"/>
                <a:cs typeface="Times New Roman" panose="02020603050405020304" pitchFamily="18" charset="0"/>
              </a:rPr>
              <a:t> 21 </a:t>
            </a:r>
            <a:r>
              <a:rPr lang="en-US" sz="3700" dirty="0">
                <a:solidFill>
                  <a:srgbClr val="FF0000"/>
                </a:solidFill>
                <a:ea typeface="Calibri" panose="020F0502020204030204" pitchFamily="34" charset="0"/>
                <a:cs typeface="Times New Roman" panose="02020603050405020304" pitchFamily="18" charset="0"/>
              </a:rPr>
              <a:t>But he who does the truth comes to the light, that his deeds may be clearly seen, that they have been done in God."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algn="ctr"/>
            <a:endParaRPr lang="en-US" sz="3700" dirty="0"/>
          </a:p>
          <a:p>
            <a:pPr algn="ctr"/>
            <a:r>
              <a:rPr lang="en-US" sz="37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3 Then they came to Him, bringing a paralytic who was carried by four men. 4 And when they could not come near Him because of the crowd, they uncovered the roof where He was. So when they had broken through, they let down the bed on which the paralytic was lying.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r>
              <a:rPr lang="en-US" sz="4000" b="1" dirty="0"/>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1:37</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with God nothing will be impossible."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Matthew 19:26</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But Jesus looked at them and said to them, </a:t>
            </a:r>
            <a:r>
              <a:rPr lang="en-US" sz="4000" dirty="0">
                <a:solidFill>
                  <a:srgbClr val="FF0000"/>
                </a:solidFill>
                <a:ea typeface="Calibri" panose="020F0502020204030204" pitchFamily="34" charset="0"/>
                <a:cs typeface="Times New Roman" panose="02020603050405020304" pitchFamily="18" charset="0"/>
              </a:rPr>
              <a:t>"With men this is impossible, but with God all things are possible."</a:t>
            </a: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b="1" u="sng" dirty="0">
                <a:ea typeface="Calibri" panose="020F0502020204030204" pitchFamily="34" charset="0"/>
                <a:cs typeface="Times New Roman" panose="02020603050405020304" pitchFamily="18" charset="0"/>
              </a:rPr>
              <a:t>Hebrews 11:6</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Luke 5:19</a:t>
            </a:r>
            <a:endParaRPr lang="en-US" sz="4000" u="sng" dirty="0"/>
          </a:p>
          <a:p>
            <a:pPr algn="ctr"/>
            <a:r>
              <a:rPr lang="en-US" sz="4000" dirty="0"/>
              <a:t>And when they could not find how they might bring him in, because of the crowd, they went up on the housetop and let him down with his bed through the tiling into the midst before Jesus.</a:t>
            </a:r>
          </a:p>
          <a:p>
            <a:pPr algn="ctr"/>
            <a:endParaRPr lang="en-US" sz="4000" dirty="0"/>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marL="0" marR="0" algn="ctr">
              <a:lnSpc>
                <a:spcPct val="115000"/>
              </a:lnSpc>
              <a:spcAft>
                <a:spcPts val="1000"/>
              </a:spcAft>
              <a:buNone/>
            </a:pP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5 When Jesus saw their faith, He said to the paralytic,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"Son, your sins are forgiven you."</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Acts 3:18-22</a:t>
            </a:r>
            <a:endParaRPr lang="en-US" sz="4000" u="sng" dirty="0"/>
          </a:p>
          <a:p>
            <a:pPr algn="ctr"/>
            <a:r>
              <a:rPr lang="en-US" sz="4000" dirty="0"/>
              <a:t>18 But those things which God foretold by the mouth of all His prophets, that the Christ would suffer, He has thus fulfilled. 19 Repent therefore and be converted, that your sins may be blotted out, so that times of refreshing may come from the presence of the Lord, </a:t>
            </a:r>
          </a:p>
          <a:p>
            <a:pPr algn="ctr"/>
            <a:r>
              <a:rPr lang="en-US" sz="4000" dirty="0"/>
              <a:t>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20 and that He may send Jesus Christ, who was preached to you before, 21 whom heaven must receive until the times of restoration of all things, which God has spoken by the mouth of all His holy prophets since the world began. </a:t>
            </a:r>
          </a:p>
          <a:p>
            <a:pPr algn="ct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6 And some of the scribes were sitting there and reasoning in their hearts, 7 Why does this Man speak blasphemies like this? Who can forgive sins but God alone?" </a:t>
            </a:r>
            <a:endParaRPr lang="en-US" sz="4000" dirty="0"/>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Leviticus 24:16</a:t>
            </a:r>
            <a:endParaRPr lang="en-US" sz="4000" u="sng" dirty="0"/>
          </a:p>
          <a:p>
            <a:pPr algn="ctr"/>
            <a:r>
              <a:rPr lang="en-US" sz="4000" dirty="0"/>
              <a:t>And whoever blasphemes the name of the LORD shall surely be put to death. All the congregation shall certainly stone him, the stranger as well as him who is born in the land. When he blasphemes the name of the Lord, he shall be put to death.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Exodus 34:6-7</a:t>
            </a:r>
            <a:endParaRPr lang="en-US" sz="4000" u="sng" dirty="0"/>
          </a:p>
          <a:p>
            <a:pPr algn="ctr"/>
            <a:r>
              <a:rPr lang="en-US" sz="4000" dirty="0"/>
              <a:t> 6 And the LORD passed before him and proclaimed, "The LORD, the LORD God, merciful and gracious, longsuffering, and abounding in goodness and truth, 7 keeping mercy for thousands, forgiving iniquity and transgression and sin, by no means clearing the guilty, visiting the iniquity of the fathers upon the children and the children's children to the third and the fourth generation."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103:2-4</a:t>
            </a:r>
            <a:endParaRPr lang="en-US" sz="4000" u="sng" dirty="0"/>
          </a:p>
          <a:p>
            <a:pPr algn="ctr"/>
            <a:r>
              <a:rPr lang="en-US" sz="4000" dirty="0"/>
              <a:t>2 Bless the LORD, O my soul, And forget not all His benefits: 3 Who forgives all your iniquities, Who heals all your diseases, 4 Who redeems your life from destruction, Who crowns you with lovingkindness and tender mercies…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u="sng" dirty="0"/>
              <a:t>Isaiah 43:25</a:t>
            </a:r>
            <a:endParaRPr lang="en-US" sz="4000" u="sng" dirty="0"/>
          </a:p>
          <a:p>
            <a:pPr algn="ctr"/>
            <a:r>
              <a:rPr lang="en-US" sz="4000" dirty="0"/>
              <a:t>"I, even I, am He who blots out your transgressions for My own sake; And I will not remember your sins.</a:t>
            </a:r>
          </a:p>
          <a:p>
            <a:pPr algn="ct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Daniel 9:9</a:t>
            </a:r>
            <a:endParaRPr lang="en-US" sz="4000" u="sng" dirty="0"/>
          </a:p>
          <a:p>
            <a:pPr algn="ctr"/>
            <a:r>
              <a:rPr lang="en-US" sz="4000" dirty="0"/>
              <a:t>To the Lord our God belong mercy and forgiveness, though we have rebelled against Him.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Isaiah 40:2</a:t>
            </a:r>
            <a:endParaRPr lang="en-US" sz="4000" u="sng" dirty="0"/>
          </a:p>
          <a:p>
            <a:pPr algn="ctr"/>
            <a:r>
              <a:rPr lang="en-US" sz="4000" dirty="0"/>
              <a:t>"Speak comfort to Jerusalem, and cry out to her, That her warfare is ended, That her iniquity is pardoned; For she has received from the LORD's hand Double for all her sins."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Joel 2:32</a:t>
            </a:r>
            <a:endParaRPr lang="en-US" sz="4000" u="sng" dirty="0"/>
          </a:p>
          <a:p>
            <a:pPr algn="ctr"/>
            <a:r>
              <a:rPr lang="en-US" sz="4000" dirty="0"/>
              <a:t>And it shall come to pass That whoever calls on the name of the LORD Shall be saved. For in Mount Zion and in Jerusalem there shall be deliverance, As the LORD has said, Among the remnant whom the LORD calls.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"Son, Your Sins are Forgiven You." </a:t>
            </a:r>
            <a:endParaRPr lang="en-US" sz="3200" dirty="0"/>
          </a:p>
          <a:p>
            <a:pPr algn="ctr"/>
            <a:r>
              <a:rPr lang="en-US" sz="2800" b="1" dirty="0"/>
              <a:t>by Pastor Fee Soliven</a:t>
            </a:r>
            <a:endParaRPr lang="en-US" sz="2800" dirty="0"/>
          </a:p>
          <a:p>
            <a:pPr algn="ctr"/>
            <a:r>
              <a:rPr lang="en-US" sz="3200" b="1" dirty="0"/>
              <a:t>Mark 2:1-12</a:t>
            </a:r>
            <a:endParaRPr lang="en-US" sz="3200" dirty="0"/>
          </a:p>
          <a:p>
            <a:pPr algn="ctr"/>
            <a:r>
              <a:rPr lang="en-US" sz="3200" b="1" dirty="0"/>
              <a:t>Sunday Morning</a:t>
            </a:r>
            <a:endParaRPr lang="en-US" sz="3200" dirty="0"/>
          </a:p>
          <a:p>
            <a:pPr algn="ctr"/>
            <a:r>
              <a:rPr lang="en-US" sz="3200" b="1" dirty="0"/>
              <a:t>August 10,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book&#10;&#10;AI-generated content may be incorrect.">
            <a:extLst>
              <a:ext uri="{FF2B5EF4-FFF2-40B4-BE49-F238E27FC236}">
                <a16:creationId xmlns:a16="http://schemas.microsoft.com/office/drawing/2014/main" id="{83F543C3-D60C-54D2-8F71-29AF6B8C8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2429164"/>
            <a:ext cx="12179301" cy="442883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6455"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Miciah 7:18</a:t>
            </a:r>
            <a:endParaRPr lang="en-US" sz="4000" u="sng" dirty="0"/>
          </a:p>
          <a:p>
            <a:pPr algn="ctr"/>
            <a:r>
              <a:rPr lang="en-US" sz="4000" dirty="0"/>
              <a:t>Who is a God like You, Pardoning iniquity And passing over the transgression of the remnant of His heritage? He does not retain His anger forever, Because He delights in mercy.</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Zecheriah 13:1</a:t>
            </a:r>
            <a:endParaRPr lang="en-US" sz="4000" u="sng" dirty="0"/>
          </a:p>
          <a:p>
            <a:pPr algn="ctr"/>
            <a:r>
              <a:rPr lang="en-US" sz="4000" dirty="0"/>
              <a:t>"In that day a fountain shall be opened for the house of David and for the inhabitants of Jerusalem, for sin and for uncleanness.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8 But immediately, when Jesus perceived in His spirit that they reasoned thus within themselves, He said to them, </a:t>
            </a:r>
            <a:r>
              <a:rPr lang="en-US" sz="4000" b="1" dirty="0">
                <a:solidFill>
                  <a:srgbClr val="FF0000"/>
                </a:solidFill>
              </a:rPr>
              <a:t>"Why do you reason about these things in your hearts? </a:t>
            </a:r>
            <a:endParaRPr lang="en-US" sz="4000" dirty="0">
              <a:solidFill>
                <a:srgbClr val="FF0000"/>
              </a:solidFill>
            </a:endParaRP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23:25-39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scribes and Pharisees, hypocrites! For you cleanse the outside of the cup and dish, but inside they are full of extortion and self-indulgence.</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Blind Pharisee, first cleanse the inside of the cup and dish, that the outside of them may be clean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27 </a:t>
            </a:r>
            <a:r>
              <a:rPr lang="en-US" sz="3700" dirty="0">
                <a:solidFill>
                  <a:srgbClr val="FF0000"/>
                </a:solidFill>
                <a:ea typeface="Calibri" panose="020F0502020204030204" pitchFamily="34" charset="0"/>
                <a:cs typeface="Times New Roman" panose="02020603050405020304" pitchFamily="18" charset="0"/>
              </a:rPr>
              <a:t>Woe to you, scribes and Pharisees, hypocrites! For you are like whitewashed tombs which indeed appear beautiful outwardly, but inside are full of dead men's bones and all uncleanness.</a:t>
            </a:r>
            <a:r>
              <a:rPr lang="en-US" sz="3700" dirty="0">
                <a:ea typeface="Calibri" panose="020F0502020204030204" pitchFamily="34" charset="0"/>
                <a:cs typeface="Times New Roman" panose="02020603050405020304" pitchFamily="18" charset="0"/>
              </a:rPr>
              <a:t> 28 </a:t>
            </a:r>
            <a:r>
              <a:rPr lang="en-US" sz="3700" dirty="0">
                <a:solidFill>
                  <a:srgbClr val="FF0000"/>
                </a:solidFill>
                <a:ea typeface="Calibri" panose="020F0502020204030204" pitchFamily="34" charset="0"/>
                <a:cs typeface="Times New Roman" panose="02020603050405020304" pitchFamily="18" charset="0"/>
              </a:rPr>
              <a:t>Even so you also outwardly appear righteous to men, but inside you are full of hypocrisy and lawlessness.</a:t>
            </a:r>
            <a:r>
              <a:rPr lang="en-US" sz="3700" dirty="0">
                <a:ea typeface="Calibri" panose="020F0502020204030204" pitchFamily="34" charset="0"/>
                <a:cs typeface="Times New Roman" panose="02020603050405020304" pitchFamily="18" charset="0"/>
              </a:rPr>
              <a:t> 29 </a:t>
            </a:r>
            <a:r>
              <a:rPr lang="en-US" sz="3700" dirty="0">
                <a:solidFill>
                  <a:srgbClr val="FF0000"/>
                </a:solidFill>
                <a:ea typeface="Calibri" panose="020F0502020204030204" pitchFamily="34" charset="0"/>
                <a:cs typeface="Times New Roman" panose="02020603050405020304" pitchFamily="18" charset="0"/>
              </a:rPr>
              <a:t>Woe to you, scribes and Pharisees, hypocrites! Because you build the tombs of the prophets and adorn the monuments of the righteous,</a:t>
            </a: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a:t>
            </a:r>
            <a:r>
              <a:rPr lang="en-US" sz="4000" dirty="0">
                <a:ea typeface="Calibri" panose="020F0502020204030204" pitchFamily="34" charset="0"/>
                <a:cs typeface="Times New Roman" panose="02020603050405020304" pitchFamily="18" charset="0"/>
              </a:rPr>
              <a:t> 30 </a:t>
            </a:r>
            <a:r>
              <a:rPr lang="en-US" sz="4000" dirty="0">
                <a:solidFill>
                  <a:srgbClr val="FF0000"/>
                </a:solidFill>
                <a:ea typeface="Calibri" panose="020F0502020204030204" pitchFamily="34" charset="0"/>
                <a:cs typeface="Times New Roman" panose="02020603050405020304" pitchFamily="18" charset="0"/>
              </a:rPr>
              <a:t>and say, 'If we had lived in the days of our fathers, we would not have been partakers with them in the blood of the prophets.'</a:t>
            </a:r>
            <a:r>
              <a:rPr lang="en-US" sz="4000" dirty="0">
                <a:ea typeface="Calibri" panose="020F0502020204030204" pitchFamily="34" charset="0"/>
                <a:cs typeface="Times New Roman" panose="02020603050405020304" pitchFamily="18" charset="0"/>
              </a:rPr>
              <a:t> 31 </a:t>
            </a:r>
            <a:r>
              <a:rPr lang="en-US" sz="4000" dirty="0">
                <a:solidFill>
                  <a:srgbClr val="FF0000"/>
                </a:solidFill>
                <a:ea typeface="Calibri" panose="020F0502020204030204" pitchFamily="34" charset="0"/>
                <a:cs typeface="Times New Roman" panose="02020603050405020304" pitchFamily="18" charset="0"/>
              </a:rPr>
              <a:t>"Therefore you are witnesses against yourselves that you are sons of those who murdered the prophets.</a:t>
            </a:r>
            <a:r>
              <a:rPr lang="en-US" sz="4000" dirty="0">
                <a:ea typeface="Calibri" panose="020F0502020204030204" pitchFamily="34" charset="0"/>
                <a:cs typeface="Times New Roman" panose="02020603050405020304" pitchFamily="18" charset="0"/>
              </a:rPr>
              <a:t> 32 </a:t>
            </a:r>
            <a:r>
              <a:rPr lang="en-US" sz="4000" dirty="0">
                <a:solidFill>
                  <a:srgbClr val="FF0000"/>
                </a:solidFill>
                <a:ea typeface="Calibri" panose="020F0502020204030204" pitchFamily="34" charset="0"/>
                <a:cs typeface="Times New Roman" panose="02020603050405020304" pitchFamily="18" charset="0"/>
              </a:rPr>
              <a:t>Fill up, then, the measure of your fathers' guilt.</a:t>
            </a:r>
            <a:r>
              <a:rPr lang="en-US" sz="4000" dirty="0">
                <a:ea typeface="Calibri" panose="020F0502020204030204" pitchFamily="34" charset="0"/>
                <a:cs typeface="Times New Roman" panose="02020603050405020304" pitchFamily="18" charset="0"/>
              </a:rPr>
              <a:t> 33 </a:t>
            </a:r>
            <a:r>
              <a:rPr lang="en-US" sz="4000" dirty="0">
                <a:solidFill>
                  <a:srgbClr val="FF0000"/>
                </a:solidFill>
                <a:ea typeface="Calibri" panose="020F0502020204030204" pitchFamily="34" charset="0"/>
                <a:cs typeface="Times New Roman" panose="02020603050405020304" pitchFamily="18" charset="0"/>
              </a:rPr>
              <a:t>Serpents, brood of vipers! How can you escape the condemnation of hell?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44C4-391E-F810-391B-BA0A84FACC2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77F993-4D52-95CB-69BF-D8158EC1D7B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 </a:t>
            </a:r>
            <a:r>
              <a:rPr lang="en-US" sz="4000" dirty="0">
                <a:ea typeface="Calibri" panose="020F0502020204030204" pitchFamily="34" charset="0"/>
                <a:cs typeface="Times New Roman" panose="02020603050405020304" pitchFamily="18" charset="0"/>
              </a:rPr>
              <a:t> 34 </a:t>
            </a:r>
            <a:r>
              <a:rPr lang="en-US" sz="4000" dirty="0">
                <a:solidFill>
                  <a:srgbClr val="FF0000"/>
                </a:solidFill>
                <a:ea typeface="Calibri" panose="020F0502020204030204" pitchFamily="34" charset="0"/>
                <a:cs typeface="Times New Roman" panose="02020603050405020304" pitchFamily="18" charset="0"/>
              </a:rPr>
              <a:t>Therefore, indeed, I send you prophets, wise men, and scribes: some of them you will kill and crucify, and some of them you will scourge in your synagogues and persecute from city to city,</a:t>
            </a:r>
            <a:r>
              <a:rPr lang="en-US" sz="4000" dirty="0">
                <a:ea typeface="Calibri" panose="020F0502020204030204" pitchFamily="34" charset="0"/>
                <a:cs typeface="Times New Roman" panose="02020603050405020304" pitchFamily="18" charset="0"/>
              </a:rPr>
              <a:t> 35 </a:t>
            </a:r>
            <a:r>
              <a:rPr lang="en-US" sz="4000" dirty="0">
                <a:solidFill>
                  <a:srgbClr val="FF0000"/>
                </a:solidFill>
                <a:ea typeface="Calibri" panose="020F0502020204030204" pitchFamily="34" charset="0"/>
                <a:cs typeface="Times New Roman" panose="02020603050405020304" pitchFamily="18" charset="0"/>
              </a:rPr>
              <a:t>that on you may come all the righteous blood shed on the earth, from the blood of righteous Abel to the blood of Zechariah, son of Berechiah, whom you murdered between the temple and the altar.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10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32023-E7A3-824D-FFA8-A1CA8091CB8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016587-3E95-1C3F-1778-90158F3B79A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36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all these things will come upon this generation.</a:t>
            </a:r>
            <a:r>
              <a:rPr lang="en-US" sz="3700" dirty="0">
                <a:effectLst/>
                <a:latin typeface="Verdana" panose="020B0604030504040204" pitchFamily="34" charset="0"/>
                <a:ea typeface="Calibri" panose="020F0502020204030204" pitchFamily="34" charset="0"/>
                <a:cs typeface="Times New Roman" panose="02020603050405020304" pitchFamily="18" charset="0"/>
              </a:rPr>
              <a:t> 37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Jerusalem, Jerusalem, the one who kills the prophets and stones those who are sent to her! How often I wanted to gather your children together, as a hen gathers her chicks under her wings, but you were not willing!</a:t>
            </a:r>
            <a:r>
              <a:rPr lang="en-US" sz="3700" dirty="0">
                <a:effectLst/>
                <a:latin typeface="Verdana" panose="020B0604030504040204" pitchFamily="34" charset="0"/>
                <a:ea typeface="Calibri" panose="020F0502020204030204" pitchFamily="34" charset="0"/>
                <a:cs typeface="Times New Roman" panose="02020603050405020304" pitchFamily="18" charset="0"/>
              </a:rPr>
              <a:t> 38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See! Your house is left to you desolate;</a:t>
            </a:r>
            <a:r>
              <a:rPr lang="en-US" sz="3700" dirty="0">
                <a:effectLst/>
                <a:latin typeface="Verdana" panose="020B0604030504040204" pitchFamily="34" charset="0"/>
                <a:ea typeface="Calibri" panose="020F0502020204030204" pitchFamily="34" charset="0"/>
                <a:cs typeface="Times New Roman" panose="02020603050405020304" pitchFamily="18" charset="0"/>
              </a:rPr>
              <a:t> 39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say to you, you shall see Me no more till you say, 'Blessed is He who comes in the name of the LORD!' "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3700" dirty="0">
                <a:solidFill>
                  <a:srgbClr val="FFFFFF"/>
                </a:solidFill>
                <a:ea typeface="Calibri" panose="020F0502020204030204" pitchFamily="34" charset="0"/>
                <a:cs typeface="Times New Roman" panose="02020603050405020304" pitchFamily="18" charset="0"/>
              </a:rPr>
              <a:t> </a:t>
            </a:r>
            <a:r>
              <a:rPr lang="en-US" sz="3700" b="1" dirty="0">
                <a:solidFill>
                  <a:srgbClr val="FFFFFF"/>
                </a:solidFill>
                <a:ea typeface="Calibri" panose="020F0502020204030204" pitchFamily="34" charset="0"/>
                <a:cs typeface="Times New Roman" panose="02020603050405020304" pitchFamily="18" charset="0"/>
              </a:rPr>
              <a:t> </a:t>
            </a:r>
            <a:endParaRPr lang="en-US" sz="3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001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BC2A-D910-AE09-CABA-7D2D5DEF7EF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445AC83-E3C2-32A5-1A24-C0C18939BE2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a typeface="Calibri" panose="020F0502020204030204" pitchFamily="34" charset="0"/>
                <a:cs typeface="Times New Roman" panose="02020603050405020304" pitchFamily="18" charset="0"/>
              </a:rPr>
              <a:t> 9 </a:t>
            </a:r>
            <a:r>
              <a:rPr lang="en-US" sz="4000" b="1" dirty="0">
                <a:solidFill>
                  <a:srgbClr val="FF0000"/>
                </a:solidFill>
                <a:ea typeface="Calibri" panose="020F0502020204030204" pitchFamily="34" charset="0"/>
                <a:cs typeface="Times New Roman" panose="02020603050405020304" pitchFamily="18" charset="0"/>
              </a:rPr>
              <a:t>Which is easier, to say to the paralytic, 'Your sins are forgiven you,' or to say, 'Arise, take up your bed and walk'?</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955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9494-FE98-BEA2-5440-99906B24DAA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5D6C83-5A76-7738-ADF8-1F35F89EB57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10 </a:t>
            </a:r>
            <a:r>
              <a:rPr lang="en-US" sz="4000" b="1" dirty="0">
                <a:solidFill>
                  <a:srgbClr val="FF0000"/>
                </a:solidFill>
                <a:ea typeface="Calibri" panose="020F0502020204030204" pitchFamily="34" charset="0"/>
                <a:cs typeface="Times New Roman" panose="02020603050405020304" pitchFamily="18" charset="0"/>
              </a:rPr>
              <a:t>But that you may know that the Son of Man has power on earth to forgive sins"--He said to the paralytic,</a:t>
            </a:r>
            <a:r>
              <a:rPr lang="en-US" sz="4000" b="1" dirty="0">
                <a:ea typeface="Calibri" panose="020F0502020204030204" pitchFamily="34" charset="0"/>
                <a:cs typeface="Times New Roman" panose="02020603050405020304" pitchFamily="18" charset="0"/>
              </a:rPr>
              <a:t> 11 </a:t>
            </a:r>
            <a:r>
              <a:rPr lang="en-US" sz="4000" b="1" dirty="0">
                <a:solidFill>
                  <a:srgbClr val="FF0000"/>
                </a:solidFill>
                <a:ea typeface="Calibri" panose="020F0502020204030204" pitchFamily="34" charset="0"/>
                <a:cs typeface="Times New Roman" panose="02020603050405020304" pitchFamily="18" charset="0"/>
              </a:rPr>
              <a:t>I say to you, arise, take up your bed, and go your way to your house."</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94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2:1-12</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again He entered Capernaum after some days, and it was heard that He was in the house. 2 Immediately many gathered together, so that there was no longer room to receive them, not even near the door. And He preached the word to them. 3 Then they came to Him, bringing a paralytic who was carried by four men.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1B49-66D4-C8A5-0846-5B00BC996B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277E6A-0533-47A0-3733-C8BDC77A8B61}"/>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12 Immediately he arose, took up the bed, and went out in the presence of them all, so that all were amazed and glorified God, saying, "We never saw anything like this!"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831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t> </a:t>
            </a:r>
            <a:r>
              <a:rPr lang="en-US" sz="4000" dirty="0">
                <a:ea typeface="Calibri" panose="020F0502020204030204" pitchFamily="34" charset="0"/>
                <a:cs typeface="Times New Roman" panose="02020603050405020304" pitchFamily="18" charset="0"/>
              </a:rPr>
              <a:t> 4 And when they could not come near Him because of the crowd, they uncovered the roof where He was. So when they had broken through, they let down the bed on which the paralytic was lying. 5 When Jesus saw their faith, He said to the paralytic, </a:t>
            </a:r>
            <a:r>
              <a:rPr lang="en-US" sz="4000" dirty="0">
                <a:solidFill>
                  <a:srgbClr val="FF0000"/>
                </a:solidFill>
                <a:ea typeface="Calibri" panose="020F0502020204030204" pitchFamily="34" charset="0"/>
                <a:cs typeface="Times New Roman" panose="02020603050405020304" pitchFamily="18" charset="0"/>
              </a:rPr>
              <a:t>"Son, your sins are forgiven you."</a:t>
            </a:r>
            <a:r>
              <a:rPr lang="en-US" sz="4000" dirty="0">
                <a:ea typeface="Calibri" panose="020F0502020204030204" pitchFamily="34" charset="0"/>
                <a:cs typeface="Times New Roman" panose="02020603050405020304" pitchFamily="18" charset="0"/>
              </a:rPr>
              <a:t> 6 And some of the scribes were sitting there and reasoning in their hearts,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7 Why does this Man speak blasphemies like this? Who can forgive sins but God alone?" 8 But immediately, when Jesus perceived in His spirit that they reasoned thus within themselves, He said to them, </a:t>
            </a:r>
            <a:r>
              <a:rPr lang="en-US" sz="4000" dirty="0">
                <a:solidFill>
                  <a:srgbClr val="FF0000"/>
                </a:solidFill>
                <a:ea typeface="Calibri" panose="020F0502020204030204" pitchFamily="34" charset="0"/>
                <a:cs typeface="Times New Roman" panose="02020603050405020304" pitchFamily="18" charset="0"/>
              </a:rPr>
              <a:t>"Why do you reason about these things in your hearts?</a:t>
            </a:r>
            <a:r>
              <a:rPr lang="en-US" sz="4000" dirty="0">
                <a:ea typeface="Calibri" panose="020F0502020204030204" pitchFamily="34" charset="0"/>
                <a:cs typeface="Times New Roman" panose="02020603050405020304" pitchFamily="18" charset="0"/>
              </a:rPr>
              <a:t> 9 </a:t>
            </a:r>
            <a:r>
              <a:rPr lang="en-US" sz="4000" dirty="0">
                <a:solidFill>
                  <a:srgbClr val="FF0000"/>
                </a:solidFill>
                <a:ea typeface="Calibri" panose="020F0502020204030204" pitchFamily="34" charset="0"/>
                <a:cs typeface="Times New Roman" panose="02020603050405020304" pitchFamily="18" charset="0"/>
              </a:rPr>
              <a:t>Which is easier, to say to the paralytic, 'Your sins are forgiven you,' or to say, 'Arise, take up your bed and walk'?</a:t>
            </a: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that you may know that the Son of Man has power on earth to forgive sins"--He said to the paralytic,</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say to you, arise, take up your bed, and go your way to your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Immediately he arose, took up the bed, and went out in the presence of them all, so that all were amazed and glorified God, saying, "We never saw anything like this!"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1 And again He entered Capernaum after some days, and it was heard that He was in the house. 2 Immediately many gathered together, so that there was no longer room to receive them, not even near the door. And He preached the word to them.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Matthew 28:18</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a typeface="Calibri" panose="020F0502020204030204" pitchFamily="34" charset="0"/>
                <a:cs typeface="Times New Roman" panose="02020603050405020304" pitchFamily="18" charset="0"/>
              </a:rPr>
              <a:t>And Jesus came and spoke to them, saying, "All authority has been given to Me in heaven and on earth.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21728</TotalTime>
  <Words>2583</Words>
  <Application>Microsoft Office PowerPoint</Application>
  <PresentationFormat>Widescreen</PresentationFormat>
  <Paragraphs>204</Paragraphs>
  <Slides>49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860</cp:revision>
  <dcterms:created xsi:type="dcterms:W3CDTF">2009-08-18T08:19:59Z</dcterms:created>
  <dcterms:modified xsi:type="dcterms:W3CDTF">2025-08-10T23:54:23Z</dcterms:modified>
</cp:coreProperties>
</file>