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Lst>
  <p:notesMasterIdLst>
    <p:notesMasterId r:id="rId51"/>
  </p:notesMasterIdLst>
  <p:handoutMasterIdLst>
    <p:handoutMasterId r:id="rId52"/>
  </p:handoutMasterIdLst>
  <p:sldIdLst>
    <p:sldId id="1733" r:id="rId4"/>
    <p:sldId id="460" r:id="rId5"/>
    <p:sldId id="826" r:id="rId6"/>
    <p:sldId id="999" r:id="rId7"/>
    <p:sldId id="1000" r:id="rId8"/>
    <p:sldId id="461" r:id="rId9"/>
    <p:sldId id="1001" r:id="rId10"/>
    <p:sldId id="1040" r:id="rId11"/>
    <p:sldId id="464" r:id="rId12"/>
    <p:sldId id="833" r:id="rId13"/>
    <p:sldId id="373" r:id="rId14"/>
    <p:sldId id="465" r:id="rId15"/>
    <p:sldId id="374" r:id="rId16"/>
    <p:sldId id="979" r:id="rId17"/>
    <p:sldId id="1638" r:id="rId18"/>
    <p:sldId id="981" r:id="rId19"/>
    <p:sldId id="980" r:id="rId20"/>
    <p:sldId id="985" r:id="rId21"/>
    <p:sldId id="984" r:id="rId22"/>
    <p:sldId id="1003" r:id="rId23"/>
    <p:sldId id="983" r:id="rId24"/>
    <p:sldId id="1002" r:id="rId25"/>
    <p:sldId id="1016" r:id="rId26"/>
    <p:sldId id="1715" r:id="rId27"/>
    <p:sldId id="1716" r:id="rId28"/>
    <p:sldId id="1717" r:id="rId29"/>
    <p:sldId id="1718" r:id="rId30"/>
    <p:sldId id="1719" r:id="rId31"/>
    <p:sldId id="1015" r:id="rId32"/>
    <p:sldId id="1720" r:id="rId33"/>
    <p:sldId id="1721" r:id="rId34"/>
    <p:sldId id="1722" r:id="rId35"/>
    <p:sldId id="1723" r:id="rId36"/>
    <p:sldId id="1724" r:id="rId37"/>
    <p:sldId id="1026" r:id="rId38"/>
    <p:sldId id="1725" r:id="rId39"/>
    <p:sldId id="1726" r:id="rId40"/>
    <p:sldId id="1727" r:id="rId41"/>
    <p:sldId id="969" r:id="rId42"/>
    <p:sldId id="970" r:id="rId43"/>
    <p:sldId id="971" r:id="rId44"/>
    <p:sldId id="972" r:id="rId45"/>
    <p:sldId id="973" r:id="rId46"/>
    <p:sldId id="974" r:id="rId47"/>
    <p:sldId id="975" r:id="rId48"/>
    <p:sldId id="1597" r:id="rId49"/>
    <p:sldId id="852" r:id="rId50"/>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0" autoAdjust="0"/>
    <p:restoredTop sz="94671" autoAdjust="0"/>
  </p:normalViewPr>
  <p:slideViewPr>
    <p:cSldViewPr>
      <p:cViewPr varScale="1">
        <p:scale>
          <a:sx n="104" d="100"/>
          <a:sy n="104" d="100"/>
        </p:scale>
        <p:origin x="462" y="31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2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5292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2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24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04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689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349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638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647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5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512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637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021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9/4/2025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8452588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0969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9/4/2025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902706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11119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902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7914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6826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858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658286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97530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9/4/2025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870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2562520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9/4/2025</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1175506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BBC399-5BE2-EA0A-6471-8F40C79EDEDC}"/>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822F53FA-0CAA-B3B5-A12C-2B8F6E291E6E}"/>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87916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 The Enemy's three Primary Weapons are Deceptions, Temptations and Accusations </a:t>
            </a:r>
            <a:endParaRPr lang="en-US" sz="4000" dirty="0"/>
          </a:p>
          <a:p>
            <a:pPr algn="ctr"/>
            <a:r>
              <a:rPr lang="en-US" sz="4000" dirty="0"/>
              <a:t> </a:t>
            </a: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b="1" u="sng" dirty="0"/>
              <a:t>Ephesians 6:12</a:t>
            </a:r>
            <a:endParaRPr lang="en-US" sz="4000" u="sng" dirty="0"/>
          </a:p>
          <a:p>
            <a:pPr algn="ctr"/>
            <a:r>
              <a:rPr lang="en-US" sz="4000" dirty="0"/>
              <a:t>"For we wrestle not against flesh and blood, but against principalities, against powers, against the rulers of the darkness of this world, against spiritual wickedness in high places." </a:t>
            </a: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 1. Deception</a:t>
            </a:r>
            <a:endParaRPr lang="en-US" sz="4000" dirty="0"/>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b="1" dirty="0">
                <a:ea typeface="Verdana" panose="020B0604030504040204" pitchFamily="34" charset="0"/>
                <a:cs typeface="Times New Roman" panose="02020603050405020304" pitchFamily="18" charset="0"/>
              </a:rPr>
              <a:t> </a:t>
            </a:r>
            <a:r>
              <a:rPr lang="en-US" sz="4000" dirty="0">
                <a:ea typeface="Verdana" panose="020B0604030504040204" pitchFamily="34" charset="0"/>
                <a:cs typeface="Times New Roman" panose="02020603050405020304" pitchFamily="18" charset="0"/>
              </a:rPr>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b="1" u="sng" dirty="0"/>
              <a:t>Matthew 24:4-8</a:t>
            </a:r>
            <a:endParaRPr lang="en-US" sz="4000" u="sng" dirty="0"/>
          </a:p>
          <a:p>
            <a:pPr algn="ctr"/>
            <a:r>
              <a:rPr lang="en-US" sz="4000" dirty="0"/>
              <a:t>4 And Jesus answered and said to them: </a:t>
            </a:r>
            <a:r>
              <a:rPr lang="en-US" sz="4000" dirty="0">
                <a:solidFill>
                  <a:srgbClr val="FF0000"/>
                </a:solidFill>
              </a:rPr>
              <a:t>"Take heed that no one deceives you.</a:t>
            </a:r>
            <a:r>
              <a:rPr lang="en-US" sz="4000" dirty="0"/>
              <a:t> </a:t>
            </a:r>
            <a:r>
              <a:rPr lang="en-US" sz="4000" dirty="0">
                <a:solidFill>
                  <a:srgbClr val="FF0000"/>
                </a:solidFill>
              </a:rPr>
              <a:t>5 For many will come in My name, saying, 'I am the Christ,' and will deceive many. </a:t>
            </a:r>
            <a:r>
              <a:rPr lang="en-US" sz="4000" dirty="0"/>
              <a:t>6 </a:t>
            </a:r>
            <a:r>
              <a:rPr lang="en-US" sz="4000" dirty="0">
                <a:solidFill>
                  <a:srgbClr val="FF0000"/>
                </a:solidFill>
              </a:rPr>
              <a:t>And you will hear of wars and rumors of wars. See that you are not troubled; for all these things must come to pass, but the end is not yet. </a:t>
            </a: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algn="ctr"/>
            <a:r>
              <a:rPr lang="en-US" sz="4000" dirty="0"/>
              <a:t> 7 </a:t>
            </a:r>
            <a:r>
              <a:rPr lang="en-US" sz="4000" dirty="0">
                <a:solidFill>
                  <a:srgbClr val="FF0000"/>
                </a:solidFill>
              </a:rPr>
              <a:t>For nation will rise against nation, and kingdom against kingdom. And there will be famines, pestilences, and earthquakes in various places. </a:t>
            </a:r>
            <a:r>
              <a:rPr lang="en-US" sz="4000" dirty="0"/>
              <a:t>8 </a:t>
            </a:r>
            <a:r>
              <a:rPr lang="en-US" sz="4000" dirty="0">
                <a:solidFill>
                  <a:srgbClr val="FF0000"/>
                </a:solidFill>
              </a:rPr>
              <a:t>All these are the beginning of sorrows. </a:t>
            </a:r>
          </a:p>
          <a:p>
            <a:pPr algn="ctr"/>
            <a:r>
              <a:rPr lang="en-US" sz="4000" b="1" dirty="0"/>
              <a:t> </a:t>
            </a:r>
            <a:endParaRPr lang="en-US" sz="4000" dirty="0"/>
          </a:p>
          <a:p>
            <a:pPr marL="0" marR="0" algn="ctr">
              <a:lnSpc>
                <a:spcPct val="115000"/>
              </a:lnSpc>
              <a:spcAft>
                <a:spcPts val="100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1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0B00-4AF8-9988-A972-CE08D87DBA8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6D4BCBB-7F95-8583-5994-DE3BB2D21EB1}"/>
              </a:ext>
            </a:extLst>
          </p:cNvPr>
          <p:cNvSpPr txBox="1">
            <a:spLocks noChangeArrowheads="1"/>
          </p:cNvSpPr>
          <p:nvPr/>
        </p:nvSpPr>
        <p:spPr>
          <a:xfrm>
            <a:off x="0" y="0"/>
            <a:ext cx="12192000" cy="5029200"/>
          </a:xfrm>
          <a:prstGeom prst="rect">
            <a:avLst/>
          </a:prstGeom>
        </p:spPr>
        <p:txBody>
          <a:bodyPr/>
          <a:lstStyle/>
          <a:p>
            <a:pPr algn="ctr"/>
            <a:r>
              <a:rPr lang="en-US" sz="4000" b="1" u="sng" dirty="0"/>
              <a:t>2 Corinthians 11:13-15</a:t>
            </a:r>
            <a:endParaRPr lang="en-US" sz="4000" u="sng" dirty="0"/>
          </a:p>
          <a:p>
            <a:pPr algn="ctr"/>
            <a:r>
              <a:rPr lang="en-US" sz="4000" dirty="0"/>
              <a:t>13 For such are false apostles, deceitful workers, transforming themselves into apostles of Christ. 14 And no wonder! For Satan himself transforms himself into an angel of light. 15 Therefore it is no great thing if his ministers also transform themselves into ministers of righteousness, whose end will be according to their works.</a:t>
            </a:r>
          </a:p>
          <a:p>
            <a:pPr algn="ctr"/>
            <a:r>
              <a:rPr lang="en-US" sz="4000" b="1" dirty="0"/>
              <a:t> </a:t>
            </a:r>
            <a:endParaRPr lang="en-US" sz="4000" dirty="0"/>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3785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51275"/>
            <a:ext cx="12192000" cy="5537675"/>
          </a:xfrm>
          <a:prstGeom prst="rect">
            <a:avLst/>
          </a:prstGeom>
        </p:spPr>
        <p:txBody>
          <a:bodyPr/>
          <a:lstStyle/>
          <a:p>
            <a:pPr algn="ctr"/>
            <a:r>
              <a:rPr lang="en-US" sz="4000" b="1" u="sng" dirty="0"/>
              <a:t>Genesis 3:1-4</a:t>
            </a:r>
            <a:endParaRPr lang="en-US" sz="4000" u="sng" dirty="0"/>
          </a:p>
          <a:p>
            <a:pPr algn="ctr"/>
            <a:r>
              <a:rPr lang="en-US" sz="4000" dirty="0"/>
              <a:t>1 Now the serpent was more cunning than any beast of the field which the LORD God had made. And he said to the woman, "Has God indeed said, 'You shall not eat of every tree of the garden'?" 2 And the woman said to the serpent, "We may eat the fruit of the trees of the garden; </a:t>
            </a:r>
          </a:p>
          <a:p>
            <a:pPr algn="ctr"/>
            <a:r>
              <a:rPr lang="en-US" sz="4000" dirty="0"/>
              <a:t> </a:t>
            </a:r>
          </a:p>
          <a:p>
            <a:pPr algn="ctr"/>
            <a:r>
              <a:rPr lang="en-US" sz="4000" dirty="0"/>
              <a:t> </a:t>
            </a:r>
          </a:p>
          <a:p>
            <a:pPr algn="ct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31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a typeface="Calibri" panose="020F0502020204030204" pitchFamily="34" charset="0"/>
                <a:cs typeface="Times New Roman" panose="02020603050405020304" pitchFamily="18" charset="0"/>
              </a:rPr>
              <a:t> </a:t>
            </a:r>
            <a:r>
              <a:rPr lang="en-US" sz="4000" dirty="0"/>
              <a:t>3 but of the fruit of the tree which is in the midst of the garden, God has said, 'You shall not eat it, nor shall you touch it, lest you die.' " 4 Then the serpent said to the woman, "You will not surely die.</a:t>
            </a:r>
          </a:p>
          <a:p>
            <a:pPr algn="ctr"/>
            <a:r>
              <a:rPr lang="en-US" sz="4000" dirty="0"/>
              <a:t> </a:t>
            </a:r>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lvl="0" algn="ctr">
              <a:lnSpc>
                <a:spcPct val="115000"/>
              </a:lnSpc>
              <a:spcBef>
                <a:spcPts val="0"/>
              </a:spcBef>
              <a:spcAft>
                <a:spcPts val="0"/>
              </a:spcAf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682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u="sng" dirty="0"/>
              <a:t>Genesis 2:15-17</a:t>
            </a:r>
            <a:endParaRPr lang="en-US" sz="4000" u="sng" dirty="0"/>
          </a:p>
          <a:p>
            <a:pPr algn="ctr"/>
            <a:r>
              <a:rPr lang="en-US" sz="4000" dirty="0"/>
              <a:t>16 And the LORD God commanded the man, saying, "Of every tree of the garden you may freely eat; 17 but of the tree of the knowledge of good and evil you shall not eat, for in the day that you eat of it you shall surely die."</a:t>
            </a:r>
          </a:p>
          <a:p>
            <a:pPr algn="ctr"/>
            <a:r>
              <a:rPr lang="en-US" sz="4000" dirty="0"/>
              <a:t> </a:t>
            </a:r>
          </a:p>
          <a:p>
            <a:pPr algn="ctr"/>
            <a:r>
              <a:rPr lang="en-US" sz="4000" b="1" dirty="0"/>
              <a:t> </a:t>
            </a:r>
            <a:endParaRPr lang="en-US" sz="4000" dirty="0"/>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52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6945" y="0"/>
            <a:ext cx="12192000" cy="5486400"/>
          </a:xfrm>
          <a:prstGeom prst="rect">
            <a:avLst/>
          </a:prstGeom>
        </p:spPr>
        <p:txBody>
          <a:bodyPr/>
          <a:lstStyle/>
          <a:p>
            <a:pPr algn="ctr"/>
            <a:r>
              <a:rPr lang="en-US" sz="4000" b="1" dirty="0"/>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t>2. Temptation</a:t>
            </a:r>
            <a:endParaRPr lang="en-US" sz="4000" dirty="0"/>
          </a:p>
          <a:p>
            <a:pPr algn="ctr"/>
            <a:r>
              <a:rPr lang="en-US" sz="4000" b="1" dirty="0"/>
              <a:t> </a:t>
            </a:r>
            <a:endParaRPr lang="en-US" sz="4000" dirty="0"/>
          </a:p>
          <a:p>
            <a:pPr algn="ctr"/>
            <a:r>
              <a:rPr lang="en-US" sz="4000" dirty="0"/>
              <a:t> </a:t>
            </a:r>
          </a:p>
          <a:p>
            <a:pPr algn="ctr"/>
            <a:endParaRPr lang="en-US" sz="4000" dirty="0"/>
          </a:p>
          <a:p>
            <a:pPr algn="ctr"/>
            <a:r>
              <a:rPr lang="en-US" sz="4000" dirty="0"/>
              <a:t> </a:t>
            </a:r>
          </a:p>
          <a:p>
            <a:pPr algn="ctr"/>
            <a:r>
              <a:rPr lang="en-US" sz="4000" dirty="0"/>
              <a:t> </a:t>
            </a:r>
          </a:p>
          <a:p>
            <a:pPr algn="ctr"/>
            <a:endParaRPr lang="en-US" sz="4000" dirty="0"/>
          </a:p>
          <a:p>
            <a:pPr marL="0" marR="0" algn="ctr">
              <a:lnSpc>
                <a:spcPct val="115000"/>
              </a:lnSpc>
              <a:spcAft>
                <a:spcPts val="1000"/>
              </a:spcAft>
            </a:pPr>
            <a:r>
              <a:rPr lang="en-US" sz="4000" b="1" dirty="0">
                <a:ea typeface="Verdana" panose="020B0604030504040204" pitchFamily="34" charset="0"/>
                <a:cs typeface="Times New Roman" panose="02020603050405020304" pitchFamily="18" charset="0"/>
              </a:rPr>
              <a:t> </a:t>
            </a:r>
            <a:endParaRPr lang="en-US" sz="4000" dirty="0">
              <a:ea typeface="Verdana" panose="020B0604030504040204" pitchFamily="34" charset="0"/>
              <a:cs typeface="Times New Roman" panose="02020603050405020304" pitchFamily="18" charset="0"/>
            </a:endParaRPr>
          </a:p>
          <a:p>
            <a:pPr marL="0" marR="0" algn="ctr">
              <a:lnSpc>
                <a:spcPct val="115000"/>
              </a:lnSpc>
              <a:spcAft>
                <a:spcPts val="1000"/>
              </a:spcAft>
              <a:buNone/>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b="1" dirty="0"/>
              <a:t> </a:t>
            </a:r>
            <a:endParaRPr lang="en-US" sz="4000" dirty="0"/>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4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u="sng" dirty="0"/>
              <a:t>James 1:2-5</a:t>
            </a:r>
            <a:endParaRPr lang="en-US" sz="4000" u="sng" dirty="0"/>
          </a:p>
          <a:p>
            <a:pPr algn="ctr"/>
            <a:r>
              <a:rPr lang="en-US" sz="4000" dirty="0"/>
              <a:t>2 My brethren, count it all joy when you fall into various trials, 3 knowing that the testing of your faith produces patience. 4 But let patience have its perfect work, that you may be perfect and complete, lacking nothing. 5 If any of you lacks wisdom, let him ask of God, who gives to all liberally and without reproach, and it will be given to him.</a:t>
            </a: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a:p>
            <a:pPr algn="ctr"/>
            <a:endParaRPr lang="en-US" sz="4000" dirty="0"/>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b="1" dirty="0"/>
              <a:t> </a:t>
            </a:r>
            <a:endParaRPr lang="en-US" sz="4000" dirty="0"/>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256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buNone/>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Luke 4:1-8</a:t>
            </a:r>
            <a:endParaRPr lang="en-US" sz="32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1 Then Jesus, being filled with the Holy Spirit, returned from the Jordan and was led by the Spirit into the wilderness, 2 being tempted for forty days by the devil. And in those days He ate nothing, and afterward, when they had ended, He was hungry.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001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3 And the devil said to Him, "If You are the Son of God, command this stone to become bread." 4 But Jesus answered him, saying, </a:t>
            </a:r>
            <a:r>
              <a:rPr lang="en-US" sz="4000" dirty="0">
                <a:solidFill>
                  <a:srgbClr val="C00000"/>
                </a:solidFill>
                <a:ea typeface="Calibri" panose="020F0502020204030204" pitchFamily="34" charset="0"/>
                <a:cs typeface="Times New Roman" panose="02020603050405020304" pitchFamily="18" charset="0"/>
              </a:rPr>
              <a:t>"It is written, 'Man shall not live by bread alone, but by every word of God.'</a:t>
            </a:r>
            <a:r>
              <a:rPr lang="en-US" sz="4000" dirty="0">
                <a:ea typeface="Calibri" panose="020F0502020204030204" pitchFamily="34" charset="0"/>
                <a:cs typeface="Times New Roman" panose="02020603050405020304" pitchFamily="18" charset="0"/>
              </a:rPr>
              <a:t> " 5 Then the devil, taking Him up on a high mountain, showed Him all the kingdoms of the world in a moment of time.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37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7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383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6 And the devil said to Him, "All this authority I will give You, and their glory; for this has been delivered to me, and I give it to whomever I wish. 7 Therefore, if You will worship before me, all will be Yours." 8 And Jesus answered and said to him</a:t>
            </a:r>
            <a:r>
              <a:rPr lang="en-US" sz="4000" dirty="0">
                <a:solidFill>
                  <a:srgbClr val="C00000"/>
                </a:solidFill>
                <a:ea typeface="Calibri" panose="020F0502020204030204" pitchFamily="34" charset="0"/>
                <a:cs typeface="Times New Roman" panose="02020603050405020304" pitchFamily="18" charset="0"/>
              </a:rPr>
              <a:t>, "Get behind Me, Satan! For it is written, 'You shall worship the LORD your God, and Him only you shall serve.'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solidFill>
                  <a:srgbClr val="C00000"/>
                </a:solidFill>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b="1" dirty="0"/>
              <a:t> </a:t>
            </a:r>
            <a:endParaRPr lang="en-US" sz="4000" dirty="0"/>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817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D482-C8B5-B25F-2459-A5094183010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D3BF0BC-E9CD-CD48-142A-E5D0A082A6C6}"/>
              </a:ext>
            </a:extLst>
          </p:cNvPr>
          <p:cNvSpPr txBox="1">
            <a:spLocks noChangeArrowheads="1"/>
          </p:cNvSpPr>
          <p:nvPr/>
        </p:nvSpPr>
        <p:spPr>
          <a:xfrm>
            <a:off x="0" y="0"/>
            <a:ext cx="12192000" cy="5486400"/>
          </a:xfrm>
          <a:prstGeom prst="rect">
            <a:avLst/>
          </a:prstGeom>
        </p:spPr>
        <p:txBody>
          <a:bodyPr/>
          <a:lstStyle/>
          <a:p>
            <a:pPr algn="ctr"/>
            <a:r>
              <a:rPr lang="en-US" sz="4000" b="1" u="sng" dirty="0"/>
              <a:t>Psalms 119:11</a:t>
            </a:r>
            <a:endParaRPr lang="en-US" sz="4000" u="sng" dirty="0"/>
          </a:p>
          <a:p>
            <a:pPr algn="ctr"/>
            <a:r>
              <a:rPr lang="en-US" sz="4000" dirty="0"/>
              <a:t>"Thy word have I hid in mine heart, that I might not sin against thee."</a:t>
            </a:r>
          </a:p>
          <a:p>
            <a:pPr algn="ctr"/>
            <a:r>
              <a:rPr lang="en-US" sz="4000" dirty="0"/>
              <a:t> </a:t>
            </a:r>
            <a:r>
              <a:rPr lang="en-US" sz="4000" b="1" dirty="0"/>
              <a:t> </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079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6FC4B-FF99-29E4-8E83-1C8EE7A47AB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2FD874F-F5C4-C6F4-FD5E-B3DBC8266F7E}"/>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dirty="0">
                <a:ea typeface="Calibri" panose="020F0502020204030204" pitchFamily="34" charset="0"/>
                <a:cs typeface="Times New Roman" panose="02020603050405020304" pitchFamily="18" charset="0"/>
              </a:rPr>
              <a:t> </a:t>
            </a:r>
            <a:r>
              <a:rPr lang="en-US" sz="4000" b="1" dirty="0"/>
              <a:t>3. Accusations</a:t>
            </a:r>
            <a:endParaRPr lang="en-US" sz="4000" dirty="0"/>
          </a:p>
          <a:p>
            <a:pPr algn="ctr"/>
            <a:r>
              <a:rPr lang="en-US" sz="4000" b="1" dirty="0"/>
              <a:t> </a:t>
            </a:r>
            <a:endParaRPr lang="en-US" sz="4000" dirty="0"/>
          </a:p>
          <a:p>
            <a:pPr algn="ctr"/>
            <a:r>
              <a:rPr lang="en-US" sz="4000" dirty="0"/>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2399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5844-7223-F951-F4E0-CA8B3A2F8CC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E222C27-DF69-8F8E-35C4-EEA3A29EFD35}"/>
              </a:ext>
            </a:extLst>
          </p:cNvPr>
          <p:cNvSpPr txBox="1">
            <a:spLocks noChangeArrowheads="1"/>
          </p:cNvSpPr>
          <p:nvPr/>
        </p:nvSpPr>
        <p:spPr>
          <a:xfrm>
            <a:off x="0" y="0"/>
            <a:ext cx="12192000" cy="5486400"/>
          </a:xfrm>
          <a:prstGeom prst="rect">
            <a:avLst/>
          </a:prstGeom>
        </p:spPr>
        <p:txBody>
          <a:bodyPr/>
          <a:lstStyle/>
          <a:p>
            <a:pPr algn="ctr"/>
            <a:r>
              <a:rPr lang="en-US" sz="4000" b="1" u="sng" dirty="0"/>
              <a:t>Revelation 12:10</a:t>
            </a:r>
            <a:endParaRPr lang="en-US" sz="4000" u="sng" dirty="0"/>
          </a:p>
          <a:p>
            <a:pPr algn="ctr"/>
            <a:r>
              <a:rPr lang="en-US" sz="4000" dirty="0"/>
              <a:t>"Then I heard a loud voice saying in heaven, "Now salvation, and strength, and the kingdom of our God, and the power of His Christ have come, for the accuser of our brethren, who accused them before our God day and night, has been cast down." </a:t>
            </a:r>
          </a:p>
          <a:p>
            <a:pPr algn="ctr"/>
            <a:r>
              <a:rPr lang="en-US" sz="4000" dirty="0"/>
              <a:t> </a:t>
            </a:r>
          </a:p>
          <a:p>
            <a:pPr algn="ctr"/>
            <a:r>
              <a:rPr lang="en-US" sz="4000" dirty="0"/>
              <a:t> </a:t>
            </a: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4485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63A52-0C07-BB06-1C89-865657B957C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4776A2F-BE4A-1AEF-3968-B45A86CBDBF3}"/>
              </a:ext>
            </a:extLst>
          </p:cNvPr>
          <p:cNvSpPr txBox="1">
            <a:spLocks noChangeArrowheads="1"/>
          </p:cNvSpPr>
          <p:nvPr/>
        </p:nvSpPr>
        <p:spPr>
          <a:xfrm>
            <a:off x="0" y="0"/>
            <a:ext cx="12192000" cy="5486400"/>
          </a:xfrm>
          <a:prstGeom prst="rect">
            <a:avLst/>
          </a:prstGeom>
        </p:spPr>
        <p:txBody>
          <a:bodyPr/>
          <a:lstStyle/>
          <a:p>
            <a:pPr algn="ctr"/>
            <a:r>
              <a:rPr lang="en-US" sz="4000" b="1" u="sng" dirty="0"/>
              <a:t>Proverbs 10:18</a:t>
            </a:r>
            <a:endParaRPr lang="en-US" sz="4000" u="sng" dirty="0"/>
          </a:p>
          <a:p>
            <a:pPr algn="ctr"/>
            <a:r>
              <a:rPr lang="en-US" sz="4000" dirty="0"/>
              <a:t>"Whoever hides hatred has lying lips, And whoever spreads slander is a fool." </a:t>
            </a:r>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defRPr/>
            </a:pPr>
            <a:r>
              <a:rPr lang="en-US" sz="4000" dirty="0">
                <a:solidFill>
                  <a:srgbClr val="FFFFFF"/>
                </a:solidFill>
              </a:rPr>
              <a:t> </a:t>
            </a:r>
          </a:p>
          <a:p>
            <a:pPr lvl="0" algn="ctr">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154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2F0C0-C95F-41A6-AEA5-BFE84D5FC30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AFE2093-128E-95DD-12A4-81C5D1DA1182}"/>
              </a:ext>
            </a:extLst>
          </p:cNvPr>
          <p:cNvSpPr txBox="1">
            <a:spLocks noChangeArrowheads="1"/>
          </p:cNvSpPr>
          <p:nvPr/>
        </p:nvSpPr>
        <p:spPr>
          <a:xfrm>
            <a:off x="0" y="0"/>
            <a:ext cx="12192000" cy="5486400"/>
          </a:xfrm>
          <a:prstGeom prst="rect">
            <a:avLst/>
          </a:prstGeom>
        </p:spPr>
        <p:txBody>
          <a:bodyPr/>
          <a:lstStyle/>
          <a:p>
            <a:pPr algn="ctr"/>
            <a:r>
              <a:rPr lang="en-US" sz="4000" b="1" dirty="0"/>
              <a:t> Dealing with Deception</a:t>
            </a:r>
            <a:endParaRPr lang="en-US" sz="4000" dirty="0"/>
          </a:p>
          <a:p>
            <a:pPr lvl="0" algn="ctr">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Aft>
                <a:spcPts val="1000"/>
              </a:spcAft>
              <a:defRPr/>
            </a:pPr>
            <a:endParaRPr lang="en-US" sz="37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defRPr/>
            </a:pPr>
            <a:r>
              <a:rPr lang="en-US" sz="3700" dirty="0">
                <a:solidFill>
                  <a:srgbClr val="FFFFFF"/>
                </a:solidFill>
              </a:rPr>
              <a:t> </a:t>
            </a:r>
          </a:p>
          <a:p>
            <a:pPr lvl="0" algn="ctr">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6974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 </a:t>
            </a:r>
            <a:r>
              <a:rPr lang="en-US" sz="4000" b="1" u="sng" dirty="0"/>
              <a:t>Ephesians 6:14</a:t>
            </a:r>
            <a:endParaRPr lang="en-US" sz="4000" u="sng" dirty="0"/>
          </a:p>
          <a:p>
            <a:pPr algn="ctr"/>
            <a:r>
              <a:rPr lang="en-US" sz="4000" dirty="0"/>
              <a:t>"Stand therefore, having girded your waist with truth..."</a:t>
            </a:r>
          </a:p>
          <a:p>
            <a:pPr algn="ctr"/>
            <a:r>
              <a:rPr lang="en-US" sz="4000" b="1" dirty="0"/>
              <a:t> </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54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0" y="0"/>
            <a:ext cx="12192000" cy="1905000"/>
          </a:xfrm>
          <a:prstGeom prst="rect">
            <a:avLst/>
          </a:prstGeom>
        </p:spPr>
        <p:txBody>
          <a:bodyPr/>
          <a:lstStyle/>
          <a:p>
            <a:pPr algn="ctr"/>
            <a:r>
              <a:rPr lang="en-US" sz="3200" b="1" dirty="0"/>
              <a:t>The Church is at War!</a:t>
            </a:r>
            <a:endParaRPr lang="en-US" sz="3200" dirty="0"/>
          </a:p>
          <a:p>
            <a:pPr algn="ctr"/>
            <a:r>
              <a:rPr lang="en-US" sz="2800" b="1" dirty="0"/>
              <a:t>by Pastor Fee Soliven</a:t>
            </a:r>
            <a:endParaRPr lang="en-US" sz="2800" dirty="0"/>
          </a:p>
          <a:p>
            <a:pPr algn="ctr"/>
            <a:r>
              <a:rPr lang="en-US" sz="3200" b="1" dirty="0"/>
              <a:t>2 Corinthians 10:1-6</a:t>
            </a:r>
            <a:endParaRPr lang="en-US" sz="3200" dirty="0"/>
          </a:p>
          <a:p>
            <a:pPr algn="ctr"/>
            <a:r>
              <a:rPr lang="en-US" sz="3200" b="1" dirty="0"/>
              <a:t>Sunday Morning</a:t>
            </a:r>
            <a:endParaRPr lang="en-US" sz="3200" dirty="0"/>
          </a:p>
          <a:p>
            <a:pPr algn="ctr"/>
            <a:r>
              <a:rPr lang="en-US" sz="3200" b="1" dirty="0"/>
              <a:t>August 31, 2025</a:t>
            </a:r>
            <a:endParaRPr lang="en-US" sz="3200" dirty="0"/>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erson holding a computer and looking at a horse with light coming out of it&#10;&#10;AI-generated content may be incorrect.">
            <a:extLst>
              <a:ext uri="{FF2B5EF4-FFF2-40B4-BE49-F238E27FC236}">
                <a16:creationId xmlns:a16="http://schemas.microsoft.com/office/drawing/2014/main" id="{008058F6-61C5-0206-505B-7033A7671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400"/>
            <a:ext cx="12192000" cy="44196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25399" y="5695950"/>
            <a:ext cx="1549399" cy="11620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6B38-DD4F-8D85-475F-6B7F12E09FE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FF0E2D7-1B71-0C4F-0126-5FB8D6C57A7D}"/>
              </a:ext>
            </a:extLst>
          </p:cNvPr>
          <p:cNvSpPr txBox="1">
            <a:spLocks noChangeArrowheads="1"/>
          </p:cNvSpPr>
          <p:nvPr/>
        </p:nvSpPr>
        <p:spPr>
          <a:xfrm>
            <a:off x="0" y="0"/>
            <a:ext cx="12192000" cy="5486400"/>
          </a:xfrm>
          <a:prstGeom prst="rect">
            <a:avLst/>
          </a:prstGeom>
        </p:spPr>
        <p:txBody>
          <a:bodyPr/>
          <a:lstStyle/>
          <a:p>
            <a:pPr algn="ctr"/>
            <a:r>
              <a:rPr lang="en-US" sz="4000" b="1" u="sng" dirty="0"/>
              <a:t>Ephesians 6:17</a:t>
            </a:r>
            <a:endParaRPr lang="en-US" sz="4000" u="sng" dirty="0"/>
          </a:p>
          <a:p>
            <a:pPr algn="ctr"/>
            <a:r>
              <a:rPr lang="en-US" sz="4000" dirty="0"/>
              <a:t>" and the sword of the Spirit, which is the word of God"</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157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FAF8-2CC7-FA12-AB93-DF63016E64B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5E7727C-868B-67FD-3848-53B04C431CCF}"/>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b="1" dirty="0"/>
              <a:t>Why are they given two different names (a sword and a belt)? </a:t>
            </a:r>
            <a:endParaRPr lang="en-US" sz="4000" dirty="0"/>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2253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0FDDD-0254-9879-AB26-8751A525922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747C73A-3738-420F-7142-F1466484DEF1}"/>
              </a:ext>
            </a:extLst>
          </p:cNvPr>
          <p:cNvSpPr txBox="1">
            <a:spLocks noChangeArrowheads="1"/>
          </p:cNvSpPr>
          <p:nvPr/>
        </p:nvSpPr>
        <p:spPr>
          <a:xfrm>
            <a:off x="0" y="0"/>
            <a:ext cx="12192000" cy="5486400"/>
          </a:xfrm>
          <a:prstGeom prst="rect">
            <a:avLst/>
          </a:prstGeom>
        </p:spPr>
        <p:txBody>
          <a:bodyPr/>
          <a:lstStyle/>
          <a:p>
            <a:pPr algn="ctr"/>
            <a:r>
              <a:rPr lang="en-US" sz="4000" b="1" u="sng" dirty="0"/>
              <a:t>Romans 12:2</a:t>
            </a:r>
            <a:endParaRPr lang="en-US" sz="4000" u="sng" dirty="0"/>
          </a:p>
          <a:p>
            <a:pPr algn="ctr"/>
            <a:r>
              <a:rPr lang="en-US" sz="4000" dirty="0"/>
              <a:t>"be not conformed to this world: but be ye transformed by the renewing of your mind." </a:t>
            </a:r>
          </a:p>
          <a:p>
            <a:pPr lvl="0" algn="ctr">
              <a:lnSpc>
                <a:spcPct val="115000"/>
              </a:lnSpc>
              <a:spcAft>
                <a:spcPts val="1000"/>
              </a:spcAft>
              <a:defRPr/>
            </a:pPr>
            <a:endParaRPr lang="en-US" sz="37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defRPr/>
            </a:pPr>
            <a:r>
              <a:rPr lang="en-US" sz="3700" dirty="0">
                <a:solidFill>
                  <a:srgbClr val="FFFFFF"/>
                </a:solidFill>
              </a:rPr>
              <a:t> </a:t>
            </a:r>
          </a:p>
          <a:p>
            <a:pPr lvl="0" algn="ctr">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4936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B996-04FE-D1DF-6253-E8361096C22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D7ECFAE-8509-A968-3759-8DDDDB7923D0}"/>
              </a:ext>
            </a:extLst>
          </p:cNvPr>
          <p:cNvSpPr txBox="1">
            <a:spLocks noChangeArrowheads="1"/>
          </p:cNvSpPr>
          <p:nvPr/>
        </p:nvSpPr>
        <p:spPr>
          <a:xfrm>
            <a:off x="0" y="0"/>
            <a:ext cx="12192000" cy="5486400"/>
          </a:xfrm>
          <a:prstGeom prst="rect">
            <a:avLst/>
          </a:prstGeom>
        </p:spPr>
        <p:txBody>
          <a:bodyPr/>
          <a:lstStyle/>
          <a:p>
            <a:pPr algn="ctr"/>
            <a:r>
              <a:rPr lang="en-US" sz="4000" dirty="0"/>
              <a:t> </a:t>
            </a:r>
            <a:r>
              <a:rPr lang="en-US" sz="4000" b="1" dirty="0"/>
              <a:t>How do we Renew our Minds?</a:t>
            </a:r>
            <a:r>
              <a:rPr lang="en-US" sz="4000" dirty="0"/>
              <a:t>  </a:t>
            </a:r>
          </a:p>
          <a:p>
            <a:pPr algn="ctr"/>
            <a:r>
              <a:rPr lang="en-US" sz="4000" dirty="0"/>
              <a:t> </a:t>
            </a:r>
          </a:p>
          <a:p>
            <a:pPr lvl="0" algn="ctr">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0045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D3499-BDE5-9D4C-A85C-E753DB793A9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604186E-4555-271C-7125-E910A501F7AF}"/>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dirty="0"/>
              <a:t> </a:t>
            </a:r>
            <a:r>
              <a:rPr lang="en-US" sz="4000" b="1" u="sng" dirty="0"/>
              <a:t>Ephesians 5:26</a:t>
            </a:r>
            <a:endParaRPr lang="en-US" sz="4000" u="sng" dirty="0"/>
          </a:p>
          <a:p>
            <a:pPr algn="ctr"/>
            <a:r>
              <a:rPr lang="en-US" sz="4000" dirty="0"/>
              <a:t>"That he might sanctify and cleanse it with the washing of water by the word."</a:t>
            </a:r>
          </a:p>
          <a:p>
            <a:pPr lvl="0" algn="ctr">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defRPr/>
            </a:pPr>
            <a:r>
              <a:rPr lang="en-US" sz="4000" dirty="0">
                <a:solidFill>
                  <a:srgbClr val="FFFFFF"/>
                </a:solidFill>
              </a:rPr>
              <a:t> </a:t>
            </a:r>
          </a:p>
          <a:p>
            <a:pPr lvl="0" algn="ctr">
              <a:defRPr/>
            </a:pPr>
            <a:r>
              <a:rPr lang="en-US" sz="4000" dirty="0">
                <a:solidFill>
                  <a:srgbClr val="FFFFFF"/>
                </a:solidFill>
              </a:rPr>
              <a:t> </a:t>
            </a:r>
          </a:p>
          <a:p>
            <a:pPr lvl="0" algn="ctr">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lvl="0" indent="0" algn="ctr" defTabSz="914400" rtl="0" eaLnBrk="1" fontAlgn="base" latinLnBrk="0" hangingPunct="1">
              <a:lnSpc>
                <a:spcPct val="115000"/>
              </a:lnSpc>
              <a:spcBef>
                <a:spcPct val="0"/>
              </a:spcBef>
              <a:spcAft>
                <a:spcPts val="100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8164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 </a:t>
            </a:r>
            <a:r>
              <a:rPr lang="en-US" sz="4000" b="1" dirty="0"/>
              <a:t>Dealing with Temptation</a:t>
            </a:r>
            <a:endParaRPr lang="en-US" sz="4000" dirty="0"/>
          </a:p>
          <a:p>
            <a:pPr algn="ctr"/>
            <a:r>
              <a:rPr lang="en-US" sz="4000" b="1" dirty="0"/>
              <a:t> </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18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6135-1DBE-174F-5A40-1626CFFDAD4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6A3DB0A-2854-5FC0-03B2-609946223412}"/>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b="1" u="sng" dirty="0"/>
              <a:t>James 4:7-10</a:t>
            </a:r>
            <a:endParaRPr lang="en-US" sz="4000" u="sng" dirty="0"/>
          </a:p>
          <a:p>
            <a:pPr algn="ctr"/>
            <a:r>
              <a:rPr lang="en-US" sz="4000" dirty="0"/>
              <a:t>7 Therefore submit to God. Resist the devil and he will flee from you. 8 Draw near to God and He will draw near to you. Cleanse your hands, you sinners; and purify your hearts, you double-minded. 9 Lament and mourn and weep! Let your laughter be turned to mourning and your joy to gloom. 10 Humble yourselves in the sight of the Lord, and He will lift you up. </a:t>
            </a:r>
          </a:p>
          <a:p>
            <a:pPr marL="0" marR="0" lvl="0" indent="0" algn="ctr" defTabSz="914400" rtl="0" eaLnBrk="1" fontAlgn="base" latinLnBrk="0" hangingPunct="1">
              <a:lnSpc>
                <a:spcPct val="115000"/>
              </a:lnSpc>
              <a:spcBef>
                <a:spcPct val="0"/>
              </a:spcBef>
              <a:spcAft>
                <a:spcPts val="100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423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2A3E1-6A7B-2A41-A35D-C0F8DD3113D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A6FC91B-EDCB-C5D1-7EF1-3A51FF18552D}"/>
              </a:ext>
            </a:extLst>
          </p:cNvPr>
          <p:cNvSpPr txBox="1">
            <a:spLocks noChangeArrowheads="1"/>
          </p:cNvSpPr>
          <p:nvPr/>
        </p:nvSpPr>
        <p:spPr>
          <a:xfrm>
            <a:off x="0" y="0"/>
            <a:ext cx="12192000" cy="5486400"/>
          </a:xfrm>
          <a:prstGeom prst="rect">
            <a:avLst/>
          </a:prstGeom>
        </p:spPr>
        <p:txBody>
          <a:bodyPr/>
          <a:lstStyle/>
          <a:p>
            <a:pPr algn="ctr"/>
            <a:r>
              <a:rPr lang="en-US" sz="4000" b="1" dirty="0"/>
              <a:t> The Tearing Down of Strongholds</a:t>
            </a:r>
            <a:endParaRPr lang="en-US" sz="4000" dirty="0"/>
          </a:p>
          <a:p>
            <a:pPr algn="ctr"/>
            <a:r>
              <a:rPr lang="en-US" sz="4000" dirty="0"/>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ct val="0"/>
              </a:spcBef>
              <a:spcAft>
                <a:spcPts val="100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5500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2C762-799B-80C5-8736-6B4ED6D58ED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FDE7E4F-3875-6CC7-0141-27D85E8B4F78}"/>
              </a:ext>
            </a:extLst>
          </p:cNvPr>
          <p:cNvSpPr txBox="1">
            <a:spLocks noChangeArrowheads="1"/>
          </p:cNvSpPr>
          <p:nvPr/>
        </p:nvSpPr>
        <p:spPr>
          <a:xfrm>
            <a:off x="0" y="0"/>
            <a:ext cx="12192000" cy="5486400"/>
          </a:xfrm>
          <a:prstGeom prst="rect">
            <a:avLst/>
          </a:prstGeom>
        </p:spPr>
        <p:txBody>
          <a:bodyPr/>
          <a:lstStyle/>
          <a:p>
            <a:pPr algn="ctr"/>
            <a:r>
              <a:rPr lang="en-US" sz="4000" b="1" u="sng" dirty="0"/>
              <a:t>2 Corinthians 10:4-6</a:t>
            </a:r>
            <a:endParaRPr lang="en-US" sz="4000" u="sng" dirty="0"/>
          </a:p>
          <a:p>
            <a:pPr algn="ctr"/>
            <a:r>
              <a:rPr lang="en-US" sz="4000" dirty="0"/>
              <a:t>4 For the weapons of our warfare are not carnal but mighty in God for pulling down strongholds, 5 casting down arguments and every high thing that exalts itself against the knowledge of God, bringing every thought into captivity to the obedience of Christ, 6 and being ready to punish all disobedience when your obedience is fulfilled. </a:t>
            </a:r>
          </a:p>
          <a:p>
            <a:pPr algn="ctr"/>
            <a:r>
              <a:rPr lang="en-US" sz="4000" dirty="0"/>
              <a:t> </a:t>
            </a:r>
          </a:p>
          <a:p>
            <a:pPr marL="0" marR="0" algn="ctr">
              <a:lnSpc>
                <a:spcPct val="115000"/>
              </a:lnSpc>
              <a:spcAft>
                <a:spcPts val="1000"/>
              </a:spcAft>
              <a:buNone/>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a:p>
            <a:pPr algn="ctr"/>
            <a:r>
              <a:rPr lang="en-US" sz="4000" b="1" dirty="0"/>
              <a:t> </a:t>
            </a:r>
            <a:endParaRPr lang="en-US" sz="4000" dirty="0"/>
          </a:p>
          <a:p>
            <a:pPr lvl="0" algn="ctr">
              <a:defRPr/>
            </a:pPr>
            <a:r>
              <a:rPr lang="en-US" sz="4000" dirty="0">
                <a:solidFill>
                  <a:srgbClr val="FFFFFF"/>
                </a:solidFill>
              </a:rPr>
              <a:t> </a:t>
            </a:r>
          </a:p>
          <a:p>
            <a:pPr marL="0" marR="0" lvl="0" indent="0" algn="ctr" defTabSz="914400" rtl="0" eaLnBrk="1" fontAlgn="base" latinLnBrk="0" hangingPunct="1">
              <a:lnSpc>
                <a:spcPct val="115000"/>
              </a:lnSpc>
              <a:spcBef>
                <a:spcPct val="0"/>
              </a:spcBef>
              <a:spcAft>
                <a:spcPts val="100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0448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u="sng" dirty="0"/>
              <a:t>2 Corinthians 10:1-6</a:t>
            </a:r>
            <a:endParaRPr lang="en-US" sz="4000" u="sng" dirty="0"/>
          </a:p>
          <a:p>
            <a:pPr algn="ctr"/>
            <a:r>
              <a:rPr lang="en-US" sz="4000" dirty="0"/>
              <a:t>1 Now I, Paul, myself am pleading with you by the meekness and gentleness of Christ--who in presence am lowly among you, but being absent am bold toward you. 2 But I beg you that when I am present I may not be bold with that confidence by which I intend to be bold against some, who think of us as if we walked according to the flesh. </a:t>
            </a: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618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Donate with our QR code app to </a:t>
            </a: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Amazing Grace Christian Fellowship</a:t>
            </a: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Donations are Deeply Appreciated!</a:t>
            </a:r>
            <a:endParaRPr lang="en-US" sz="4000" dirty="0">
              <a:effectLst/>
              <a:latin typeface="Times New Roman" panose="02020603050405020304" pitchFamily="18"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dirty="0"/>
              <a:t> </a:t>
            </a:r>
            <a:r>
              <a:rPr lang="en-US" sz="4000" dirty="0">
                <a:ea typeface="Calibri" panose="020F0502020204030204" pitchFamily="34" charset="0"/>
                <a:cs typeface="Times New Roman" panose="02020603050405020304" pitchFamily="18" charset="0"/>
              </a:rPr>
              <a:t>  </a:t>
            </a:r>
            <a:r>
              <a:rPr lang="en-US" sz="4000" dirty="0"/>
              <a:t>3 For though we walk in the flesh, we do not war according to the flesh. 4 For the weapons of our warfare are not carnal but mighty in God for pulling down strongholds, 5 casting down arguments and every high thing that exalts itself against the knowledge of God, bringing every thought into captivity to the obedience of Christ, 6 and being ready to punish all disobedience when your obedience is fulfilled. </a:t>
            </a:r>
          </a:p>
          <a:p>
            <a:pPr algn="ctr"/>
            <a:r>
              <a:rPr lang="en-US" sz="4000" dirty="0"/>
              <a:t> </a:t>
            </a: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024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algn="ctr"/>
            <a:r>
              <a:rPr lang="en-US" sz="4000" dirty="0">
                <a:ea typeface="Calibri" panose="020F0502020204030204" pitchFamily="34" charset="0"/>
                <a:cs typeface="Times New Roman" panose="02020603050405020304" pitchFamily="18" charset="0"/>
              </a:rPr>
              <a:t>  </a:t>
            </a:r>
            <a:r>
              <a:rPr lang="en-US" sz="4000" b="1" dirty="0"/>
              <a:t>Temptations, Deception and Accusations</a:t>
            </a:r>
            <a:endParaRPr lang="en-US" sz="4000" dirty="0"/>
          </a:p>
          <a:p>
            <a:pPr algn="ctr"/>
            <a:r>
              <a:rPr lang="en-US" sz="400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t>Offensive vs. Defensive Warfare</a:t>
            </a:r>
            <a:endParaRPr lang="en-US" sz="4000" dirty="0"/>
          </a:p>
          <a:p>
            <a:pPr algn="ctr"/>
            <a:r>
              <a:rPr lang="en-US" sz="4000" dirty="0"/>
              <a:t> </a:t>
            </a: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834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dirty="0">
                <a:ea typeface="Calibri" panose="020F0502020204030204" pitchFamily="34" charset="0"/>
                <a:cs typeface="Times New Roman" panose="02020603050405020304" pitchFamily="18" charset="0"/>
              </a:rPr>
              <a:t> </a:t>
            </a:r>
            <a:r>
              <a:rPr lang="en-US" sz="4000" b="1" dirty="0"/>
              <a:t>Offensive Warfare</a:t>
            </a:r>
            <a:r>
              <a:rPr lang="en-US" sz="4000" dirty="0"/>
              <a:t> is tearing down the strongholds the enemy has formed in your mind through deception and accusations. </a:t>
            </a:r>
          </a:p>
          <a:p>
            <a:pPr algn="ctr"/>
            <a:r>
              <a:rPr lang="en-US" sz="4000" dirty="0"/>
              <a:t> </a:t>
            </a:r>
          </a:p>
          <a:p>
            <a:pPr marL="0" marR="0" algn="ctr">
              <a:lnSpc>
                <a:spcPct val="115000"/>
              </a:lnSpc>
              <a:spcAft>
                <a:spcPts val="1000"/>
              </a:spcAft>
              <a:buNone/>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613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Defensive Warfare</a:t>
            </a:r>
            <a:r>
              <a:rPr lang="en-US" sz="4000" dirty="0"/>
              <a:t> is guarding yourself against the tactics or schemes of the devil.</a:t>
            </a:r>
          </a:p>
          <a:p>
            <a:pPr marL="0" marR="0" algn="ctr">
              <a:lnSpc>
                <a:spcPct val="115000"/>
              </a:lnSpc>
              <a:spcBef>
                <a:spcPts val="0"/>
              </a:spcBef>
              <a:spcAft>
                <a:spcPts val="0"/>
              </a:spcAft>
            </a:pPr>
            <a:endParaRPr lang="en-US" sz="4000" dirty="0">
              <a:effectLst/>
              <a:ea typeface="Verdana" panose="020B0604030504040204" pitchFamily="34" charset="0"/>
              <a:cs typeface="Times New Roman" panose="02020603050405020304" pitchFamily="18"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22117</TotalTime>
  <Words>1937</Words>
  <Application>Microsoft Office PowerPoint</Application>
  <PresentationFormat>Widescreen</PresentationFormat>
  <Paragraphs>264</Paragraphs>
  <Slides>47</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47</vt:i4>
      </vt:variant>
    </vt:vector>
  </HeadingPairs>
  <TitlesOfParts>
    <vt:vector size="58" baseType="lpstr">
      <vt:lpstr>Arial</vt:lpstr>
      <vt:lpstr>Calibri</vt:lpstr>
      <vt:lpstr>Constantia</vt:lpstr>
      <vt:lpstr>Tahoma</vt:lpstr>
      <vt:lpstr>Times New Roman</vt:lpstr>
      <vt:lpstr>Verdana</vt:lpstr>
      <vt:lpstr>Verdana Pro</vt:lpstr>
      <vt:lpstr>Wingdings 2</vt:lpstr>
      <vt:lpstr>1_Mountain Top</vt:lpstr>
      <vt:lpstr>2_Mountain Top</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867</cp:revision>
  <dcterms:created xsi:type="dcterms:W3CDTF">2009-08-18T08:19:59Z</dcterms:created>
  <dcterms:modified xsi:type="dcterms:W3CDTF">2025-09-04T18:26:51Z</dcterms:modified>
</cp:coreProperties>
</file>