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3"/>
  </p:notesMasterIdLst>
  <p:handoutMasterIdLst>
    <p:handoutMasterId r:id="rId64"/>
  </p:handoutMasterIdLst>
  <p:sldIdLst>
    <p:sldId id="1712" r:id="rId4"/>
    <p:sldId id="460" r:id="rId5"/>
    <p:sldId id="826" r:id="rId6"/>
    <p:sldId id="999" r:id="rId7"/>
    <p:sldId id="1000" r:id="rId8"/>
    <p:sldId id="461" r:id="rId9"/>
    <p:sldId id="1001" r:id="rId10"/>
    <p:sldId id="1040" r:id="rId11"/>
    <p:sldId id="464" r:id="rId12"/>
    <p:sldId id="833" r:id="rId13"/>
    <p:sldId id="373" r:id="rId14"/>
    <p:sldId id="465" r:id="rId15"/>
    <p:sldId id="374" r:id="rId16"/>
    <p:sldId id="979" r:id="rId17"/>
    <p:sldId id="1638" r:id="rId18"/>
    <p:sldId id="981" r:id="rId19"/>
    <p:sldId id="980" r:id="rId20"/>
    <p:sldId id="985" r:id="rId21"/>
    <p:sldId id="984" r:id="rId22"/>
    <p:sldId id="1003" r:id="rId23"/>
    <p:sldId id="983" r:id="rId24"/>
    <p:sldId id="1002" r:id="rId25"/>
    <p:sldId id="1016" r:id="rId26"/>
    <p:sldId id="1715" r:id="rId27"/>
    <p:sldId id="1716" r:id="rId28"/>
    <p:sldId id="1717" r:id="rId29"/>
    <p:sldId id="1718" r:id="rId30"/>
    <p:sldId id="1719" r:id="rId31"/>
    <p:sldId id="1015" r:id="rId32"/>
    <p:sldId id="1720" r:id="rId33"/>
    <p:sldId id="1721" r:id="rId34"/>
    <p:sldId id="1722" r:id="rId35"/>
    <p:sldId id="1723" r:id="rId36"/>
    <p:sldId id="1724" r:id="rId37"/>
    <p:sldId id="1026" r:id="rId38"/>
    <p:sldId id="1725" r:id="rId39"/>
    <p:sldId id="1726" r:id="rId40"/>
    <p:sldId id="1727" r:id="rId41"/>
    <p:sldId id="1728" r:id="rId42"/>
    <p:sldId id="1729" r:id="rId43"/>
    <p:sldId id="1678" r:id="rId44"/>
    <p:sldId id="1617" r:id="rId45"/>
    <p:sldId id="1618" r:id="rId46"/>
    <p:sldId id="1619" r:id="rId47"/>
    <p:sldId id="1620" r:id="rId48"/>
    <p:sldId id="1621" r:id="rId49"/>
    <p:sldId id="1730" r:id="rId50"/>
    <p:sldId id="1731" r:id="rId51"/>
    <p:sldId id="1732" r:id="rId52"/>
    <p:sldId id="1733" r:id="rId53"/>
    <p:sldId id="969" r:id="rId54"/>
    <p:sldId id="970" r:id="rId55"/>
    <p:sldId id="971" r:id="rId56"/>
    <p:sldId id="972" r:id="rId57"/>
    <p:sldId id="973" r:id="rId58"/>
    <p:sldId id="974" r:id="rId59"/>
    <p:sldId id="975" r:id="rId60"/>
    <p:sldId id="1597" r:id="rId61"/>
    <p:sldId id="852" r:id="rId6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10/1/2025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F5801C7-6966-F51A-F49F-6D38643DBC4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6C53029B-0275-1F92-4472-447286F8B0E0}"/>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35398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 GOD WARNED OF DESTRUCTION</a:t>
            </a: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3600" b="1" u="sng" dirty="0"/>
              <a:t>Genesis 6:5-8</a:t>
            </a:r>
            <a:endParaRPr lang="en-US" sz="3600" u="sng" dirty="0"/>
          </a:p>
          <a:p>
            <a:pPr algn="ctr"/>
            <a:r>
              <a:rPr lang="en-US" sz="3600" dirty="0"/>
              <a:t>5 Then the LORD saw that the wickedness of man was great in the earth, and that every intent of the thoughts of his heart was only evil continually. 6 And the LORD was sorry that He had made man on the earth, and He was grieved in His heart. </a:t>
            </a:r>
          </a:p>
          <a:p>
            <a:pPr algn="ctr"/>
            <a:r>
              <a:rPr lang="en-US" sz="3600" dirty="0"/>
              <a:t> </a:t>
            </a: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7 So the LORD said, "I will destroy man whom I have created from the face of the earth, both man and beast, creeping thing and birds of the air, for I am sorry that I have made them." 8 But Noah found grace in the eyes of the LORD.</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Jeremiah 17:9-10</a:t>
            </a:r>
            <a:endParaRPr lang="en-US" sz="4000" u="sng" dirty="0"/>
          </a:p>
          <a:p>
            <a:pPr algn="ctr"/>
            <a:r>
              <a:rPr lang="en-US" sz="4000" dirty="0"/>
              <a:t>9 "The heart is deceitful above all things, And desperately wicked; Who can know it? 10 I, the LORD, search the heart, I test the mind, Even to give every man according to his ways, According to the fruit of his doings.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dirty="0"/>
              <a:t>1. God Warned Noah</a:t>
            </a: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Genesis 6:13</a:t>
            </a:r>
            <a:endParaRPr lang="en-US" sz="4000" u="sng" dirty="0"/>
          </a:p>
          <a:p>
            <a:pPr algn="ctr"/>
            <a:r>
              <a:rPr lang="en-US" sz="4000" dirty="0"/>
              <a:t>"And God said to Noah, "The end of all flesh has come before Me, for the earth is filled with violence through them; and behold, I will destroy them with the earth."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u="sng" dirty="0"/>
              <a:t>Hebrews 11:5</a:t>
            </a:r>
            <a:endParaRPr lang="en-US" sz="4000" u="sng" dirty="0"/>
          </a:p>
          <a:p>
            <a:pPr algn="ctr"/>
            <a:r>
              <a:rPr lang="en-US" sz="4000" dirty="0"/>
              <a:t>"By faith Enoch was taken away so that he did not see death, "and was not found, because God had taken him"; for before he was taken he had this testimony, that he pleased God." </a:t>
            </a: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a:p>
            <a:pPr algn="ctr"/>
            <a:r>
              <a:rPr lang="en-US" sz="37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a:t>
            </a:r>
            <a:r>
              <a:rPr lang="en-US" sz="4000" b="1" u="sng" dirty="0"/>
              <a:t>Genesis 6:8</a:t>
            </a:r>
            <a:endParaRPr lang="en-US" sz="4000" u="sng" dirty="0"/>
          </a:p>
          <a:p>
            <a:pPr algn="ctr"/>
            <a:r>
              <a:rPr lang="en-US" sz="4000" dirty="0"/>
              <a:t>"But Noah found grace in the eyes of the LORD"</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2. Noah Warned His World</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a:t>
            </a:r>
            <a:r>
              <a:rPr lang="en-US" sz="4000" b="1" u="sng" dirty="0"/>
              <a:t>2 Peter 2:5</a:t>
            </a:r>
            <a:endParaRPr lang="en-US" sz="4000" u="sng" dirty="0"/>
          </a:p>
          <a:p>
            <a:pPr algn="ctr"/>
            <a:r>
              <a:rPr lang="en-US" sz="4000" dirty="0"/>
              <a:t>"and did not spare the ancient world, but saved Noah, one of eight people, a preacher of righteousness, bringing in the flood on the world of the ungodly"</a:t>
            </a:r>
          </a:p>
          <a:p>
            <a:pPr algn="ctr"/>
            <a:r>
              <a:rPr lang="en-US" sz="4000" dirty="0"/>
              <a:t>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Hebrews 11:7</a:t>
            </a:r>
            <a:endParaRPr lang="en-US" sz="4000" u="sng" dirty="0"/>
          </a:p>
          <a:p>
            <a:pPr algn="ctr"/>
            <a:r>
              <a:rPr lang="en-US" sz="4000" dirty="0"/>
              <a:t>By faith Noah, being divinely warned of things not yet seen, moved with godly fear, prepared an ark for the saving of his household, by which he condemned the world and became heir of the righteousness which is according to faith. </a:t>
            </a:r>
          </a:p>
          <a:p>
            <a:pPr algn="ctr"/>
            <a:r>
              <a:rPr lang="en-US" sz="4000" dirty="0"/>
              <a:t> </a:t>
            </a: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John 3:17-18</a:t>
            </a:r>
            <a:endParaRPr lang="en-US" sz="4000" u="sng" dirty="0"/>
          </a:p>
          <a:p>
            <a:pPr algn="ctr"/>
            <a:r>
              <a:rPr lang="en-US" sz="4000" dirty="0"/>
              <a:t>17 </a:t>
            </a:r>
            <a:r>
              <a:rPr lang="en-US" sz="4000" dirty="0">
                <a:solidFill>
                  <a:srgbClr val="FF0000"/>
                </a:solidFill>
              </a:rPr>
              <a:t>For God did not send His Son into the world to condemn the world, but that the world through Him might be saved. </a:t>
            </a:r>
            <a:r>
              <a:rPr lang="en-US" sz="4000" dirty="0"/>
              <a:t>18 </a:t>
            </a:r>
            <a:r>
              <a:rPr lang="en-US" sz="4000" dirty="0">
                <a:solidFill>
                  <a:srgbClr val="FF0000"/>
                </a:solidFill>
              </a:rPr>
              <a:t>He who believes in Him is not condemned; but he who does not believe is condemned already, because he has not believed in the name of the only begotten Son of God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dirty="0"/>
              <a:t>3. God Gives Warning for Today</a:t>
            </a:r>
            <a:endParaRPr lang="en-US" sz="4000" dirty="0"/>
          </a:p>
          <a:p>
            <a:pPr algn="ctr"/>
            <a:r>
              <a:rPr lang="en-US" sz="4000" dirty="0"/>
              <a:t> </a:t>
            </a: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7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Matthew 24:37-39</a:t>
            </a:r>
            <a:endParaRPr lang="en-US" sz="4000" u="sng" dirty="0"/>
          </a:p>
          <a:p>
            <a:pPr algn="ctr"/>
            <a:r>
              <a:rPr lang="en-US" sz="4000" dirty="0"/>
              <a:t>37 </a:t>
            </a:r>
            <a:r>
              <a:rPr lang="en-US" sz="4000" dirty="0">
                <a:solidFill>
                  <a:srgbClr val="FF0000"/>
                </a:solidFill>
              </a:rPr>
              <a:t>But as the days of Noah were, so also will the coming of the Son of Man be. </a:t>
            </a:r>
            <a:r>
              <a:rPr lang="en-US" sz="4000" dirty="0"/>
              <a:t>38 </a:t>
            </a:r>
            <a:r>
              <a:rPr lang="en-US" sz="4000" dirty="0">
                <a:solidFill>
                  <a:srgbClr val="FF0000"/>
                </a:solidFill>
              </a:rPr>
              <a:t>For as in the days before the flood, they were eating and drinking, marrying and giving in marriage, until the day that Noah entered the ark, </a:t>
            </a:r>
            <a:r>
              <a:rPr lang="en-US" sz="4000" dirty="0"/>
              <a:t>39 </a:t>
            </a:r>
            <a:r>
              <a:rPr lang="en-US" sz="4000" dirty="0">
                <a:solidFill>
                  <a:srgbClr val="FF0000"/>
                </a:solidFill>
              </a:rPr>
              <a:t>and did not know until the flood came and took them all away, so also will the coming of the Son of Man be.</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3D482-C8B5-B25F-2459-A5094183010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D3BF0BC-E9CD-CD48-142A-E5D0A082A6C6}"/>
              </a:ext>
            </a:extLst>
          </p:cNvPr>
          <p:cNvSpPr txBox="1">
            <a:spLocks noChangeArrowheads="1"/>
          </p:cNvSpPr>
          <p:nvPr/>
        </p:nvSpPr>
        <p:spPr>
          <a:xfrm>
            <a:off x="0" y="0"/>
            <a:ext cx="12192000" cy="5486400"/>
          </a:xfrm>
          <a:prstGeom prst="rect">
            <a:avLst/>
          </a:prstGeom>
        </p:spPr>
        <p:txBody>
          <a:bodyPr/>
          <a:lstStyle/>
          <a:p>
            <a:pPr algn="ctr"/>
            <a:r>
              <a:rPr lang="en-US" sz="4000" b="1" u="sng" dirty="0"/>
              <a:t>2 Timothy 3:1-4</a:t>
            </a:r>
            <a:endParaRPr lang="en-US" sz="4000" u="sng" dirty="0"/>
          </a:p>
          <a:p>
            <a:pPr algn="ctr"/>
            <a:r>
              <a:rPr lang="en-US" sz="4000" dirty="0"/>
              <a:t>1 But know this, that in the last days perilous times will come: 2 For men will be lovers of themselves, lovers of money, boasters, proud, blasphemers, disobedient to parents, unthankful, unholy, 3 unloving, unforgiving, slanderers, without self-control, brutal, despisers of good, 4 traitors, headstrong, haughty, lovers of pleasure rather than lovers of God...</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207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FC4B-FF99-29E4-8E83-1C8EE7A47AB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2FD874F-F5C4-C6F4-FD5E-B3DBC8266F7E}"/>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FBI &amp; Wikipedia Survey</a:t>
            </a:r>
            <a:endParaRPr lang="en-US" sz="4000" dirty="0"/>
          </a:p>
          <a:p>
            <a:pPr algn="ctr"/>
            <a:r>
              <a:rPr lang="en-US" sz="4000" dirty="0"/>
              <a:t>1970–Present: Between 1970 and July 2025, California had the highest number of K-12 school shootings of any state, with 277 incidents. </a:t>
            </a:r>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239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A5844-7223-F951-F4E0-CA8B3A2F8CC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E222C27-DF69-8F8E-35C4-EEA3A29EFD35}"/>
              </a:ext>
            </a:extLst>
          </p:cNvPr>
          <p:cNvSpPr txBox="1">
            <a:spLocks noChangeArrowheads="1"/>
          </p:cNvSpPr>
          <p:nvPr/>
        </p:nvSpPr>
        <p:spPr>
          <a:xfrm>
            <a:off x="0" y="0"/>
            <a:ext cx="12192000" cy="5486400"/>
          </a:xfrm>
          <a:prstGeom prst="rect">
            <a:avLst/>
          </a:prstGeom>
        </p:spPr>
        <p:txBody>
          <a:bodyPr/>
          <a:lstStyle/>
          <a:p>
            <a:pPr algn="ctr"/>
            <a:r>
              <a:rPr lang="en-US" sz="4000" b="1" dirty="0"/>
              <a:t>Lifetime Exposure</a:t>
            </a:r>
            <a:endParaRPr lang="en-US" sz="4000" dirty="0"/>
          </a:p>
          <a:p>
            <a:pPr algn="ctr"/>
            <a:r>
              <a:rPr lang="en-US" sz="4000" dirty="0"/>
              <a:t>Since the 1999 Columbine shooting, over 390,000 students in the U.S. have experienced gun violence at school. The U.S. has experienced more school shootings than all other major industrialized nations combined. All 50  States in our Union that have legalized Homosexual Marriages.</a:t>
            </a:r>
          </a:p>
          <a:p>
            <a:pPr lvl="0" algn="ctr">
              <a:defRPr/>
            </a:pPr>
            <a:r>
              <a:rPr lang="en-US" sz="4000" dirty="0">
                <a:solidFill>
                  <a:srgbClr val="FFFFFF"/>
                </a:solidFill>
              </a:rPr>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48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863A52-0C07-BB06-1C89-865657B957CA}"/>
            </a:ext>
          </a:extLst>
        </p:cNvPr>
        <p:cNvGrpSpPr/>
        <p:nvPr/>
      </p:nvGrpSpPr>
      <p:grpSpPr>
        <a:xfrm>
          <a:off x="0" y="0"/>
          <a:ext cx="0" cy="0"/>
          <a:chOff x="0" y="0"/>
          <a:chExt cx="0" cy="0"/>
        </a:xfrm>
      </p:grpSpPr>
      <p:pic>
        <p:nvPicPr>
          <p:cNvPr id="4" name="Picture 3" descr="A person wearing a red garment and a hat&#10;&#10;AI-generated content may be incorrect.">
            <a:extLst>
              <a:ext uri="{FF2B5EF4-FFF2-40B4-BE49-F238E27FC236}">
                <a16:creationId xmlns:a16="http://schemas.microsoft.com/office/drawing/2014/main" id="{738DC468-DCAD-34FC-D709-CFF2027E1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0927" y="0"/>
            <a:ext cx="6858000" cy="6858000"/>
          </a:xfrm>
          <a:prstGeom prst="rect">
            <a:avLst/>
          </a:prstGeom>
        </p:spPr>
      </p:pic>
      <p:sp>
        <p:nvSpPr>
          <p:cNvPr id="6" name="TextBox 5">
            <a:extLst>
              <a:ext uri="{FF2B5EF4-FFF2-40B4-BE49-F238E27FC236}">
                <a16:creationId xmlns:a16="http://schemas.microsoft.com/office/drawing/2014/main" id="{E0C342E9-285F-3B6E-85B5-6612D0A2097E}"/>
              </a:ext>
            </a:extLst>
          </p:cNvPr>
          <p:cNvSpPr txBox="1"/>
          <p:nvPr/>
        </p:nvSpPr>
        <p:spPr>
          <a:xfrm>
            <a:off x="228600" y="304800"/>
            <a:ext cx="4800600" cy="954107"/>
          </a:xfrm>
          <a:prstGeom prst="rect">
            <a:avLst/>
          </a:prstGeom>
          <a:noFill/>
        </p:spPr>
        <p:txBody>
          <a:bodyPr wrap="square" rtlCol="0">
            <a:spAutoFit/>
          </a:bodyPr>
          <a:lstStyle/>
          <a:p>
            <a:pPr algn="ctr"/>
            <a:r>
              <a:rPr lang="en-US" sz="2800" b="1" dirty="0"/>
              <a:t>Sam Smith 2023 Grammy Awards</a:t>
            </a:r>
          </a:p>
        </p:txBody>
      </p:sp>
    </p:spTree>
    <p:extLst>
      <p:ext uri="{BB962C8B-B14F-4D97-AF65-F5344CB8AC3E}">
        <p14:creationId xmlns:p14="http://schemas.microsoft.com/office/powerpoint/2010/main" val="1300154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F0C0-C95F-41A6-AEA5-BFE84D5FC30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AFE2093-128E-95DD-12A4-81C5D1DA1182}"/>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GODLY FEAR ACTIVATES OBEDIENCE </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97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The Fear of God Initiates Innumerable Blessings</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Are You Sold Out to Christ</a:t>
            </a:r>
            <a:endParaRPr lang="en-US" sz="3200" dirty="0"/>
          </a:p>
          <a:p>
            <a:pPr algn="ctr"/>
            <a:r>
              <a:rPr lang="en-US" sz="2800" b="1" dirty="0"/>
              <a:t>by Pastor Fee Soliven</a:t>
            </a:r>
            <a:endParaRPr lang="en-US" sz="2800" dirty="0"/>
          </a:p>
          <a:p>
            <a:pPr algn="ctr"/>
            <a:r>
              <a:rPr lang="en-US" sz="3200" b="1" dirty="0"/>
              <a:t>Genesis 6:5-8</a:t>
            </a:r>
            <a:endParaRPr lang="en-US" sz="3200" dirty="0"/>
          </a:p>
          <a:p>
            <a:pPr algn="ctr"/>
            <a:r>
              <a:rPr lang="en-US" sz="3200" b="1" dirty="0"/>
              <a:t>Sunday Morning</a:t>
            </a:r>
            <a:endParaRPr lang="en-US" sz="3200" dirty="0"/>
          </a:p>
          <a:p>
            <a:pPr algn="ctr"/>
            <a:r>
              <a:rPr lang="en-US" sz="3200" b="1" dirty="0"/>
              <a:t>September 28,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logo with a cross and a yellow and red circle&#10;&#10;AI-generated content may be incorrect.">
            <a:extLst>
              <a:ext uri="{FF2B5EF4-FFF2-40B4-BE49-F238E27FC236}">
                <a16:creationId xmlns:a16="http://schemas.microsoft.com/office/drawing/2014/main" id="{373D30E5-05F2-55CB-A5DB-B3EA25275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1999"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56260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36B38-DD4F-8D85-475F-6B7F12E09FE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FF0E2D7-1B71-0C4F-0126-5FB8D6C57A7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“The Fear of the LORD.” </a:t>
            </a:r>
            <a:endParaRPr lang="en-US" sz="4000" dirty="0"/>
          </a:p>
          <a:p>
            <a:pPr algn="ctr"/>
            <a:r>
              <a:rPr lang="en-US" sz="4000" dirty="0"/>
              <a:t> </a:t>
            </a:r>
          </a:p>
          <a:p>
            <a:pPr algn="ct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5157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3FAF8-2CC7-FA12-AB93-DF63016E64B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5E7727C-868B-67FD-3848-53B04C431CCF}"/>
              </a:ext>
            </a:extLst>
          </p:cNvPr>
          <p:cNvSpPr txBox="1">
            <a:spLocks noChangeArrowheads="1"/>
          </p:cNvSpPr>
          <p:nvPr/>
        </p:nvSpPr>
        <p:spPr>
          <a:xfrm>
            <a:off x="0" y="0"/>
            <a:ext cx="12192000" cy="5486400"/>
          </a:xfrm>
          <a:prstGeom prst="rect">
            <a:avLst/>
          </a:prstGeom>
        </p:spPr>
        <p:txBody>
          <a:bodyPr/>
          <a:lstStyle/>
          <a:p>
            <a:pPr algn="ctr"/>
            <a:r>
              <a:rPr lang="en-US" sz="4000" b="1" u="sng" dirty="0"/>
              <a:t>1.</a:t>
            </a:r>
            <a:r>
              <a:rPr lang="en-US" sz="4000" u="sng" dirty="0"/>
              <a:t> </a:t>
            </a:r>
            <a:r>
              <a:rPr lang="en-US" sz="4000" b="1" u="sng" dirty="0"/>
              <a:t>Proverbs 1:7</a:t>
            </a:r>
            <a:endParaRPr lang="en-US" sz="4000" u="sng" dirty="0"/>
          </a:p>
          <a:p>
            <a:pPr algn="ctr"/>
            <a:r>
              <a:rPr lang="en-US" sz="4000" dirty="0"/>
              <a:t>"The fear of the LORD is the beginning of knowledge, But fools despise wisdom and instruction"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2253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0FDDD-0254-9879-AB26-8751A525922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747C73A-3738-420F-7142-F1466484DEF1}"/>
              </a:ext>
            </a:extLst>
          </p:cNvPr>
          <p:cNvSpPr txBox="1">
            <a:spLocks noChangeArrowheads="1"/>
          </p:cNvSpPr>
          <p:nvPr/>
        </p:nvSpPr>
        <p:spPr>
          <a:xfrm>
            <a:off x="0" y="0"/>
            <a:ext cx="12192000" cy="5486400"/>
          </a:xfrm>
          <a:prstGeom prst="rect">
            <a:avLst/>
          </a:prstGeom>
        </p:spPr>
        <p:txBody>
          <a:bodyPr/>
          <a:lstStyle/>
          <a:p>
            <a:pPr algn="ctr"/>
            <a:r>
              <a:rPr lang="en-US" sz="4000" b="1" u="sng" dirty="0"/>
              <a:t>2.</a:t>
            </a:r>
            <a:r>
              <a:rPr lang="en-US" sz="4000" u="sng" dirty="0"/>
              <a:t> </a:t>
            </a:r>
            <a:r>
              <a:rPr lang="en-US" sz="4000" b="1" u="sng" dirty="0"/>
              <a:t>Proverbs 8:13</a:t>
            </a:r>
            <a:endParaRPr lang="en-US" sz="4000" u="sng" dirty="0"/>
          </a:p>
          <a:p>
            <a:pPr algn="ctr"/>
            <a:r>
              <a:rPr lang="en-US" sz="4000" dirty="0"/>
              <a:t>"The fear of the LORD is to hate evil; Pride and arrogance and the evil way And the perverse mouth I hate" </a:t>
            </a:r>
          </a:p>
          <a:p>
            <a:pPr algn="ctr"/>
            <a:r>
              <a:rPr lang="en-US" sz="4000" b="1" dirty="0"/>
              <a:t> </a:t>
            </a:r>
            <a:endParaRPr lang="en-US" sz="4000" u="sng" dirty="0"/>
          </a:p>
          <a:p>
            <a:pPr lvl="0" algn="ctr">
              <a:lnSpc>
                <a:spcPct val="115000"/>
              </a:lnSpc>
              <a:spcAft>
                <a:spcPts val="1000"/>
              </a:spcAft>
              <a:defRPr/>
            </a:pPr>
            <a:endParaRPr lang="en-US" sz="37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3700" dirty="0">
                <a:solidFill>
                  <a:srgbClr val="FFFFFF"/>
                </a:solidFill>
              </a:rPr>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493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B996-04FE-D1DF-6253-E8361096C22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7ECFAE-8509-A968-3759-8DDDDB7923D0}"/>
              </a:ext>
            </a:extLst>
          </p:cNvPr>
          <p:cNvSpPr txBox="1">
            <a:spLocks noChangeArrowheads="1"/>
          </p:cNvSpPr>
          <p:nvPr/>
        </p:nvSpPr>
        <p:spPr>
          <a:xfrm>
            <a:off x="0" y="0"/>
            <a:ext cx="12192000" cy="5486400"/>
          </a:xfrm>
          <a:prstGeom prst="rect">
            <a:avLst/>
          </a:prstGeom>
        </p:spPr>
        <p:txBody>
          <a:bodyPr/>
          <a:lstStyle/>
          <a:p>
            <a:pPr algn="ctr"/>
            <a:r>
              <a:rPr lang="en-US" sz="4000" b="1" u="sng" dirty="0"/>
              <a:t>3.</a:t>
            </a:r>
            <a:r>
              <a:rPr lang="en-US" sz="4000" u="sng" dirty="0"/>
              <a:t> </a:t>
            </a:r>
            <a:r>
              <a:rPr lang="en-US" sz="4000" b="1" u="sng" dirty="0"/>
              <a:t>Proverbs 9:10</a:t>
            </a:r>
            <a:endParaRPr lang="en-US" sz="4000" u="sng" dirty="0"/>
          </a:p>
          <a:p>
            <a:pPr algn="ctr"/>
            <a:r>
              <a:rPr lang="en-US" sz="4000" dirty="0"/>
              <a:t>"The fear of the LORD is the beginning of wisdom, And the knowledge of the Holy One is understanding" </a:t>
            </a:r>
          </a:p>
          <a:p>
            <a:pPr algn="ctr"/>
            <a:r>
              <a:rPr lang="en-US" sz="4000" b="1" dirty="0"/>
              <a:t> </a:t>
            </a:r>
            <a:endParaRPr lang="en-US" sz="4000" u="sng" dirty="0"/>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045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D3499-BDE5-9D4C-A85C-E753DB793A9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604186E-4555-271C-7125-E910A501F7AF}"/>
              </a:ext>
            </a:extLst>
          </p:cNvPr>
          <p:cNvSpPr txBox="1">
            <a:spLocks noChangeArrowheads="1"/>
          </p:cNvSpPr>
          <p:nvPr/>
        </p:nvSpPr>
        <p:spPr>
          <a:xfrm>
            <a:off x="0" y="0"/>
            <a:ext cx="12192000" cy="5486400"/>
          </a:xfrm>
          <a:prstGeom prst="rect">
            <a:avLst/>
          </a:prstGeom>
        </p:spPr>
        <p:txBody>
          <a:bodyPr/>
          <a:lstStyle/>
          <a:p>
            <a:pPr algn="ctr"/>
            <a:r>
              <a:rPr lang="en-US" sz="4000" b="1" u="sng" dirty="0"/>
              <a:t>4.</a:t>
            </a:r>
            <a:r>
              <a:rPr lang="en-US" sz="4000" u="sng" dirty="0"/>
              <a:t> </a:t>
            </a:r>
            <a:r>
              <a:rPr lang="en-US" sz="4000" b="1" u="sng" dirty="0"/>
              <a:t>Proverbs 10:27</a:t>
            </a:r>
            <a:endParaRPr lang="en-US" sz="4000" u="sng" dirty="0"/>
          </a:p>
          <a:p>
            <a:pPr algn="ctr"/>
            <a:r>
              <a:rPr lang="en-US" sz="4000" dirty="0"/>
              <a:t>"The fear of the LORD prolongs days, But the years of the wicked will be shortened"</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8164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5.</a:t>
            </a:r>
            <a:r>
              <a:rPr lang="en-US" sz="4000" u="sng" dirty="0"/>
              <a:t> “</a:t>
            </a:r>
            <a:r>
              <a:rPr lang="en-US" sz="4000" b="1" u="sng" dirty="0"/>
              <a:t>Proverbs 14:27</a:t>
            </a:r>
            <a:endParaRPr lang="en-US" sz="4000" u="sng" dirty="0"/>
          </a:p>
          <a:p>
            <a:pPr algn="ctr"/>
            <a:r>
              <a:rPr lang="en-US" sz="4000" dirty="0"/>
              <a:t>"The fear of the LORD is a fountain of life, To turn one away from the snares of death" </a:t>
            </a:r>
          </a:p>
          <a:p>
            <a:pPr algn="ctr"/>
            <a:r>
              <a:rPr lang="en-US" sz="4000" dirty="0"/>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B6135-1DBE-174F-5A40-1626CFFDAD4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6A3DB0A-2854-5FC0-03B2-609946223412}"/>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6.</a:t>
            </a:r>
            <a:r>
              <a:rPr lang="en-US" sz="4000" dirty="0"/>
              <a:t> </a:t>
            </a:r>
            <a:r>
              <a:rPr lang="en-US" sz="4000" b="1" dirty="0"/>
              <a:t>Proverbs 15:33</a:t>
            </a:r>
            <a:endParaRPr lang="en-US" sz="4000" dirty="0"/>
          </a:p>
          <a:p>
            <a:pPr algn="ctr"/>
            <a:r>
              <a:rPr lang="en-US" sz="4000" dirty="0"/>
              <a:t>"The fear of the LORD is the instruction of wisdom, And before honor is humility" </a:t>
            </a:r>
          </a:p>
          <a:p>
            <a:pPr lvl="0" algn="ctr">
              <a:lnSpc>
                <a:spcPct val="115000"/>
              </a:lnSpc>
              <a:spcAft>
                <a:spcPts val="1000"/>
              </a:spcAft>
              <a:defRPr/>
            </a:pP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23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2A3E1-6A7B-2A41-A35D-C0F8DD3113D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A6FC91B-EDCB-C5D1-7EF1-3A51FF18552D}"/>
              </a:ext>
            </a:extLst>
          </p:cNvPr>
          <p:cNvSpPr txBox="1">
            <a:spLocks noChangeArrowheads="1"/>
          </p:cNvSpPr>
          <p:nvPr/>
        </p:nvSpPr>
        <p:spPr>
          <a:xfrm>
            <a:off x="0" y="0"/>
            <a:ext cx="12192000" cy="5486400"/>
          </a:xfrm>
          <a:prstGeom prst="rect">
            <a:avLst/>
          </a:prstGeom>
        </p:spPr>
        <p:txBody>
          <a:bodyPr/>
          <a:lstStyle/>
          <a:p>
            <a:pPr algn="ctr"/>
            <a:r>
              <a:rPr lang="en-US" sz="4000" b="1" u="sng" dirty="0"/>
              <a:t>7.</a:t>
            </a:r>
            <a:r>
              <a:rPr lang="en-US" sz="4000" u="sng" dirty="0"/>
              <a:t> </a:t>
            </a:r>
            <a:r>
              <a:rPr lang="en-US" sz="4000" b="1" u="sng" dirty="0"/>
              <a:t>Proverbs 19:23</a:t>
            </a:r>
            <a:endParaRPr lang="en-US" sz="4000" u="sng" dirty="0"/>
          </a:p>
          <a:p>
            <a:pPr algn="ctr"/>
            <a:r>
              <a:rPr lang="en-US" sz="4000" dirty="0"/>
              <a:t>"The fear of the LORD leads to life, And he who has it will abide in satisfaction; He will not be visited with evil"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500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762-799B-80C5-8736-6B4ED6D58ED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FDE7E4F-3875-6CC7-0141-27D85E8B4F78}"/>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Godly Fear Motivated Noah to </a:t>
            </a:r>
          </a:p>
          <a:p>
            <a:pPr algn="ctr"/>
            <a:r>
              <a:rPr lang="en-US" sz="4000" b="1" dirty="0"/>
              <a:t>Build an Altar</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044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4AA4F-54B0-CF73-66D0-739870138F5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CD3737F-2814-4113-48ED-1FC9E581E0B7}"/>
              </a:ext>
            </a:extLst>
          </p:cNvPr>
          <p:cNvSpPr txBox="1">
            <a:spLocks noChangeArrowheads="1"/>
          </p:cNvSpPr>
          <p:nvPr/>
        </p:nvSpPr>
        <p:spPr>
          <a:xfrm>
            <a:off x="0" y="0"/>
            <a:ext cx="12192000" cy="5486400"/>
          </a:xfrm>
          <a:prstGeom prst="rect">
            <a:avLst/>
          </a:prstGeom>
        </p:spPr>
        <p:txBody>
          <a:bodyPr/>
          <a:lstStyle/>
          <a:p>
            <a:pPr algn="ctr"/>
            <a:r>
              <a:rPr lang="en-US" sz="4000" b="1" u="sng" dirty="0"/>
              <a:t>Matthew 6:33</a:t>
            </a:r>
            <a:endParaRPr lang="en-US" sz="4000" u="sng" dirty="0"/>
          </a:p>
          <a:p>
            <a:pPr algn="ctr"/>
            <a:r>
              <a:rPr lang="en-US" sz="4000" dirty="0">
                <a:solidFill>
                  <a:srgbClr val="FF0000"/>
                </a:solidFill>
              </a:rPr>
              <a:t>"But seek first the kingdom of God and His righteousness, and all these things shall be added to you"</a:t>
            </a:r>
          </a:p>
          <a:p>
            <a:pPr algn="ctr"/>
            <a:r>
              <a:rPr lang="en-US" sz="4000" dirty="0"/>
              <a:t> </a:t>
            </a:r>
          </a:p>
          <a:p>
            <a:pPr algn="ctr"/>
            <a:r>
              <a:rPr lang="en-US" sz="4000" dirty="0"/>
              <a:t> </a:t>
            </a:r>
          </a:p>
          <a:p>
            <a:pPr algn="ctr"/>
            <a:r>
              <a:rPr lang="en-US" sz="4000" b="1" dirty="0"/>
              <a:t> </a:t>
            </a:r>
            <a:endParaRPr lang="en-US" sz="4000" dirty="0"/>
          </a:p>
          <a:p>
            <a:pPr lvl="0" algn="ctr">
              <a:defRPr/>
            </a:pPr>
            <a:r>
              <a:rPr lang="en-US" sz="4000" dirty="0">
                <a:solidFill>
                  <a:srgbClr val="FFFFFF"/>
                </a:solidFill>
              </a:rPr>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173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Genesis 6:5-8</a:t>
            </a:r>
            <a:endParaRPr lang="en-US" sz="4000" u="sng" dirty="0"/>
          </a:p>
          <a:p>
            <a:pPr algn="ctr"/>
            <a:r>
              <a:rPr lang="en-US" sz="4000" dirty="0"/>
              <a:t>5 Then the LORD saw that the wickedness of man was great in the earth, and that every intent of the thoughts of his heart was only evil continually. 6 And the LORD was sorry that He had made man on the earth, and He was grieved in His heart.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3624-D489-97E1-D2B2-69EEF3E5D8A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12B9A5D-2D61-49E6-E51B-05649470190E}"/>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BECOMING HEIRS OF RIGHTEOUSNESS</a:t>
            </a:r>
          </a:p>
          <a:p>
            <a:pPr lvl="0" algn="ctr">
              <a:lnSpc>
                <a:spcPct val="115000"/>
              </a:lnSpc>
              <a:spcAft>
                <a:spcPts val="1000"/>
              </a:spcAft>
              <a:defRPr/>
            </a:pPr>
            <a:r>
              <a:rPr lang="en-US" sz="4000" b="1" dirty="0"/>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2518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u="sng" dirty="0"/>
              <a:t>Genesis 6:8</a:t>
            </a:r>
            <a:endParaRPr lang="en-US" sz="4000" u="sng" dirty="0"/>
          </a:p>
          <a:p>
            <a:pPr algn="ctr"/>
            <a:r>
              <a:rPr lang="en-US" sz="4000" dirty="0"/>
              <a:t>"But Noah found grace in the eyes of the LORD"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God was not Obligated to Warn Noah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Philippians 3:9</a:t>
            </a:r>
            <a:endParaRPr lang="en-US" sz="4000" u="sng" dirty="0"/>
          </a:p>
          <a:p>
            <a:pPr algn="ctr"/>
            <a:r>
              <a:rPr lang="en-US" sz="4000" dirty="0"/>
              <a:t>"and be found in Him, not having my own righteousness, which is from the law, but that which is through faith in Christ, the righteousness which is from God by faith" </a:t>
            </a:r>
          </a:p>
          <a:p>
            <a:pPr algn="ct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dirty="0"/>
              <a:t>4. Noah Was Prosperous in God</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Genesis 9:1</a:t>
            </a:r>
            <a:endParaRPr lang="en-US" sz="4000" u="sng" dirty="0"/>
          </a:p>
          <a:p>
            <a:pPr algn="ctr"/>
            <a:r>
              <a:rPr lang="en-US" sz="4000" dirty="0"/>
              <a:t>"So God blessed Noah and his sons, and said to them: "Be fruitful and multiply, and fill the earth"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u="sng" dirty="0"/>
              <a:t>3 John 2</a:t>
            </a:r>
            <a:endParaRPr lang="en-US" sz="4000" u="sng" dirty="0"/>
          </a:p>
          <a:p>
            <a:pPr algn="ctr"/>
            <a:r>
              <a:rPr lang="en-US" sz="4000" dirty="0"/>
              <a:t>"Beloved, I pray that you may prosper in all things and be in health, just as your soul prospers" </a:t>
            </a:r>
          </a:p>
          <a:p>
            <a:pPr algn="ctr"/>
            <a:r>
              <a:rPr lang="en-US" sz="4000" dirty="0"/>
              <a:t> </a:t>
            </a: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2950C-B038-110E-F03D-085F21DAA0F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9406685-DE8A-38B3-6242-C14C5CDE7A8E}"/>
              </a:ext>
            </a:extLst>
          </p:cNvPr>
          <p:cNvSpPr txBox="1">
            <a:spLocks noChangeArrowheads="1"/>
          </p:cNvSpPr>
          <p:nvPr/>
        </p:nvSpPr>
        <p:spPr>
          <a:xfrm>
            <a:off x="0" y="0"/>
            <a:ext cx="12192000" cy="5486400"/>
          </a:xfrm>
          <a:prstGeom prst="rect">
            <a:avLst/>
          </a:prstGeom>
        </p:spPr>
        <p:txBody>
          <a:bodyPr/>
          <a:lstStyle/>
          <a:p>
            <a:pPr algn="ctr"/>
            <a:r>
              <a:rPr lang="en-US" sz="4000" b="1" dirty="0"/>
              <a:t>God Has Heirs of Righteousness Today</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5676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0C7A-3BCC-7BD0-6923-A2BC055E6E4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A201D3-423F-9C7B-4D51-CD0B83E36766}"/>
              </a:ext>
            </a:extLst>
          </p:cNvPr>
          <p:cNvSpPr txBox="1">
            <a:spLocks noChangeArrowheads="1"/>
          </p:cNvSpPr>
          <p:nvPr/>
        </p:nvSpPr>
        <p:spPr>
          <a:xfrm>
            <a:off x="0" y="0"/>
            <a:ext cx="12192000" cy="5486400"/>
          </a:xfrm>
          <a:prstGeom prst="rect">
            <a:avLst/>
          </a:prstGeom>
        </p:spPr>
        <p:txBody>
          <a:bodyPr/>
          <a:lstStyle/>
          <a:p>
            <a:pPr algn="ctr"/>
            <a:r>
              <a:rPr lang="en-US" sz="4000" b="1" u="sng" dirty="0"/>
              <a:t>Galatians 3:26-29</a:t>
            </a:r>
            <a:endParaRPr lang="en-US" sz="4000" u="sng" dirty="0"/>
          </a:p>
          <a:p>
            <a:pPr algn="ctr"/>
            <a:r>
              <a:rPr lang="en-US" sz="4000" dirty="0"/>
              <a:t>26 For you are all sons of God through faith in Christ Jesus. 27 For as many of you as were baptized into Christ have put on Christ. 28 There is neither Jew nor Greek, there is neither slave nor free, there is neither male nor female; for you are all one in Christ Jesus. 29 And if you are Christ's, then you are Abraham's seed, and heirs according to the promise.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0726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B02F1-2993-6F88-EF50-CADD269A128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59D757-A611-2512-298A-E9194AFEB720}"/>
              </a:ext>
            </a:extLst>
          </p:cNvPr>
          <p:cNvSpPr txBox="1">
            <a:spLocks noChangeArrowheads="1"/>
          </p:cNvSpPr>
          <p:nvPr/>
        </p:nvSpPr>
        <p:spPr>
          <a:xfrm>
            <a:off x="0" y="0"/>
            <a:ext cx="12192000" cy="5486400"/>
          </a:xfrm>
          <a:prstGeom prst="rect">
            <a:avLst/>
          </a:prstGeom>
        </p:spPr>
        <p:txBody>
          <a:bodyPr/>
          <a:lstStyle/>
          <a:p>
            <a:pPr algn="ctr"/>
            <a:r>
              <a:rPr lang="en-US" sz="4000" b="1" u="sng" dirty="0"/>
              <a:t>Romans 10:3-4</a:t>
            </a:r>
            <a:endParaRPr lang="en-US" sz="4000" u="sng" dirty="0"/>
          </a:p>
          <a:p>
            <a:pPr algn="ctr"/>
            <a:r>
              <a:rPr lang="en-US" sz="4000" dirty="0"/>
              <a:t>3 For they being ignorant of God's righteousness, and seeking to establish their own righteousness, have not submitted to the righteousness of God. 4 For Christ is the end of the law for righteousness to everyone who believes.</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127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dirty="0">
                <a:ea typeface="Calibri" panose="020F0502020204030204" pitchFamily="34" charset="0"/>
                <a:cs typeface="Times New Roman" panose="02020603050405020304" pitchFamily="18" charset="0"/>
              </a:rPr>
              <a:t> </a:t>
            </a:r>
            <a:r>
              <a:rPr lang="en-US" sz="4000" dirty="0"/>
              <a:t>7 So the LORD said, "I will destroy man whom I have created from the face of the earth, both man and beast, creeping thing and birds of the air, for I am sorry that I have made them." 8 But Noah found grace in the eyes of the LORD. </a:t>
            </a:r>
          </a:p>
          <a:p>
            <a:pPr algn="ctr"/>
            <a:r>
              <a:rPr lang="en-US" sz="4000" dirty="0"/>
              <a:t>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DF6D7-8BF0-09FF-EF7A-5515FA156E1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8BD079B-8B7A-F5F1-35EF-D9812B0C2D00}"/>
              </a:ext>
            </a:extLst>
          </p:cNvPr>
          <p:cNvSpPr txBox="1">
            <a:spLocks noChangeArrowheads="1"/>
          </p:cNvSpPr>
          <p:nvPr/>
        </p:nvSpPr>
        <p:spPr>
          <a:xfrm>
            <a:off x="0" y="0"/>
            <a:ext cx="12192000" cy="5486400"/>
          </a:xfrm>
          <a:prstGeom prst="rect">
            <a:avLst/>
          </a:prstGeom>
        </p:spPr>
        <p:txBody>
          <a:bodyPr/>
          <a:lstStyle/>
          <a:p>
            <a:pPr algn="ctr"/>
            <a:r>
              <a:rPr lang="en-US" sz="4000" b="1" u="sng" dirty="0"/>
              <a:t>1 Corinthians 1:30</a:t>
            </a:r>
            <a:endParaRPr lang="en-US" sz="4000" u="sng" dirty="0"/>
          </a:p>
          <a:p>
            <a:pPr algn="ctr"/>
            <a:r>
              <a:rPr lang="en-US" sz="4000" dirty="0"/>
              <a:t>But of Him you are in Christ Jesus, who became for us wisdom from God--and righteousness and sanctification and redemption...</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619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Hebrews 11:7</a:t>
            </a:r>
            <a:endParaRPr lang="en-US" sz="4000" u="sng" dirty="0"/>
          </a:p>
          <a:p>
            <a:pPr algn="ctr"/>
            <a:r>
              <a:rPr lang="en-US" sz="4000" dirty="0"/>
              <a:t>"By faith Noah, being divinely warned of things not yet seen, moved with godly fear, prepared an ark for the saving of his household, by which he condemned the world and became heir of the righteousness which is according to faith."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13 Then He went out again by the sea; and all the multitude came to Him, and He taught them.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FE07292-28CA-4BAC-3071-52D09AC3B6AF}"/>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2 Peter 2:4-7</a:t>
            </a:r>
            <a:endParaRPr lang="en-US" sz="4000" u="sng" dirty="0"/>
          </a:p>
          <a:p>
            <a:pPr algn="ctr"/>
            <a:r>
              <a:rPr lang="en-US" sz="4000" dirty="0"/>
              <a:t>4 For if God did not spare the angels who sinned, but cast them down to hell and delivered them into chains of darkness, to be reserved for judgment; 5 and did not spare the ancient world, but saved Noah, one of eight people, a preacher of righteousness, bringing in the flood on the world of the ungodly; </a:t>
            </a:r>
          </a:p>
          <a:p>
            <a:pPr algn="ctr"/>
            <a:r>
              <a:rPr lang="en-US" sz="4000" dirty="0"/>
              <a:t> </a:t>
            </a: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6 and turning the cities of Sodom and Gomorrah into ashes, condemned them to destruction, making them an example to those who afterward would live ungodly; 7 and delivered righteous Lot, who was oppressed by the filthy conduct of the wicked</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22107</TotalTime>
  <Words>2215</Words>
  <Application>Microsoft Office PowerPoint</Application>
  <PresentationFormat>Widescreen</PresentationFormat>
  <Paragraphs>338</Paragraphs>
  <Slides>59</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59</vt:i4>
      </vt:variant>
    </vt:vector>
  </HeadingPairs>
  <TitlesOfParts>
    <vt:vector size="70"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870</cp:revision>
  <dcterms:created xsi:type="dcterms:W3CDTF">2009-08-18T08:19:59Z</dcterms:created>
  <dcterms:modified xsi:type="dcterms:W3CDTF">2025-10-01T08:14:34Z</dcterms:modified>
</cp:coreProperties>
</file>