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55"/>
  </p:notesMasterIdLst>
  <p:handoutMasterIdLst>
    <p:handoutMasterId r:id="rId56"/>
  </p:handoutMasterIdLst>
  <p:sldIdLst>
    <p:sldId id="1715" r:id="rId4"/>
    <p:sldId id="460" r:id="rId5"/>
    <p:sldId id="826" r:id="rId6"/>
    <p:sldId id="999" r:id="rId7"/>
    <p:sldId id="369" r:id="rId8"/>
    <p:sldId id="372" r:id="rId9"/>
    <p:sldId id="564" r:id="rId10"/>
    <p:sldId id="1711" r:id="rId11"/>
    <p:sldId id="375" r:id="rId12"/>
    <p:sldId id="1000" r:id="rId13"/>
    <p:sldId id="461" r:id="rId14"/>
    <p:sldId id="1001" r:id="rId15"/>
    <p:sldId id="1040" r:id="rId16"/>
    <p:sldId id="464" r:id="rId17"/>
    <p:sldId id="833" r:id="rId18"/>
    <p:sldId id="465" r:id="rId19"/>
    <p:sldId id="373" r:id="rId20"/>
    <p:sldId id="374" r:id="rId21"/>
    <p:sldId id="979" r:id="rId22"/>
    <p:sldId id="1638" r:id="rId23"/>
    <p:sldId id="981" r:id="rId24"/>
    <p:sldId id="980" r:id="rId25"/>
    <p:sldId id="985" r:id="rId26"/>
    <p:sldId id="984" r:id="rId27"/>
    <p:sldId id="1003" r:id="rId28"/>
    <p:sldId id="983" r:id="rId29"/>
    <p:sldId id="1002" r:id="rId30"/>
    <p:sldId id="1016" r:id="rId31"/>
    <p:sldId id="1015" r:id="rId32"/>
    <p:sldId id="1026" r:id="rId33"/>
    <p:sldId id="1678" r:id="rId34"/>
    <p:sldId id="1617" r:id="rId35"/>
    <p:sldId id="1618" r:id="rId36"/>
    <p:sldId id="1619" r:id="rId37"/>
    <p:sldId id="402" r:id="rId38"/>
    <p:sldId id="403" r:id="rId39"/>
    <p:sldId id="1620" r:id="rId40"/>
    <p:sldId id="1621" r:id="rId41"/>
    <p:sldId id="1645" r:id="rId42"/>
    <p:sldId id="1646" r:id="rId43"/>
    <p:sldId id="1647" r:id="rId44"/>
    <p:sldId id="1684" r:id="rId45"/>
    <p:sldId id="969" r:id="rId46"/>
    <p:sldId id="970" r:id="rId47"/>
    <p:sldId id="971" r:id="rId48"/>
    <p:sldId id="972" r:id="rId49"/>
    <p:sldId id="973" r:id="rId50"/>
    <p:sldId id="974" r:id="rId51"/>
    <p:sldId id="975" r:id="rId52"/>
    <p:sldId id="1597" r:id="rId53"/>
    <p:sldId id="852" r:id="rId54"/>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86" d="100"/>
          <a:sy n="86" d="100"/>
        </p:scale>
        <p:origin x="216" y="300"/>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2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10/14/2025</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10/14/2025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10/14/2025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10/14/2025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10/14/2025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10/14/2025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10/14/2025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10/14/2025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10/14/2025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10/14/2025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10/14/2025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10/14/2025</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ED55D401-523D-1770-C922-0208E87A2B46}"/>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14CC0695-37D8-11AC-7470-202B996EA02B}"/>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212030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t> </a:t>
            </a:r>
            <a:r>
              <a:rPr lang="en-US" sz="4000" dirty="0">
                <a:ea typeface="Calibri" panose="020F0502020204030204" pitchFamily="34" charset="0"/>
                <a:cs typeface="Times New Roman" panose="02020603050405020304" pitchFamily="18" charset="0"/>
              </a:rPr>
              <a:t> </a:t>
            </a:r>
            <a:r>
              <a:rPr lang="en-US" sz="4000" b="1" u="sng" dirty="0"/>
              <a:t>Deuteronomy 8:7-10</a:t>
            </a:r>
            <a:endParaRPr lang="en-US" sz="4000" u="sng" dirty="0"/>
          </a:p>
          <a:p>
            <a:pPr algn="ctr"/>
            <a:r>
              <a:rPr lang="en-US" sz="4000" dirty="0"/>
              <a:t>7 For the LORD your God is bringing you into a good land, a land of brooks of water, of fountains and springs, that flow out of valleys and hills; 8 a land of wheat and barley, of vines and fig trees and pomegranates, a land of olive oil and honey; </a:t>
            </a:r>
          </a:p>
          <a:p>
            <a:pPr algn="ctr"/>
            <a:r>
              <a:rPr lang="en-US" sz="4000" dirty="0"/>
              <a:t> </a:t>
            </a: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algn="ctr"/>
            <a:r>
              <a:rPr lang="en-US" sz="4000" dirty="0">
                <a:ea typeface="Calibri" panose="020F0502020204030204" pitchFamily="34" charset="0"/>
                <a:cs typeface="Times New Roman" panose="02020603050405020304" pitchFamily="18" charset="0"/>
              </a:rPr>
              <a:t> </a:t>
            </a:r>
            <a:r>
              <a:rPr lang="en-US" sz="4000" dirty="0"/>
              <a:t>9 a land in which you will eat bread without scarcity, in which you will lack nothing; a land whose stones are iron and out of whose hills you can dig copper. 10 When you have eaten and are full, then you shall bless the LORD your God for the good land which He has given you. </a:t>
            </a:r>
          </a:p>
          <a:p>
            <a:pPr algn="ctr"/>
            <a:r>
              <a:rPr lang="en-US" sz="4000" dirty="0"/>
              <a:t> </a:t>
            </a:r>
          </a:p>
          <a:p>
            <a:pPr algn="ctr"/>
            <a:r>
              <a:rPr lang="en-US" sz="4000" dirty="0"/>
              <a:t> </a:t>
            </a:r>
          </a:p>
          <a:p>
            <a:pPr algn="ct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t>Deuteronomy 16:16-17</a:t>
            </a:r>
            <a:endParaRPr lang="en-US" sz="4000" u="sng" dirty="0"/>
          </a:p>
          <a:p>
            <a:pPr algn="ctr"/>
            <a:r>
              <a:rPr lang="en-US" sz="4000" dirty="0"/>
              <a:t>16 Three times a year all your males shall appear before the LORD your God in the place which He chooses: at the Feast of Unleavened Bread, at the Feast of Weeks, and at the Feast of Tabernacles; and they shall not appear before the LORD empty-handed. 17 Every man shall give as he is able, according to the blessing of the LORD your God which He has given you.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James 5:7-8</a:t>
            </a:r>
            <a:endParaRPr lang="en-US" sz="4000" u="sng" dirty="0"/>
          </a:p>
          <a:p>
            <a:pPr algn="ctr"/>
            <a:r>
              <a:rPr lang="en-US" sz="4000" dirty="0"/>
              <a:t>7 Therefore be patient, brethren, until the coming of the Lord. See how the farmer waits for the precious fruit of the earth, waiting patiently for it until it receives the early and latter rain. 8 You also be patient. Establish your hearts, for the coming of the Lord is at hand. </a:t>
            </a:r>
          </a:p>
          <a:p>
            <a:pPr algn="ctr"/>
            <a:r>
              <a:rPr lang="en-US" sz="4000" dirty="0"/>
              <a:t> </a:t>
            </a: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Joel 2:23-24</a:t>
            </a:r>
            <a:endParaRPr lang="en-US" sz="4000" u="sng" dirty="0"/>
          </a:p>
          <a:p>
            <a:pPr algn="ctr"/>
            <a:r>
              <a:rPr lang="en-US" sz="4000" dirty="0"/>
              <a:t>23 Be glad then, you children of Zion, And rejoice in the LORD your God; For He has given you the former rain faithfully, And He will cause the rain to come down for you--The former rain, And the latter rain in the first month. 24 The threshing floors shall be full of wheat, And the vats shall overflow with new wine and oil. </a:t>
            </a:r>
          </a:p>
          <a:p>
            <a:pPr algn="ctr"/>
            <a:r>
              <a:rPr lang="en-US" sz="4000" dirty="0"/>
              <a:t> </a:t>
            </a:r>
          </a:p>
          <a:p>
            <a:pPr marL="0" marR="0" algn="ctr">
              <a:lnSpc>
                <a:spcPct val="115000"/>
              </a:lnSpc>
              <a:spcBef>
                <a:spcPts val="0"/>
              </a:spcBef>
              <a:spcAft>
                <a:spcPts val="0"/>
              </a:spcAft>
            </a:pPr>
            <a:endParaRPr lang="en-US" sz="4000" dirty="0">
              <a:effectLst/>
              <a:ea typeface="Verdana" panose="020B060403050404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ea typeface="Calibri" panose="020F0502020204030204" pitchFamily="34" charset="0"/>
                <a:cs typeface="Times New Roman" panose="02020603050405020304" pitchFamily="18" charset="0"/>
              </a:rPr>
              <a:t> </a:t>
            </a:r>
            <a:r>
              <a:rPr lang="en-US" sz="4000" dirty="0"/>
              <a:t> </a:t>
            </a:r>
            <a:r>
              <a:rPr lang="en-US" sz="4000" b="1" dirty="0"/>
              <a:t>Reaping, Threshing, Tribulation </a:t>
            </a:r>
          </a:p>
          <a:p>
            <a:pPr algn="ctr"/>
            <a:r>
              <a:rPr lang="en-US" sz="4000" b="1" dirty="0"/>
              <a:t>and Sieving</a:t>
            </a:r>
            <a:endParaRPr lang="en-US" sz="4000" dirty="0"/>
          </a:p>
          <a:p>
            <a:pPr algn="ctr"/>
            <a:r>
              <a:rPr lang="en-US" sz="4000" dirty="0"/>
              <a:t> </a:t>
            </a:r>
          </a:p>
          <a:p>
            <a:pPr algn="ctr"/>
            <a:r>
              <a:rPr lang="en-US" sz="4000" dirty="0"/>
              <a:t> </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3700" b="1" u="sng" dirty="0"/>
              <a:t>Matthew 13:36-43</a:t>
            </a:r>
            <a:endParaRPr lang="en-US" sz="3700" u="sng" dirty="0"/>
          </a:p>
          <a:p>
            <a:pPr algn="ctr"/>
            <a:r>
              <a:rPr lang="en-US" sz="3700" dirty="0"/>
              <a:t>36 Then Jesus sent the multitude away and went into the house. And His disciples came to Him, saying, "Explain to us the parable of the tares of the field." 37 He answered and said to them</a:t>
            </a:r>
            <a:r>
              <a:rPr lang="en-US" sz="3700" dirty="0">
                <a:solidFill>
                  <a:srgbClr val="FF0000"/>
                </a:solidFill>
              </a:rPr>
              <a:t>: "He who sows the good seed is the Son of Man.</a:t>
            </a:r>
            <a:r>
              <a:rPr lang="en-US" sz="3700" dirty="0"/>
              <a:t> 38 </a:t>
            </a:r>
            <a:r>
              <a:rPr lang="en-US" sz="3700" dirty="0">
                <a:solidFill>
                  <a:srgbClr val="FF0000"/>
                </a:solidFill>
              </a:rPr>
              <a:t>The field is the world, the good seeds are the sons of the kingdom, but the tares are the sons of the wicked one. </a:t>
            </a:r>
            <a:r>
              <a:rPr lang="en-US" sz="3700" dirty="0"/>
              <a:t>39 </a:t>
            </a:r>
            <a:r>
              <a:rPr lang="en-US" sz="3700" dirty="0">
                <a:solidFill>
                  <a:srgbClr val="FF0000"/>
                </a:solidFill>
              </a:rPr>
              <a:t>The enemy who sowed them is the devil, the harvest is the end of the age, and the reapers are the angels. </a:t>
            </a:r>
          </a:p>
          <a:p>
            <a:pPr marL="0" marR="0" algn="ctr">
              <a:lnSpc>
                <a:spcPct val="115000"/>
              </a:lnSpc>
              <a:spcAft>
                <a:spcPts val="1000"/>
              </a:spcAft>
              <a:buNone/>
            </a:pPr>
            <a:r>
              <a:rPr lang="en-US" sz="3700" b="1" dirty="0">
                <a:ea typeface="Calibri" panose="020F0502020204030204" pitchFamily="34" charset="0"/>
                <a:cs typeface="Times New Roman" panose="02020603050405020304" pitchFamily="18" charset="0"/>
              </a:rPr>
              <a:t> </a:t>
            </a:r>
            <a:endParaRPr lang="en-US" sz="37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700" dirty="0">
                <a:ea typeface="Calibri" panose="020F0502020204030204" pitchFamily="34" charset="0"/>
                <a:cs typeface="Times New Roman" panose="02020603050405020304" pitchFamily="18" charset="0"/>
              </a:rPr>
              <a:t> </a:t>
            </a:r>
            <a:endParaRPr lang="en-US" sz="37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700" dirty="0">
                <a:ea typeface="Calibri" panose="020F0502020204030204" pitchFamily="34" charset="0"/>
                <a:cs typeface="Times New Roman" panose="02020603050405020304" pitchFamily="18" charset="0"/>
              </a:rPr>
              <a:t> </a:t>
            </a:r>
            <a:endParaRPr lang="en-US" sz="37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700" b="1" dirty="0">
                <a:ea typeface="Verdana" panose="020B0604030504040204" pitchFamily="34" charset="0"/>
                <a:cs typeface="Times New Roman" panose="02020603050405020304" pitchFamily="18" charset="0"/>
              </a:rPr>
              <a:t> </a:t>
            </a:r>
            <a:r>
              <a:rPr lang="en-US" sz="3700" dirty="0">
                <a:ea typeface="Verdana" panose="020B0604030504040204" pitchFamily="34" charset="0"/>
                <a:cs typeface="Times New Roman" panose="02020603050405020304" pitchFamily="18" charset="0"/>
              </a:rPr>
              <a:t>  </a:t>
            </a:r>
          </a:p>
          <a:p>
            <a:pPr marL="0" marR="0" algn="ctr">
              <a:lnSpc>
                <a:spcPct val="115000"/>
              </a:lnSpc>
              <a:spcAft>
                <a:spcPts val="1000"/>
              </a:spcAft>
            </a:pPr>
            <a:r>
              <a:rPr lang="en-US" sz="3700" dirty="0">
                <a:ea typeface="Calibri" panose="020F0502020204030204" pitchFamily="34" charset="0"/>
                <a:cs typeface="Times New Roman" panose="02020603050405020304" pitchFamily="18" charset="0"/>
              </a:rPr>
              <a:t> </a:t>
            </a:r>
            <a:endParaRPr lang="en-US" sz="37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a typeface="Calibri" panose="020F0502020204030204" pitchFamily="34" charset="0"/>
                <a:cs typeface="Times New Roman" panose="02020603050405020304" pitchFamily="18" charset="0"/>
              </a:rPr>
              <a:t> </a:t>
            </a:r>
            <a:endParaRPr lang="en-US" sz="37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700" dirty="0">
                <a:effectLst/>
                <a:latin typeface="Verdana" panose="020B0604030504040204" pitchFamily="34" charset="0"/>
                <a:ea typeface="Calibri" panose="020F0502020204030204" pitchFamily="34" charset="0"/>
                <a:cs typeface="Calibri" panose="020F0502020204030204" pitchFamily="34"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ea typeface="Calibri" panose="020F0502020204030204" pitchFamily="34" charset="0"/>
                <a:cs typeface="Times New Roman" panose="02020603050405020304" pitchFamily="18" charset="0"/>
              </a:rPr>
              <a:t> </a:t>
            </a:r>
            <a:r>
              <a:rPr lang="en-US" sz="4000" dirty="0"/>
              <a:t>40 </a:t>
            </a:r>
            <a:r>
              <a:rPr lang="en-US" sz="4000" dirty="0">
                <a:solidFill>
                  <a:srgbClr val="FF0000"/>
                </a:solidFill>
              </a:rPr>
              <a:t>Therefore as the tares are gathered and burned in the fire, so it will be at the end of this age. </a:t>
            </a:r>
            <a:r>
              <a:rPr lang="en-US" sz="4000" dirty="0"/>
              <a:t>41 </a:t>
            </a:r>
            <a:r>
              <a:rPr lang="en-US" sz="4000" dirty="0">
                <a:solidFill>
                  <a:srgbClr val="FF0000"/>
                </a:solidFill>
              </a:rPr>
              <a:t>The Son of Man will send out His angels, and they will gather out of His kingdom all things that offend, and those who practice lawlessness, </a:t>
            </a:r>
            <a:r>
              <a:rPr lang="en-US" sz="4000" dirty="0"/>
              <a:t>42 </a:t>
            </a:r>
            <a:r>
              <a:rPr lang="en-US" sz="4000" dirty="0">
                <a:solidFill>
                  <a:srgbClr val="FF0000"/>
                </a:solidFill>
              </a:rPr>
              <a:t>and will cast them into the furnace of fire. There will be wailing and gnashing of teeth.</a:t>
            </a:r>
            <a:r>
              <a:rPr lang="en-US" sz="4000" dirty="0"/>
              <a:t> 43 </a:t>
            </a:r>
            <a:r>
              <a:rPr lang="en-US" sz="4000" dirty="0">
                <a:solidFill>
                  <a:srgbClr val="FF0000"/>
                </a:solidFill>
              </a:rPr>
              <a:t>Then the righteous will shine forth as the sun in the kingdom of their Father. He who has ears to hear, let him hear!</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3600" b="1" dirty="0"/>
              <a:t>1. The Seed has to be Planted to be Matured</a:t>
            </a:r>
            <a:endParaRPr lang="en-US" sz="3600" dirty="0"/>
          </a:p>
          <a:p>
            <a:pPr algn="ctr"/>
            <a:r>
              <a:rPr lang="en-US" sz="3600" dirty="0"/>
              <a:t> </a:t>
            </a:r>
          </a:p>
          <a:p>
            <a:pPr marL="0" marR="0" algn="ctr">
              <a:lnSpc>
                <a:spcPct val="115000"/>
              </a:lnSpc>
              <a:spcAft>
                <a:spcPts val="1000"/>
              </a:spcAft>
            </a:pPr>
            <a:endParaRPr lang="en-US" sz="37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3700" dirty="0"/>
              <a:t> </a:t>
            </a:r>
          </a:p>
          <a:p>
            <a:pPr algn="ctr"/>
            <a:endParaRPr lang="en-US" sz="3700" dirty="0"/>
          </a:p>
          <a:p>
            <a:pPr algn="ctr"/>
            <a:r>
              <a:rPr lang="en-US" sz="3700" dirty="0"/>
              <a:t> </a:t>
            </a: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algn="ctr"/>
            <a:r>
              <a:rPr lang="en-US" sz="4000" b="1" u="sng" dirty="0"/>
              <a:t>Matthew 24:14</a:t>
            </a:r>
            <a:endParaRPr lang="en-US" sz="4000" u="sng" dirty="0"/>
          </a:p>
          <a:p>
            <a:pPr algn="ctr"/>
            <a:r>
              <a:rPr lang="en-US" sz="4000" dirty="0">
                <a:solidFill>
                  <a:srgbClr val="FF0000"/>
                </a:solidFill>
              </a:rPr>
              <a:t>"And this gospel of the kingdom will be preached in all the world as a witness to all the nations, and then the end will come" </a:t>
            </a:r>
          </a:p>
          <a:p>
            <a:pPr algn="ctr"/>
            <a:r>
              <a:rPr lang="en-US" sz="4000" dirty="0"/>
              <a:t> </a:t>
            </a:r>
          </a:p>
          <a:p>
            <a:pPr marL="0" marR="0" algn="ctr">
              <a:lnSpc>
                <a:spcPct val="115000"/>
              </a:lnSpc>
              <a:spcAft>
                <a:spcPts val="100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A0B00-4AF8-9988-A972-CE08D87DBA8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6D4BCBB-7F95-8583-5994-DE3BB2D21EB1}"/>
              </a:ext>
            </a:extLst>
          </p:cNvPr>
          <p:cNvSpPr txBox="1">
            <a:spLocks noChangeArrowheads="1"/>
          </p:cNvSpPr>
          <p:nvPr/>
        </p:nvSpPr>
        <p:spPr>
          <a:xfrm>
            <a:off x="0" y="0"/>
            <a:ext cx="12192000" cy="5029200"/>
          </a:xfrm>
          <a:prstGeom prst="rect">
            <a:avLst/>
          </a:prstGeom>
        </p:spPr>
        <p:txBody>
          <a:bodyPr/>
          <a:lstStyle/>
          <a:p>
            <a:pPr algn="ctr"/>
            <a:r>
              <a:rPr lang="en-US" sz="4000" b="1" dirty="0"/>
              <a:t>2. The Reaping is centered around </a:t>
            </a:r>
          </a:p>
          <a:p>
            <a:pPr algn="ctr"/>
            <a:r>
              <a:rPr lang="en-US" sz="4000" b="1" dirty="0"/>
              <a:t>Rain Cycles</a:t>
            </a:r>
            <a:endParaRPr lang="en-US" sz="4000" dirty="0"/>
          </a:p>
          <a:p>
            <a:pPr algn="ctr"/>
            <a:r>
              <a:rPr lang="en-US" sz="4000" dirty="0"/>
              <a:t> </a:t>
            </a:r>
          </a:p>
          <a:p>
            <a:pPr algn="ct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3785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algn="ctr"/>
            <a:r>
              <a:rPr lang="en-US" sz="4000" b="1" u="sng" dirty="0"/>
              <a:t>James 5:7-8</a:t>
            </a:r>
            <a:endParaRPr lang="en-US" sz="4000" u="sng" dirty="0"/>
          </a:p>
          <a:p>
            <a:pPr algn="ctr"/>
            <a:r>
              <a:rPr lang="en-US" sz="4000" dirty="0"/>
              <a:t>7 Therefore be patient, brethren, until the coming of the Lord. See how the farmer waits for the precious fruit of the earth, waiting patiently for it until it receives the early and latter rain.</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t> </a:t>
            </a:r>
            <a:r>
              <a:rPr lang="en-US" sz="4000" b="1" dirty="0"/>
              <a:t>3. Threshing is the most important part of the Harvest</a:t>
            </a:r>
            <a:endParaRPr lang="en-US" sz="4000" dirty="0"/>
          </a:p>
          <a:p>
            <a:pPr algn="ctr"/>
            <a:r>
              <a:rPr lang="en-US" sz="4000" dirty="0"/>
              <a:t> </a:t>
            </a:r>
          </a:p>
          <a:p>
            <a:pPr algn="ctr"/>
            <a:endParaRPr lang="en-US" sz="4000" dirty="0"/>
          </a:p>
          <a:p>
            <a:pPr marL="0" marR="0" algn="ctr">
              <a:lnSpc>
                <a:spcPct val="115000"/>
              </a:lnSpc>
              <a:spcAft>
                <a:spcPts val="1000"/>
              </a:spcAft>
            </a:pPr>
            <a:r>
              <a:rPr lang="en-US" sz="4000" b="1" dirty="0">
                <a:ea typeface="Verdana" panose="020B0604030504040204" pitchFamily="34" charset="0"/>
                <a:cs typeface="Times New Roman" panose="02020603050405020304" pitchFamily="18" charset="0"/>
              </a:rPr>
              <a:t> </a:t>
            </a:r>
            <a:endParaRPr lang="en-US" sz="4000" dirty="0">
              <a:ea typeface="Verdana" panose="020B060403050404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lvl="0" algn="ctr">
              <a:lnSpc>
                <a:spcPct val="115000"/>
              </a:lnSpc>
              <a:spcBef>
                <a:spcPts val="0"/>
              </a:spcBef>
              <a:spcAft>
                <a:spcPts val="0"/>
              </a:spcAf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Leviticus 26:4-6</a:t>
            </a:r>
            <a:endParaRPr lang="en-US" sz="4000" u="sng" dirty="0"/>
          </a:p>
          <a:p>
            <a:pPr algn="ctr"/>
            <a:r>
              <a:rPr lang="en-US" sz="4000" dirty="0"/>
              <a:t>4 then I will give you rain in its season, the land shall yield its produce, and the trees of the field shall yield their fruit. 5 Your threshing shall last till the time of vintage, and the vintage shall last till the time of sowing; you shall eat your bread to the full, and dwell in your land safely. </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6945" y="0"/>
            <a:ext cx="12192000" cy="5486400"/>
          </a:xfrm>
          <a:prstGeom prst="rect">
            <a:avLst/>
          </a:prstGeom>
        </p:spPr>
        <p:txBody>
          <a:bodyPr/>
          <a:lstStyle/>
          <a:p>
            <a:pPr algn="ctr"/>
            <a:r>
              <a:rPr lang="en-US" sz="4000" b="1" dirty="0"/>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t>Our Personal Application</a:t>
            </a:r>
            <a:endParaRPr lang="en-US" sz="4000" dirty="0"/>
          </a:p>
          <a:p>
            <a:pPr algn="ctr"/>
            <a:r>
              <a:rPr lang="en-US" sz="4000" dirty="0"/>
              <a:t> </a:t>
            </a:r>
          </a:p>
          <a:p>
            <a:pPr marL="0" marR="0" algn="ctr">
              <a:lnSpc>
                <a:spcPct val="115000"/>
              </a:lnSpc>
              <a:spcAft>
                <a:spcPts val="1000"/>
              </a:spcAft>
              <a:buNone/>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b="1" dirty="0"/>
              <a:t> </a:t>
            </a:r>
            <a:endParaRPr lang="en-US" sz="4000" dirty="0"/>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dirty="0"/>
              <a:t>1. Jesus Came to Reap</a:t>
            </a:r>
            <a:endParaRPr lang="en-US" sz="4000" dirty="0"/>
          </a:p>
          <a:p>
            <a:pPr algn="ctr"/>
            <a:r>
              <a:rPr lang="en-US" sz="4000" b="1" dirty="0"/>
              <a:t> </a:t>
            </a:r>
            <a:endParaRPr lang="en-US" sz="4000" dirty="0"/>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Matthew 3:1-12</a:t>
            </a:r>
            <a:endParaRPr lang="en-US" sz="4000" u="sng" dirty="0"/>
          </a:p>
          <a:p>
            <a:pPr algn="ctr"/>
            <a:r>
              <a:rPr lang="en-US" sz="4000" dirty="0"/>
              <a:t>1 In those days John the Baptist came preaching in the wilderness of Judea, 2 and saying, "Repent, for the kingdom of heaven is at hand!" 3 For this is he who was spoken of by the prophet Isaiah, saying: "The voice of one crying in the wilderness: Prepare the way of the LORD; Make His paths straight.' "  </a:t>
            </a:r>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a:p>
            <a:pPr algn="ctr"/>
            <a:endParaRPr lang="en-US" sz="4000" dirty="0"/>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t> </a:t>
            </a:r>
            <a:endParaRPr lang="en-US" sz="4000" dirty="0"/>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4 And John himself was clothed in camel's hair, with a leather belt around his waist; and his food was locusts and wild honey. 5 Then Jerusalem, all Judea, and all the region around the Jordan went out to him 6 and were baptized by him in the Jordan, confessing their sins. 7 But when he saw many of the Pharisees and Sadducees coming to his baptism, he said to them, "Brood of vipers! Who warned you to flee from the wrath to come?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8 Therefore bear fruits worthy of repentance, 9 and do not think to say to yourselves, 'We have Abraham as our father.' For I say to you that God is able to raise up children to Abraham from these stones. 10 And even now the ax is laid to the root of the trees. Therefore every tree which does not bear good fruit is cut down and thrown into the fire. </a:t>
            </a:r>
          </a:p>
          <a:p>
            <a:pPr algn="ctr"/>
            <a:endParaRPr lang="en-US" sz="4000" dirty="0"/>
          </a:p>
          <a:p>
            <a:pPr algn="ctr"/>
            <a:r>
              <a:rPr lang="en-US" sz="4000" dirty="0"/>
              <a:t> </a:t>
            </a:r>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t> </a:t>
            </a:r>
            <a:endParaRPr lang="en-US" sz="4000" dirty="0"/>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11 I indeed baptize you with water unto repentance, but He who is coming after me is mightier than I, whose sandals I am not worthy to carry. He will baptize you with the Holy Spirit and fire. 12 His winnowing fan is in His hand, and He will thoroughly clean out His threshing floor, and gather His wheat into the barn; but He will burn up the chaff with unquenchable fire."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algn="ctr"/>
            <a:r>
              <a:rPr lang="en-US" sz="3200" b="1" dirty="0"/>
              <a:t>When God Chooses to Sift You</a:t>
            </a:r>
            <a:endParaRPr lang="en-US" sz="3200" dirty="0"/>
          </a:p>
          <a:p>
            <a:pPr algn="ctr"/>
            <a:r>
              <a:rPr lang="en-US" sz="2800" b="1" dirty="0"/>
              <a:t>by Pastor Fee Soliven</a:t>
            </a:r>
            <a:endParaRPr lang="en-US" sz="2800" dirty="0"/>
          </a:p>
          <a:p>
            <a:pPr algn="ctr"/>
            <a:r>
              <a:rPr lang="en-US" sz="3200" b="1" dirty="0"/>
              <a:t>Luke 22:31-34</a:t>
            </a:r>
            <a:endParaRPr lang="en-US" sz="3200" dirty="0"/>
          </a:p>
          <a:p>
            <a:pPr algn="ctr"/>
            <a:r>
              <a:rPr lang="en-US" sz="3200" b="1" dirty="0"/>
              <a:t>Sunday Morning</a:t>
            </a:r>
            <a:endParaRPr lang="en-US" sz="3200" dirty="0"/>
          </a:p>
          <a:p>
            <a:pPr algn="ctr"/>
            <a:r>
              <a:rPr lang="en-US" sz="3200" b="1" dirty="0"/>
              <a:t>October 12, 2025</a:t>
            </a:r>
            <a:endParaRPr lang="en-US" sz="3200" dirty="0"/>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sieve with straw in it&#10;&#10;AI-generated content may be incorrect.">
            <a:extLst>
              <a:ext uri="{FF2B5EF4-FFF2-40B4-BE49-F238E27FC236}">
                <a16:creationId xmlns:a16="http://schemas.microsoft.com/office/drawing/2014/main" id="{83712FAA-DD87-0136-CB2C-E1FD3666A1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8400"/>
            <a:ext cx="12192000" cy="44196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68000" y="5698259"/>
            <a:ext cx="1549399" cy="11620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dirty="0"/>
              <a:t>For the past 2,000 years Jesus has been reaping the fields on earth and gathering the wheat separating the tares that will be eventually thrown into the fire. There must be a separation!</a:t>
            </a:r>
            <a:endParaRPr lang="en-US" sz="4000" dirty="0"/>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937EDE0-572B-2FBD-6D74-3B6D764A1C8E}"/>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F40ED31C-6811-1AA1-DA15-58C9C0D88E1F}"/>
              </a:ext>
            </a:extLst>
          </p:cNvPr>
          <p:cNvSpPr txBox="1">
            <a:spLocks noChangeArrowheads="1"/>
          </p:cNvSpPr>
          <p:nvPr/>
        </p:nvSpPr>
        <p:spPr>
          <a:xfrm>
            <a:off x="0" y="0"/>
            <a:ext cx="12192000" cy="5486400"/>
          </a:xfrm>
          <a:prstGeom prst="rect">
            <a:avLst/>
          </a:prstGeom>
        </p:spPr>
        <p:txBody>
          <a:bodyPr/>
          <a:lstStyle/>
          <a:p>
            <a:pPr algn="ctr"/>
            <a:r>
              <a:rPr lang="en-US" sz="4000" b="1" u="sng" dirty="0"/>
              <a:t>Matthew 13:24-30</a:t>
            </a:r>
            <a:endParaRPr lang="en-US" sz="4000" u="sng" dirty="0"/>
          </a:p>
          <a:p>
            <a:pPr algn="ctr"/>
            <a:r>
              <a:rPr lang="en-US" sz="4000" dirty="0"/>
              <a:t>24 Another parable He put forth to them, saying: </a:t>
            </a:r>
            <a:r>
              <a:rPr lang="en-US" sz="4000" dirty="0">
                <a:solidFill>
                  <a:srgbClr val="FF0000"/>
                </a:solidFill>
              </a:rPr>
              <a:t>"The kingdom of heaven is like a man who sowed good seed in his field;</a:t>
            </a:r>
            <a:r>
              <a:rPr lang="en-US" sz="4000" dirty="0"/>
              <a:t> 25 </a:t>
            </a:r>
            <a:r>
              <a:rPr lang="en-US" sz="4000" dirty="0">
                <a:solidFill>
                  <a:srgbClr val="FF0000"/>
                </a:solidFill>
              </a:rPr>
              <a:t>but while men slept, his enemy came and sowed tares among the wheat and went his way. </a:t>
            </a:r>
            <a:r>
              <a:rPr lang="en-US" sz="4000" dirty="0"/>
              <a:t>26 </a:t>
            </a:r>
            <a:r>
              <a:rPr lang="en-US" sz="4000" dirty="0">
                <a:solidFill>
                  <a:srgbClr val="FF0000"/>
                </a:solidFill>
              </a:rPr>
              <a:t>But when the grain had sprouted and produced a crop, then the tares also appeared. </a:t>
            </a:r>
            <a:r>
              <a:rPr lang="en-US" sz="4000" dirty="0"/>
              <a:t>27 </a:t>
            </a:r>
            <a:r>
              <a:rPr lang="en-US" sz="4000" dirty="0">
                <a:solidFill>
                  <a:srgbClr val="FF0000"/>
                </a:solidFill>
              </a:rPr>
              <a:t>So the servants of the owner came and said to him, 'Sir, did you not sow good seed in your field? How then does it have tares?'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12173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65C76-BBC4-FB9D-CA9A-3DD14C883DD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E073CB5-E557-1CDC-8791-1495848316F4}"/>
              </a:ext>
            </a:extLst>
          </p:cNvPr>
          <p:cNvSpPr txBox="1">
            <a:spLocks noChangeArrowheads="1"/>
          </p:cNvSpPr>
          <p:nvPr/>
        </p:nvSpPr>
        <p:spPr>
          <a:xfrm>
            <a:off x="0" y="0"/>
            <a:ext cx="12192000" cy="5486400"/>
          </a:xfrm>
          <a:prstGeom prst="rect">
            <a:avLst/>
          </a:prstGeom>
        </p:spPr>
        <p:txBody>
          <a:bodyPr/>
          <a:lstStyle/>
          <a:p>
            <a:pPr algn="ctr"/>
            <a:r>
              <a:rPr lang="en-US" sz="4000" dirty="0"/>
              <a:t> 28 </a:t>
            </a:r>
            <a:r>
              <a:rPr lang="en-US" sz="4000" dirty="0">
                <a:solidFill>
                  <a:srgbClr val="FF0000"/>
                </a:solidFill>
              </a:rPr>
              <a:t>"He said to them, 'An enemy has done this.' The servants said to him, 'Do you want us then to go and gather them up?' </a:t>
            </a:r>
            <a:r>
              <a:rPr lang="en-US" sz="4000" dirty="0"/>
              <a:t>29 </a:t>
            </a:r>
            <a:r>
              <a:rPr lang="en-US" sz="4000" dirty="0">
                <a:solidFill>
                  <a:srgbClr val="FF0000"/>
                </a:solidFill>
              </a:rPr>
              <a:t>"But he said, 'No, lest while you gather up the tares you also uproot the wheat with them. 30 Let both grow together until the harvest, and at the time of harvest I will say to the reapers, "First gather together the tares and bind them in bundles to burn them, but gather the wheat into my barn." '</a:t>
            </a:r>
          </a:p>
          <a:p>
            <a:pPr algn="ctr"/>
            <a:endParaRPr lang="en-US" sz="4000" dirty="0"/>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3685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CE405-D1BD-D89A-80EA-F04D016F111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1969B0D-4EB9-86B4-F76D-33CFCD8ABFCD}"/>
              </a:ext>
            </a:extLst>
          </p:cNvPr>
          <p:cNvSpPr txBox="1">
            <a:spLocks noChangeArrowheads="1"/>
          </p:cNvSpPr>
          <p:nvPr/>
        </p:nvSpPr>
        <p:spPr>
          <a:xfrm>
            <a:off x="0" y="0"/>
            <a:ext cx="12192000" cy="5486400"/>
          </a:xfrm>
          <a:prstGeom prst="rect">
            <a:avLst/>
          </a:prstGeom>
        </p:spPr>
        <p:txBody>
          <a:bodyPr/>
          <a:lstStyle/>
          <a:p>
            <a:pPr algn="ctr"/>
            <a:r>
              <a:rPr lang="en-US" sz="4000" b="1" u="sng" dirty="0"/>
              <a:t>2 Corinthians 6:17-18</a:t>
            </a:r>
            <a:endParaRPr lang="en-US" sz="4000" u="sng" dirty="0"/>
          </a:p>
          <a:p>
            <a:pPr algn="ctr"/>
            <a:r>
              <a:rPr lang="en-US" sz="4000" dirty="0"/>
              <a:t>17 Therefore "Come out from among them And be separate, says the Lord. Do not touch what is unclean, And I will receive you." 18 "I will be a Father to you, And you shall be My sons and daughters, Says the LORD Almighty."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038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2471E-C932-A009-0835-68833F4436E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6382B56-8BD3-82E6-A220-76BB55BCAC09}"/>
              </a:ext>
            </a:extLst>
          </p:cNvPr>
          <p:cNvSpPr txBox="1">
            <a:spLocks noChangeArrowheads="1"/>
          </p:cNvSpPr>
          <p:nvPr/>
        </p:nvSpPr>
        <p:spPr>
          <a:xfrm>
            <a:off x="0" y="0"/>
            <a:ext cx="12192000" cy="5486400"/>
          </a:xfrm>
          <a:prstGeom prst="rect">
            <a:avLst/>
          </a:prstGeom>
        </p:spPr>
        <p:txBody>
          <a:bodyPr/>
          <a:lstStyle/>
          <a:p>
            <a:pPr algn="ctr"/>
            <a:r>
              <a:rPr lang="en-US" sz="4000" b="1" dirty="0"/>
              <a:t>2. Jesus Sanctifies His people </a:t>
            </a:r>
          </a:p>
          <a:p>
            <a:pPr algn="ctr"/>
            <a:r>
              <a:rPr lang="en-US" sz="4000" b="1" dirty="0"/>
              <a:t>by Threshing</a:t>
            </a:r>
            <a:endParaRPr lang="en-US" sz="4000" dirty="0"/>
          </a:p>
          <a:p>
            <a:pPr algn="ctr"/>
            <a:r>
              <a:rPr lang="en-US" sz="4000" dirty="0"/>
              <a:t> </a:t>
            </a:r>
          </a:p>
          <a:p>
            <a:pPr algn="ctr"/>
            <a:r>
              <a:rPr lang="en-US" sz="4000" dirty="0"/>
              <a:t> </a:t>
            </a:r>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a typeface="Calibri" panose="020F0502020204030204" pitchFamily="34" charset="0"/>
                <a:cs typeface="Calibri" panose="020F0502020204030204" pitchFamily="34"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2704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algn="ctr"/>
            <a:r>
              <a:rPr lang="en-US" sz="4000" b="1" u="sng" dirty="0">
                <a:solidFill>
                  <a:srgbClr val="FFFFFF"/>
                </a:solidFill>
              </a:rPr>
              <a:t>June 5th, 1967</a:t>
            </a:r>
            <a:endParaRPr lang="en-US" sz="4000" u="sng" dirty="0">
              <a:solidFill>
                <a:srgbClr val="FFFFFF"/>
              </a:solidFill>
            </a:endParaRPr>
          </a:p>
          <a:p>
            <a:pPr algn="ctr"/>
            <a:r>
              <a:rPr lang="en-US" sz="4000" dirty="0">
                <a:solidFill>
                  <a:srgbClr val="FFFFFF"/>
                </a:solidFill>
              </a:rPr>
              <a:t>Israel makes a pre-emptive strike against Egypt while President Nasser is preparing another war of annihilation against Israel in conjunction with Syria and Jordan. In defending herself against the invading armies Israel captures the Golan Heights, the Sinai</a:t>
            </a:r>
          </a:p>
        </p:txBody>
      </p:sp>
      <p:pic>
        <p:nvPicPr>
          <p:cNvPr id="7170" name="Picture 2" descr="C:\Users\Placido Soliven\Desktop\Google Images\Tribulum.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algn="ctr"/>
            <a:r>
              <a:rPr lang="en-US" sz="4000" dirty="0">
                <a:solidFill>
                  <a:srgbClr val="FFFFFF"/>
                </a:solidFill>
              </a:rPr>
              <a:t>Peninsula, the ‘West Bank’ and ‘East Jerusalem’, including the Temple Mount – the holiest site to the Jewish people. Several years later the Golan Heights and the eastern part of Jerusalem were formally annexed to Israel.</a:t>
            </a:r>
          </a:p>
        </p:txBody>
      </p:sp>
      <p:pic>
        <p:nvPicPr>
          <p:cNvPr id="8194" name="Picture 2" descr="C:\Users\Placido Soliven\Desktop\Google Images\Threshing Floor.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AD27D-DA4E-88AE-A5F4-F03CFB96CAF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BA1BCD4-3304-FEEB-AC68-E1F6CB0BB575}"/>
              </a:ext>
            </a:extLst>
          </p:cNvPr>
          <p:cNvSpPr txBox="1">
            <a:spLocks noChangeArrowheads="1"/>
          </p:cNvSpPr>
          <p:nvPr/>
        </p:nvSpPr>
        <p:spPr>
          <a:xfrm>
            <a:off x="0" y="0"/>
            <a:ext cx="12192000" cy="5486400"/>
          </a:xfrm>
          <a:prstGeom prst="rect">
            <a:avLst/>
          </a:prstGeom>
        </p:spPr>
        <p:txBody>
          <a:bodyPr/>
          <a:lstStyle/>
          <a:p>
            <a:pPr algn="ctr"/>
            <a:r>
              <a:rPr lang="en-US" sz="4000" b="1" u="sng" dirty="0"/>
              <a:t>2 Corinthians 11:23-29</a:t>
            </a:r>
            <a:endParaRPr lang="en-US" sz="4000" u="sng" dirty="0"/>
          </a:p>
          <a:p>
            <a:pPr algn="ctr"/>
            <a:r>
              <a:rPr lang="en-US" sz="4000" dirty="0"/>
              <a:t>23 Are they ministers of Christ?--I speak as a fool--I am more: in labors more abundant, in stripes above measure, in prisons more frequently, in deaths often. 24 From the Jews five times I received forty stripes minus one. 25 Three times I was beaten with rods; once I was stoned; three times I was shipwrecked; a night and a day I have been in the deep;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39518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2E666-0026-01E0-3869-425AFB36E97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A690963-40C1-C380-AE78-A8C7F7ECD974}"/>
              </a:ext>
            </a:extLst>
          </p:cNvPr>
          <p:cNvSpPr txBox="1">
            <a:spLocks noChangeArrowheads="1"/>
          </p:cNvSpPr>
          <p:nvPr/>
        </p:nvSpPr>
        <p:spPr>
          <a:xfrm>
            <a:off x="0" y="0"/>
            <a:ext cx="12192000" cy="5486400"/>
          </a:xfrm>
          <a:prstGeom prst="rect">
            <a:avLst/>
          </a:prstGeom>
        </p:spPr>
        <p:txBody>
          <a:bodyPr/>
          <a:lstStyle/>
          <a:p>
            <a:pPr algn="ctr"/>
            <a:r>
              <a:rPr lang="en-US" sz="4000" dirty="0"/>
              <a:t>26 in journeys often, in perils of waters, in perils of robbers, in perils of my own countrymen, in perils of the Gentiles, in perils in the city, in perils in the wilderness, in perils in the sea, in perils among false brethren; 27 in weariness and toil, in sleeplessness often, in hunger and thirst, in </a:t>
            </a:r>
            <a:r>
              <a:rPr lang="en-US" sz="4000" dirty="0" err="1"/>
              <a:t>fastings</a:t>
            </a:r>
            <a:r>
              <a:rPr lang="en-US" sz="4000" dirty="0"/>
              <a:t> often, in cold and nakedness-- 28 besides the other things, what comes upon me daily: my deep concern for all the churches.</a:t>
            </a:r>
          </a:p>
          <a:p>
            <a:pPr algn="ctr"/>
            <a:r>
              <a:rPr lang="en-US" sz="4000" dirty="0"/>
              <a:t> </a:t>
            </a:r>
          </a:p>
          <a:p>
            <a:pPr algn="ctr"/>
            <a:r>
              <a:rPr lang="en-US" sz="4000" dirty="0"/>
              <a:t>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algn="ctr"/>
            <a:r>
              <a:rPr lang="en-US" sz="4000" b="1" dirty="0"/>
              <a:t> </a:t>
            </a:r>
            <a:endParaRPr lang="en-US" sz="4000" dirty="0"/>
          </a:p>
          <a:p>
            <a:pPr algn="ctr"/>
            <a:r>
              <a:rPr lang="en-US" sz="4000" dirty="0"/>
              <a:t> </a:t>
            </a: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endParaRPr lang="en-US" sz="4000" u="sng"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18008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87B50-8530-AD9E-EB65-39FE1706606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A835FC8C-CC60-8522-E9EB-24091BBEFDBD}"/>
              </a:ext>
            </a:extLst>
          </p:cNvPr>
          <p:cNvSpPr txBox="1">
            <a:spLocks noChangeArrowheads="1"/>
          </p:cNvSpPr>
          <p:nvPr/>
        </p:nvSpPr>
        <p:spPr>
          <a:xfrm>
            <a:off x="0" y="0"/>
            <a:ext cx="12192000" cy="5486400"/>
          </a:xfrm>
          <a:prstGeom prst="rect">
            <a:avLst/>
          </a:prstGeom>
        </p:spPr>
        <p:txBody>
          <a:bodyPr/>
          <a:lstStyle/>
          <a:p>
            <a:pPr algn="ctr"/>
            <a:r>
              <a:rPr lang="en-US" sz="4000" b="1" u="sng" dirty="0"/>
              <a:t>John 16:32-33</a:t>
            </a:r>
            <a:endParaRPr lang="en-US" sz="4000" u="sng" dirty="0"/>
          </a:p>
          <a:p>
            <a:pPr algn="ctr"/>
            <a:r>
              <a:rPr lang="en-US" sz="4000" dirty="0"/>
              <a:t>32 </a:t>
            </a:r>
            <a:r>
              <a:rPr lang="en-US" sz="4000" dirty="0">
                <a:solidFill>
                  <a:srgbClr val="FF0000"/>
                </a:solidFill>
              </a:rPr>
              <a:t>Indeed the hour is coming, yes, has now come, that you will be scattered, each to his own, and will leave Me alone. And yet I am not alone, because the Father is with Me. </a:t>
            </a:r>
            <a:r>
              <a:rPr lang="en-US" sz="4000" dirty="0"/>
              <a:t>33 </a:t>
            </a:r>
            <a:r>
              <a:rPr lang="en-US" sz="4000" dirty="0">
                <a:solidFill>
                  <a:srgbClr val="FF0000"/>
                </a:solidFill>
              </a:rPr>
              <a:t>These things I have spoken to you, that in Me you may have peace. In the world you will have tribulation; but be of good cheer, I have overcome the world."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4537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Luke 22:31-34</a:t>
            </a:r>
            <a:endParaRPr lang="en-US" sz="4000" u="sng" dirty="0"/>
          </a:p>
          <a:p>
            <a:pPr algn="ctr"/>
            <a:r>
              <a:rPr lang="en-US" sz="4000" dirty="0"/>
              <a:t>31 And the Lord said, </a:t>
            </a:r>
            <a:r>
              <a:rPr lang="en-US" sz="4000" dirty="0">
                <a:solidFill>
                  <a:srgbClr val="FF0000"/>
                </a:solidFill>
              </a:rPr>
              <a:t>"Simon, Simon! Indeed, Satan has asked for you, that he may sift you as wheat.</a:t>
            </a:r>
            <a:r>
              <a:rPr lang="en-US" sz="4000" dirty="0"/>
              <a:t> 32 </a:t>
            </a:r>
            <a:r>
              <a:rPr lang="en-US" sz="4000" dirty="0">
                <a:solidFill>
                  <a:srgbClr val="FF0000"/>
                </a:solidFill>
              </a:rPr>
              <a:t>But I have prayed for you, that your faith should not fail; and when you have returned to Me, strengthen your brethren." </a:t>
            </a:r>
            <a:r>
              <a:rPr lang="en-US" sz="4000" dirty="0"/>
              <a:t>33 But he said to Him, "Lord, I am ready to go with You, both to prison and to death." 34 Then He said, </a:t>
            </a:r>
            <a:r>
              <a:rPr lang="en-US" sz="4000" dirty="0">
                <a:solidFill>
                  <a:srgbClr val="FF0000"/>
                </a:solidFill>
              </a:rPr>
              <a:t>"I tell you, Peter, the rooster shall not crow this day before you will deny three times that you know Me."</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82CFB6A-7770-C5F1-DC3B-36340ED5F0B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702AD3A-8A2E-96D8-D25E-7E822FC0AC8B}"/>
              </a:ext>
            </a:extLst>
          </p:cNvPr>
          <p:cNvSpPr txBox="1">
            <a:spLocks noChangeArrowheads="1"/>
          </p:cNvSpPr>
          <p:nvPr/>
        </p:nvSpPr>
        <p:spPr>
          <a:xfrm>
            <a:off x="0" y="0"/>
            <a:ext cx="12192000" cy="5486400"/>
          </a:xfrm>
          <a:prstGeom prst="rect">
            <a:avLst/>
          </a:prstGeom>
        </p:spPr>
        <p:txBody>
          <a:bodyPr/>
          <a:lstStyle/>
          <a:p>
            <a:pPr algn="ctr"/>
            <a:r>
              <a:rPr lang="en-US" sz="4000" b="1" u="sng" dirty="0"/>
              <a:t>Hebrews 12:1-2</a:t>
            </a:r>
            <a:endParaRPr lang="en-US" sz="4000" u="sng" dirty="0"/>
          </a:p>
          <a:p>
            <a:pPr algn="ctr"/>
            <a:r>
              <a:rPr lang="en-US" sz="4000" dirty="0"/>
              <a:t>1 Therefore we also, since we are surrounded by so great a cloud of witnesses, let us lay aside every weight, and the sin which so easily ensnares us, and let us run with endurance the race that is set before us, 2 looking unto Jesus, the author and finisher of our faith, who for the joy that was set before Him endured the cross, despising the shame, and has sat down at the right hand of the throne of God.</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50648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7D6F7-4CD9-6806-81C3-AD70B8128ADA}"/>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728817FC-7376-E1D9-E79C-A4EAB9C291F3}"/>
              </a:ext>
            </a:extLst>
          </p:cNvPr>
          <p:cNvSpPr txBox="1">
            <a:spLocks noChangeArrowheads="1"/>
          </p:cNvSpPr>
          <p:nvPr/>
        </p:nvSpPr>
        <p:spPr>
          <a:xfrm>
            <a:off x="0" y="0"/>
            <a:ext cx="12192000" cy="5486400"/>
          </a:xfrm>
          <a:prstGeom prst="rect">
            <a:avLst/>
          </a:prstGeom>
        </p:spPr>
        <p:txBody>
          <a:bodyPr/>
          <a:lstStyle/>
          <a:p>
            <a:pPr algn="ctr"/>
            <a:r>
              <a:rPr lang="en-US" sz="4000" b="1" dirty="0"/>
              <a:t> 3. God than sieves us for His Glorification </a:t>
            </a:r>
            <a:endParaRPr lang="en-US" sz="4000" dirty="0"/>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47909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63D93-5041-EB76-EF11-84B29EA8AE8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5CBA252-EEF3-D23A-D2E4-4873985905E5}"/>
              </a:ext>
            </a:extLst>
          </p:cNvPr>
          <p:cNvSpPr txBox="1">
            <a:spLocks noChangeArrowheads="1"/>
          </p:cNvSpPr>
          <p:nvPr/>
        </p:nvSpPr>
        <p:spPr>
          <a:xfrm>
            <a:off x="0" y="0"/>
            <a:ext cx="12192000" cy="54864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t> </a:t>
            </a:r>
            <a:r>
              <a:rPr lang="en-US" sz="4000" dirty="0">
                <a:ea typeface="Calibri" panose="020F0502020204030204" pitchFamily="34" charset="0"/>
                <a:cs typeface="Times New Roman" panose="02020603050405020304" pitchFamily="18" charset="0"/>
              </a:rPr>
              <a:t> </a:t>
            </a:r>
            <a:r>
              <a:rPr lang="en-US" sz="4000" b="1" u="sng" dirty="0"/>
              <a:t>Romans 8:29-30</a:t>
            </a:r>
            <a:endParaRPr lang="en-US" sz="4000" u="sng" dirty="0"/>
          </a:p>
          <a:p>
            <a:pPr algn="ctr"/>
            <a:r>
              <a:rPr lang="en-US" sz="4000" dirty="0"/>
              <a:t>29 For whom He foreknew, He also predestined to be conformed to the image of His Son, that He might be the firstborn among many brethren. 30 Moreover whom He predestined, these He also called; whom He called, these He also justified; and whom He justified, these He also glorified. </a:t>
            </a:r>
          </a:p>
          <a:p>
            <a:pPr algn="ctr"/>
            <a:r>
              <a:rPr lang="en-US" sz="4000" b="1" dirty="0"/>
              <a:t> </a:t>
            </a:r>
            <a:endParaRPr lang="en-US" sz="4000" dirty="0"/>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14514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lacido Soliven\Desktop\Google Images\Nazareth Image.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76200"/>
            <a:ext cx="9144000" cy="5029200"/>
          </a:xfrm>
          <a:prstGeom prst="rect">
            <a:avLst/>
          </a:prstGeom>
        </p:spPr>
        <p:txBody>
          <a:bodyPr/>
          <a:lstStyle/>
          <a:p>
            <a:pPr algn="ctr"/>
            <a:r>
              <a:rPr lang="en-US" sz="4000" b="1" u="sng" dirty="0">
                <a:solidFill>
                  <a:srgbClr val="FFFFFF"/>
                </a:solidFill>
              </a:rPr>
              <a:t>John 15:16</a:t>
            </a:r>
            <a:endParaRPr lang="en-US" sz="4000" u="sng" dirty="0">
              <a:solidFill>
                <a:srgbClr val="FFFFFF"/>
              </a:solidFill>
            </a:endParaRPr>
          </a:p>
          <a:p>
            <a:pPr algn="ctr"/>
            <a:r>
              <a:rPr lang="en-US" sz="4000" dirty="0">
                <a:solidFill>
                  <a:srgbClr val="FFFFFF"/>
                </a:solidFill>
              </a:rPr>
              <a:t>"You did not choose Me, but I chose you and appointed you that you should go and bear fruit, and that your fruit should remain, that whatever you ask the Father in My name He may give you" </a:t>
            </a:r>
          </a:p>
          <a:p>
            <a:pPr algn="ctr"/>
            <a:r>
              <a:rPr lang="en-US" sz="4000" dirty="0">
                <a:solidFill>
                  <a:srgbClr val="FFFFFF"/>
                </a:solidFill>
              </a:rPr>
              <a:t> </a:t>
            </a:r>
          </a:p>
        </p:txBody>
      </p:sp>
      <p:pic>
        <p:nvPicPr>
          <p:cNvPr id="3074" name="Picture 2" descr="C:\Users\Placido Soliven\Desktop\Google Images\Threshing Floor.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00" y="1"/>
            <a:ext cx="8991600" cy="5632311"/>
          </a:xfrm>
          <a:prstGeom prst="rect">
            <a:avLst/>
          </a:prstGeom>
          <a:noFill/>
        </p:spPr>
        <p:txBody>
          <a:bodyPr wrap="square" rtlCol="0">
            <a:spAutoFit/>
          </a:bodyPr>
          <a:lstStyle/>
          <a:p>
            <a:pPr algn="ctr"/>
            <a:r>
              <a:rPr lang="en-US" sz="4000" b="1" u="sng" dirty="0">
                <a:solidFill>
                  <a:srgbClr val="FFFFFF"/>
                </a:solidFill>
              </a:rPr>
              <a:t>Ephesians 1:3-6</a:t>
            </a:r>
            <a:endParaRPr lang="en-US" sz="4000" u="sng" dirty="0">
              <a:solidFill>
                <a:srgbClr val="FFFFFF"/>
              </a:solidFill>
            </a:endParaRPr>
          </a:p>
          <a:p>
            <a:pPr algn="ctr"/>
            <a:r>
              <a:rPr lang="en-US" sz="4000" dirty="0">
                <a:solidFill>
                  <a:srgbClr val="FFFFFF"/>
                </a:solidFill>
              </a:rPr>
              <a:t>3 Blessed be the God and Father of our Lord Jesus Christ, who has blessed us with every spiritual blessing in the heavenly places in Christ, 4 just as He chose us in Him before the foundation of the world, that we should be holy and without blame before Him in love, </a:t>
            </a:r>
          </a:p>
        </p:txBody>
      </p:sp>
      <p:pic>
        <p:nvPicPr>
          <p:cNvPr id="4098" name="Picture 2" descr="C:\Users\Placido Soliven\Desktop\Google Images\winnowing.jpg"/>
          <p:cNvPicPr>
            <a:picLocks noChangeAspect="1" noChangeArrowheads="1"/>
          </p:cNvPicPr>
          <p:nvPr/>
        </p:nvPicPr>
        <p:blipFill>
          <a:blip r:embed="rId2" cstate="print"/>
          <a:srcRect/>
          <a:stretch>
            <a:fillRect/>
          </a:stretch>
        </p:blipFill>
        <p:spPr bwMode="auto">
          <a:xfrm>
            <a:off x="0" y="0"/>
            <a:ext cx="12268200"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algn="ctr"/>
            <a:r>
              <a:rPr lang="en-US" sz="4000" dirty="0">
                <a:solidFill>
                  <a:srgbClr val="FFFFFF"/>
                </a:solidFill>
              </a:rPr>
              <a:t>5 having predestined us to adoption as sons by Jesus Christ to Himself, according to the good pleasure of His will, 6 to the praise of the glory of His grace, by which He has made us accepted in the Beloved.</a:t>
            </a:r>
          </a:p>
        </p:txBody>
      </p:sp>
      <p:pic>
        <p:nvPicPr>
          <p:cNvPr id="5122" name="Picture 2" descr="C:\Users\Placido Soliven\Desktop\Google Images\Tribulum.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524000" y="1"/>
            <a:ext cx="9144000" cy="6863417"/>
          </a:xfrm>
          <a:prstGeom prst="rect">
            <a:avLst/>
          </a:prstGeom>
        </p:spPr>
        <p:txBody>
          <a:bodyPr wrap="square">
            <a:spAutoFit/>
          </a:bodyPr>
          <a:lstStyle/>
          <a:p>
            <a:pPr algn="ctr"/>
            <a:r>
              <a:rPr lang="en-US" sz="4000" b="1" u="sng" dirty="0">
                <a:solidFill>
                  <a:srgbClr val="FFFFFF"/>
                </a:solidFill>
              </a:rPr>
              <a:t>1 Corinthians 1:26-29</a:t>
            </a:r>
            <a:endParaRPr lang="en-US" sz="4000" u="sng" dirty="0">
              <a:solidFill>
                <a:srgbClr val="FFFFFF"/>
              </a:solidFill>
            </a:endParaRPr>
          </a:p>
          <a:p>
            <a:pPr algn="ctr"/>
            <a:r>
              <a:rPr lang="en-US" sz="4000" dirty="0">
                <a:solidFill>
                  <a:srgbClr val="FFFFFF"/>
                </a:solidFill>
              </a:rPr>
              <a:t>26 For you see your calling, brethren, that not many wise according to the flesh, not many mighty, not many noble, are called. 27 But God has chosen the foolish things of the world to put to shame the wise, and God has chosen the weak things of the world to put to shame the things which are mighty; </a:t>
            </a:r>
          </a:p>
        </p:txBody>
      </p:sp>
      <p:pic>
        <p:nvPicPr>
          <p:cNvPr id="6146" name="Picture 2" descr="C:\Users\Placido Soliven\Desktop\Google Images\Wheat Sieve.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23247</TotalTime>
  <Words>2817</Words>
  <Application>Microsoft Office PowerPoint</Application>
  <PresentationFormat>Widescreen</PresentationFormat>
  <Paragraphs>207</Paragraphs>
  <Slides>51</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51</vt:i4>
      </vt:variant>
    </vt:vector>
  </HeadingPairs>
  <TitlesOfParts>
    <vt:vector size="62"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864</cp:revision>
  <dcterms:created xsi:type="dcterms:W3CDTF">2009-08-18T08:19:59Z</dcterms:created>
  <dcterms:modified xsi:type="dcterms:W3CDTF">2025-10-15T01:08:09Z</dcterms:modified>
</cp:coreProperties>
</file>