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5"/>
  </p:notesMasterIdLst>
  <p:handoutMasterIdLst>
    <p:handoutMasterId r:id="rId66"/>
  </p:handoutMasterIdLst>
  <p:sldIdLst>
    <p:sldId id="1715" r:id="rId4"/>
    <p:sldId id="460" r:id="rId5"/>
    <p:sldId id="826" r:id="rId6"/>
    <p:sldId id="1716" r:id="rId7"/>
    <p:sldId id="1718" r:id="rId8"/>
    <p:sldId id="1722" r:id="rId9"/>
    <p:sldId id="1721" r:id="rId10"/>
    <p:sldId id="1720" r:id="rId11"/>
    <p:sldId id="1719" r:id="rId12"/>
    <p:sldId id="1717" r:id="rId13"/>
    <p:sldId id="999" r:id="rId14"/>
    <p:sldId id="1000" r:id="rId15"/>
    <p:sldId id="461" r:id="rId16"/>
    <p:sldId id="1001" r:id="rId17"/>
    <p:sldId id="1040" r:id="rId18"/>
    <p:sldId id="464" r:id="rId19"/>
    <p:sldId id="833" r:id="rId20"/>
    <p:sldId id="465" r:id="rId21"/>
    <p:sldId id="373" r:id="rId22"/>
    <p:sldId id="374" r:id="rId23"/>
    <p:sldId id="979" r:id="rId24"/>
    <p:sldId id="1638" r:id="rId25"/>
    <p:sldId id="981" r:id="rId26"/>
    <p:sldId id="980" r:id="rId27"/>
    <p:sldId id="985" r:id="rId28"/>
    <p:sldId id="984" r:id="rId29"/>
    <p:sldId id="1003" r:id="rId30"/>
    <p:sldId id="983" r:id="rId31"/>
    <p:sldId id="1002" r:id="rId32"/>
    <p:sldId id="1016" r:id="rId33"/>
    <p:sldId id="1015" r:id="rId34"/>
    <p:sldId id="1026" r:id="rId35"/>
    <p:sldId id="1678" r:id="rId36"/>
    <p:sldId id="1617" r:id="rId37"/>
    <p:sldId id="1618" r:id="rId38"/>
    <p:sldId id="1619" r:id="rId39"/>
    <p:sldId id="1620" r:id="rId40"/>
    <p:sldId id="1621" r:id="rId41"/>
    <p:sldId id="1645" r:id="rId42"/>
    <p:sldId id="1646" r:id="rId43"/>
    <p:sldId id="1647" r:id="rId44"/>
    <p:sldId id="1684" r:id="rId45"/>
    <p:sldId id="1723" r:id="rId46"/>
    <p:sldId id="1724" r:id="rId47"/>
    <p:sldId id="1725" r:id="rId48"/>
    <p:sldId id="1731" r:id="rId49"/>
    <p:sldId id="1730" r:id="rId50"/>
    <p:sldId id="1729" r:id="rId51"/>
    <p:sldId id="1732" r:id="rId52"/>
    <p:sldId id="1728" r:id="rId53"/>
    <p:sldId id="1727" r:id="rId54"/>
    <p:sldId id="1726" r:id="rId55"/>
    <p:sldId id="969" r:id="rId56"/>
    <p:sldId id="970" r:id="rId57"/>
    <p:sldId id="971" r:id="rId58"/>
    <p:sldId id="972" r:id="rId59"/>
    <p:sldId id="973" r:id="rId60"/>
    <p:sldId id="974" r:id="rId61"/>
    <p:sldId id="975" r:id="rId62"/>
    <p:sldId id="1597" r:id="rId63"/>
    <p:sldId id="852" r:id="rId6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11/23/2025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11/23/2025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11/23/2025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D55D401-523D-1770-C922-0208E87A2B46}"/>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14CC0695-37D8-11AC-7470-202B996EA02B}"/>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21203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4BD0-0218-9EA0-F3D5-A9BB1C121181}"/>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8CB24032-128F-8A67-A69B-4AE2054D9DF5}"/>
              </a:ext>
            </a:extLst>
          </p:cNvPr>
          <p:cNvSpPr txBox="1">
            <a:spLocks noChangeArrowheads="1"/>
          </p:cNvSpPr>
          <p:nvPr/>
        </p:nvSpPr>
        <p:spPr>
          <a:xfrm>
            <a:off x="0" y="0"/>
            <a:ext cx="12192000" cy="60198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 </a:t>
            </a:r>
            <a:r>
              <a:rPr lang="en-US" sz="4000" b="1" u="sng" dirty="0"/>
              <a:t>Romans 8:28</a:t>
            </a:r>
            <a:endParaRPr lang="en-US" sz="4000" u="sng" dirty="0"/>
          </a:p>
          <a:p>
            <a:pPr algn="ctr"/>
            <a:r>
              <a:rPr lang="en-US" sz="4000" dirty="0"/>
              <a:t>“And we know that all things work together for good to those who love God, to those who are the called according to His purpose”</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54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Why Should we be Grateful to </a:t>
            </a:r>
          </a:p>
          <a:p>
            <a:pPr algn="ctr"/>
            <a:r>
              <a:rPr lang="en-US" sz="4000" b="1" dirty="0"/>
              <a:t>God in Everything?</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dirty="0">
                <a:ea typeface="Calibri" panose="020F0502020204030204" pitchFamily="34" charset="0"/>
                <a:cs typeface="Times New Roman" panose="02020603050405020304" pitchFamily="18" charset="0"/>
              </a:rPr>
              <a:t> </a:t>
            </a:r>
            <a:r>
              <a:rPr lang="en-US" sz="4000" b="1" dirty="0"/>
              <a:t>1. It keeps us continually aware that we are Walking in His Presence, which contributes to a Godly Life. </a:t>
            </a:r>
            <a:endParaRPr lang="en-US" sz="4000" dirty="0"/>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Omnipresent – God Fills All Space.</a:t>
            </a:r>
            <a:r>
              <a:rPr lang="en-US" sz="4000" dirty="0"/>
              <a:t> </a:t>
            </a:r>
          </a:p>
          <a:p>
            <a:pPr algn="ctr"/>
            <a:endParaRPr lang="en-US" sz="4000" b="1" dirty="0"/>
          </a:p>
          <a:p>
            <a:pPr algn="ctr"/>
            <a:r>
              <a:rPr lang="en-US" sz="4000" b="1" dirty="0"/>
              <a:t>Omnipotent – God is All Powerful.</a:t>
            </a:r>
            <a:r>
              <a:rPr lang="en-US" sz="4000" dirty="0"/>
              <a:t> </a:t>
            </a:r>
          </a:p>
          <a:p>
            <a:pPr algn="ctr"/>
            <a:endParaRPr lang="en-US" sz="4000" b="1" dirty="0"/>
          </a:p>
          <a:p>
            <a:pPr algn="ctr"/>
            <a:r>
              <a:rPr lang="en-US" sz="4000" b="1" dirty="0"/>
              <a:t>Omniscient – God is All Knowing.</a:t>
            </a:r>
            <a:r>
              <a:rPr lang="en-US" sz="4000" dirty="0"/>
              <a:t> </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2. Gratitude motivates us to look for the Lord’s purpose in everything that happens. </a:t>
            </a:r>
            <a:endParaRPr lang="en-US" sz="4000" dirty="0"/>
          </a:p>
          <a:p>
            <a:pPr algn="ctr"/>
            <a:r>
              <a:rPr lang="en-US" sz="4000" b="1" dirty="0"/>
              <a:t> </a:t>
            </a:r>
            <a:endParaRPr lang="en-US" sz="4000" dirty="0"/>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Timothy 1:15-16</a:t>
            </a:r>
            <a:endParaRPr lang="en-US" sz="4000" u="sng" dirty="0"/>
          </a:p>
          <a:p>
            <a:pPr algn="ctr"/>
            <a:r>
              <a:rPr lang="en-US" sz="4000" dirty="0"/>
              <a:t>15 This is a faithful saying and worthy of all acceptance, that Christ Jesus came into the world to save sinners, of whom I am chief. </a:t>
            </a:r>
          </a:p>
          <a:p>
            <a:pPr algn="ctr"/>
            <a:r>
              <a:rPr lang="en-US" sz="4000" dirty="0"/>
              <a:t>16 However, for this reason I obtained mercy, that in me first Jesus Christ might show all longsuffering, as a pattern to those who are going to believe on Him for everlasting life.</a:t>
            </a:r>
          </a:p>
          <a:p>
            <a:pPr algn="ctr"/>
            <a:r>
              <a:rPr lang="en-US" sz="4000" dirty="0"/>
              <a:t>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Psalm 125:1</a:t>
            </a:r>
            <a:endParaRPr lang="en-US" sz="4000" u="sng" dirty="0"/>
          </a:p>
          <a:p>
            <a:pPr algn="ctr"/>
            <a:r>
              <a:rPr lang="en-US" sz="4000" dirty="0"/>
              <a:t>“Those who trust in the LORD Are as Mount Zion, which cannot be moved but abides forever.”</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3. Being Grateful brings us into Submission to God’s will when we’re Suffering Pain and Heartache. </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Acts 16:16-34</a:t>
            </a:r>
            <a:endParaRPr lang="en-US" sz="4000" u="sng" dirty="0"/>
          </a:p>
          <a:p>
            <a:pPr algn="ctr"/>
            <a:r>
              <a:rPr lang="en-US" sz="4000" dirty="0"/>
              <a:t>16 Now it happened, as we went to prayer, that a certain slave girl possessed with a spirit of divination met us, who brought her masters much profit by fortune-telling. 17 This girl followed Paul and us, and cried out, saying, "These men are the servants of the Most High God, who proclaim to us the way of salvation."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18 And this she did for many days. But Paul, greatly annoyed, turned and said to the spirit, "I command you in the name of Jesus Christ to come out of her." And he came out that very hour.19 But when her masters saw that their hope of profit was gone, they seized Paul and Silas and dragged them into the marketplace to the authorities.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3800" dirty="0"/>
              <a:t>20 And they brought them to the magistrates, and said, "These men, being Jews, exceedingly trouble our city; 21 and they teach customs which are not lawful for us, being Romans, to receive or observe." 22 Then the multitude rose up together against them; and the magistrates tore off their clothes and commanded them to be beaten with rods. 23 And when they had laid many stripes on them, they threw them into prison, commanding the jailer to keep them securely. </a:t>
            </a:r>
          </a:p>
          <a:p>
            <a:pPr algn="ctr"/>
            <a:r>
              <a:rPr lang="en-US" sz="3800" dirty="0"/>
              <a:t> </a:t>
            </a: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24 Having received such a charge, he put them into the inner prison and fastened their feet in the stocks.25 But at midnight Paul and Silas were praying and singing hymns to God, and the prisoners were listening to them. 26 Suddenly there was a great earthquake, so that the foundations of the prison were shaken; and immediately all the doors were opened and everyone's chains were loosed.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27 And the keeper of the prison, awaking from sleep and seeing the prison doors open, supposing the prisoners had fled, drew his sword and was about to kill himself. 28 But Paul called with a loud voice, saying, "Do yourself no harm, for we are all here." 29 Then he called for a light, ran in, and fell down trembling before Paul and Silas. 30 And he brought them out and said, "Sirs, what must I do to be saved?" </a:t>
            </a:r>
          </a:p>
          <a:p>
            <a:pPr marL="0" marR="0" algn="ctr">
              <a:lnSpc>
                <a:spcPct val="115000"/>
              </a:lnSpc>
              <a:spcAft>
                <a:spcPts val="10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400" dirty="0"/>
              <a:t> </a:t>
            </a:r>
          </a:p>
          <a:p>
            <a:pPr algn="ctr"/>
            <a:endParaRPr lang="en-US" sz="4400" dirty="0"/>
          </a:p>
          <a:p>
            <a:pPr algn="ctr"/>
            <a:r>
              <a:rPr lang="en-US" sz="44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31 So they said, "Believe on the Lord Jesus Christ, and you will be saved, you and your household."32 Then they spoke the word of the Lord to him and to all who were in his house.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 33 And he took them the same hour of the night and washed their stripes. And immediately he and all his family were baptized. 34 Now when he had brought them into his house, he set food before them; and he rejoiced, having believed in God with all his household. </a:t>
            </a:r>
          </a:p>
          <a:p>
            <a:pPr algn="ctr"/>
            <a:r>
              <a:rPr lang="en-US" sz="4000" dirty="0"/>
              <a:t> </a:t>
            </a:r>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4. Being Thankful reminds us of our Continual Dependence Upon the Lord. </a:t>
            </a:r>
            <a:endParaRPr lang="en-US" sz="4000" dirty="0"/>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Psalm 37:39-40</a:t>
            </a:r>
            <a:endParaRPr lang="en-US" sz="4000" u="sng" dirty="0"/>
          </a:p>
          <a:p>
            <a:pPr algn="ctr"/>
            <a:r>
              <a:rPr lang="en-US" sz="4000" dirty="0"/>
              <a:t>39 But the salvation of the righteous is from the LORD; He is their strength in the time of trouble. 40 And the LORD shall help them and deliver them; He shall deliver them from the wicked, And save them, Because they trust in Him. </a:t>
            </a:r>
          </a:p>
          <a:p>
            <a:pPr algn="ctr"/>
            <a:endParaRPr lang="en-US" sz="4000" dirty="0"/>
          </a:p>
          <a:p>
            <a:pPr algn="ctr"/>
            <a:endParaRPr lang="en-US" sz="4000" dirty="0"/>
          </a:p>
          <a:p>
            <a:pPr algn="ctr"/>
            <a:r>
              <a:rPr lang="en-US" sz="4000" dirty="0"/>
              <a: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5. Gratitude helps us Trust the Lord when we don’t Understand Why. </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6. Thanksgiving is essential for rejoicing in the midst of our suffering.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Thessalonians 5:16, 18</a:t>
            </a:r>
            <a:endParaRPr lang="en-US" sz="4000" u="sng" dirty="0"/>
          </a:p>
          <a:p>
            <a:pPr algn="ctr"/>
            <a:r>
              <a:rPr lang="en-US" sz="4000" dirty="0"/>
              <a:t>16 “Rejoice always” 18 in everything give thanks; for this is the will of God in Christ Jesus for you.</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Giving Thanks unto Thee</a:t>
            </a:r>
            <a:endParaRPr lang="en-US" sz="3200" dirty="0"/>
          </a:p>
          <a:p>
            <a:pPr algn="ctr"/>
            <a:r>
              <a:rPr lang="en-US" sz="2800" b="1" dirty="0"/>
              <a:t>by Pastor Fee Soliven</a:t>
            </a:r>
            <a:endParaRPr lang="en-US" sz="2800" dirty="0"/>
          </a:p>
          <a:p>
            <a:pPr algn="ctr"/>
            <a:r>
              <a:rPr lang="en-US" sz="3200" b="1" dirty="0"/>
              <a:t>1 Thessalonians 5:16-22</a:t>
            </a:r>
            <a:endParaRPr lang="en-US" sz="3200" dirty="0"/>
          </a:p>
          <a:p>
            <a:pPr algn="ctr"/>
            <a:r>
              <a:rPr lang="en-US" sz="3200" b="1" dirty="0"/>
              <a:t>Sunday Morning</a:t>
            </a:r>
            <a:endParaRPr lang="en-US" sz="3200" dirty="0"/>
          </a:p>
          <a:p>
            <a:pPr algn="ctr"/>
            <a:r>
              <a:rPr lang="en-US" sz="3200" b="1" dirty="0"/>
              <a:t>November 23,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thanksgiving day message on a wood surface&#10;&#10;AI-generated content may be incorrect.">
            <a:extLst>
              <a:ext uri="{FF2B5EF4-FFF2-40B4-BE49-F238E27FC236}">
                <a16:creationId xmlns:a16="http://schemas.microsoft.com/office/drawing/2014/main" id="{AB7B71FA-3952-4C2F-86F3-655A2B1B5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450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712114"/>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Matthew 27:46</a:t>
            </a:r>
            <a:endParaRPr lang="en-US" sz="4000" u="sng" dirty="0"/>
          </a:p>
          <a:p>
            <a:pPr algn="ctr"/>
            <a:r>
              <a:rPr lang="en-US" sz="4000" dirty="0">
                <a:solidFill>
                  <a:srgbClr val="FF0000"/>
                </a:solidFill>
              </a:rPr>
              <a:t>“My God, My God, why have You forsaken Me?”</a:t>
            </a:r>
          </a:p>
          <a:p>
            <a:pPr algn="ctr"/>
            <a:r>
              <a:rPr lang="en-US" sz="4000" dirty="0"/>
              <a:t> </a:t>
            </a:r>
          </a:p>
          <a:p>
            <a:pPr algn="ctr"/>
            <a:r>
              <a:rPr lang="en-US" sz="4000" b="1" dirty="0"/>
              <a:t> </a:t>
            </a:r>
            <a:endParaRPr lang="en-US" sz="4000" dirty="0"/>
          </a:p>
          <a:p>
            <a:pPr algn="ctr"/>
            <a:r>
              <a:rPr lang="en-US" sz="4000" dirty="0"/>
              <a:t> </a:t>
            </a:r>
          </a:p>
          <a:p>
            <a:pPr algn="ct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7. Gratitude to God in difficult times gives our Witness a Greater Impact.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Peter 4:12-13</a:t>
            </a:r>
            <a:endParaRPr lang="en-US" sz="4000" u="sng" dirty="0"/>
          </a:p>
          <a:p>
            <a:pPr algn="ctr"/>
            <a:r>
              <a:rPr lang="en-US" sz="4000" dirty="0"/>
              <a:t>12 Beloved, do not think it strange concerning the fiery trial which is to try you, as though some strange thing happened to you; 13 but rejoice to the extent that you partake of Christ's sufferings, that when His glory is revealed, you may also be glad with exceeding joy.</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8. Thankfulness Displaces Anxiety </a:t>
            </a:r>
          </a:p>
          <a:p>
            <a:pPr algn="ctr"/>
            <a:r>
              <a:rPr lang="en-US" sz="4000" b="1" dirty="0"/>
              <a:t>with Peace</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“Greek word for peace, </a:t>
            </a:r>
            <a:r>
              <a:rPr lang="en-US" sz="4000" b="1" i="1" dirty="0" err="1"/>
              <a:t>eirene</a:t>
            </a:r>
            <a:r>
              <a:rPr lang="en-US" sz="4000" b="1" dirty="0"/>
              <a:t>, means to bind together.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Philippians 4:6-7</a:t>
            </a:r>
            <a:endParaRPr lang="en-US" sz="4000" u="sng" dirty="0"/>
          </a:p>
          <a:p>
            <a:pPr algn="ctr"/>
            <a:r>
              <a:rPr lang="en-US" sz="4000" dirty="0"/>
              <a:t>6 Be anxious for nothing, but in everything by prayer and supplication, with thanksgiving, let your requests be made known to God; 7 and the peace of God, which surpasses all understanding, will guard your hearts and minds through Christ Jesus. </a:t>
            </a:r>
          </a:p>
          <a:p>
            <a:pPr algn="ctr"/>
            <a:r>
              <a:rPr lang="en-US" sz="4000" dirty="0"/>
              <a:t> </a:t>
            </a:r>
          </a:p>
          <a:p>
            <a:pPr algn="ctr"/>
            <a:r>
              <a:rPr lang="en-US" sz="4000" b="1" dirty="0"/>
              <a:t>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9. Thanksgiving focuses our attention on God rather than our circumstances.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We’re not alone!</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u="sng" dirty="0"/>
              <a:t>Hebrews 13:5</a:t>
            </a:r>
            <a:endParaRPr lang="en-US" sz="4000" u="sng" dirty="0"/>
          </a:p>
          <a:p>
            <a:pPr algn="ctr"/>
            <a:r>
              <a:rPr lang="en-US" sz="4000" dirty="0"/>
              <a:t>“Let your conduct be without covetousness; be content with such things as you have. For He Himself has said, "I will never leave you nor forsake you."</a:t>
            </a:r>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dirty="0"/>
              <a:t>God is with us!</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4510B-2BB1-EAAF-5F1A-285CB3783AF8}"/>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1DB0C03D-0B04-76C4-6B3B-F0EE6B23C69E}"/>
              </a:ext>
            </a:extLst>
          </p:cNvPr>
          <p:cNvSpPr txBox="1">
            <a:spLocks noChangeArrowheads="1"/>
          </p:cNvSpPr>
          <p:nvPr/>
        </p:nvSpPr>
        <p:spPr>
          <a:xfrm>
            <a:off x="0" y="0"/>
            <a:ext cx="12192000" cy="60198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1 Thessalonians 5:14-22</a:t>
            </a:r>
            <a:endParaRPr lang="en-US" sz="4000" u="sng" dirty="0"/>
          </a:p>
          <a:p>
            <a:pPr algn="ctr"/>
            <a:r>
              <a:rPr lang="en-US" sz="4000" dirty="0"/>
              <a:t>14 Now we exhort you, brethren, warn those who are unruly, comfort the fainthearted, uphold the weak, be patient with all. 15 See that no one renders evil for evil to anyone, but always pursue what is good both for yourselves and for all. 16 Rejoice always,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9176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u="sng" dirty="0"/>
              <a:t>Matthew 28:20</a:t>
            </a:r>
            <a:endParaRPr lang="en-US" sz="4000" u="sng" dirty="0"/>
          </a:p>
          <a:p>
            <a:pPr algn="ctr"/>
            <a:r>
              <a:rPr lang="en-US" sz="4000" dirty="0">
                <a:solidFill>
                  <a:srgbClr val="FF0000"/>
                </a:solidFill>
              </a:rPr>
              <a:t>“teaching them to observe all things that I have commanded you; and lo, I am with you always, even to the end of the age." Amen.”</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  He loves us!</a:t>
            </a:r>
            <a:endParaRPr lang="en-US" sz="4000" dirty="0"/>
          </a:p>
          <a:p>
            <a:pPr algn="ctr"/>
            <a:endParaRPr lang="en-US" sz="4000" u="sng"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a:t>
            </a:r>
            <a:r>
              <a:rPr lang="en-US" sz="4000" dirty="0">
                <a:ea typeface="Calibri" panose="020F0502020204030204" pitchFamily="34" charset="0"/>
                <a:cs typeface="Times New Roman" panose="02020603050405020304" pitchFamily="18" charset="0"/>
              </a:rPr>
              <a:t> </a:t>
            </a:r>
            <a:r>
              <a:rPr lang="en-US" sz="4000" b="1" u="sng" dirty="0"/>
              <a:t>1 John 3:16</a:t>
            </a:r>
            <a:endParaRPr lang="en-US" sz="4000" u="sng" dirty="0"/>
          </a:p>
          <a:p>
            <a:pPr algn="ctr"/>
            <a:r>
              <a:rPr lang="en-US" sz="4000" dirty="0"/>
              <a:t>“By this we know love, because He laid down His life for us. And we also ought to lay down our lives for the brethren.”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8097-1345-69A3-60D7-3E94D0DC646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DDF214C-F988-DD47-5907-C5D7BDEC7DD7}"/>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We’re Eternally Secure</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775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84BC8-9078-A77B-B336-7C99ABDC74A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D2E52C5-C042-2254-DB77-2E1A14D81ACC}"/>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John 10:27-30</a:t>
            </a:r>
            <a:endParaRPr lang="en-US" sz="4000" u="sng" dirty="0"/>
          </a:p>
          <a:p>
            <a:pPr algn="ctr"/>
            <a:r>
              <a:rPr lang="en-US" sz="4000" dirty="0"/>
              <a:t>27 </a:t>
            </a:r>
            <a:r>
              <a:rPr lang="en-US" sz="4000" dirty="0">
                <a:solidFill>
                  <a:srgbClr val="FF0000"/>
                </a:solidFill>
              </a:rPr>
              <a:t>My sheep hear My voice, and I know them, and they follow Me. </a:t>
            </a:r>
            <a:r>
              <a:rPr lang="en-US" sz="4000" dirty="0"/>
              <a:t>28 </a:t>
            </a:r>
            <a:r>
              <a:rPr lang="en-US" sz="4000" dirty="0">
                <a:solidFill>
                  <a:srgbClr val="FF0000"/>
                </a:solidFill>
              </a:rPr>
              <a:t>And I give them eternal life, and they shall never perish; neither shall anyone snatch them out of My hand. </a:t>
            </a:r>
            <a:r>
              <a:rPr lang="en-US" sz="4000" dirty="0"/>
              <a:t>29 </a:t>
            </a:r>
            <a:r>
              <a:rPr lang="en-US" sz="4000" dirty="0">
                <a:solidFill>
                  <a:srgbClr val="FF0000"/>
                </a:solidFill>
              </a:rPr>
              <a:t>My Father, who has given them to Me, is greater than all; and no one is able to snatch them out of My Father's hand.</a:t>
            </a:r>
            <a:r>
              <a:rPr lang="en-US" sz="4000" dirty="0"/>
              <a:t> 30 </a:t>
            </a:r>
            <a:r>
              <a:rPr lang="en-US" sz="4000" dirty="0">
                <a:solidFill>
                  <a:srgbClr val="FF0000"/>
                </a:solidFill>
              </a:rPr>
              <a:t>I and My Father are one."</a:t>
            </a:r>
          </a:p>
          <a:p>
            <a:pPr algn="ctr"/>
            <a:r>
              <a:rPr lang="en-US" sz="4000" b="1" dirty="0">
                <a:solidFill>
                  <a:srgbClr val="FF0000"/>
                </a:solidFill>
              </a:rPr>
              <a:t> </a:t>
            </a:r>
            <a:endParaRPr lang="en-US" sz="4000" dirty="0">
              <a:solidFill>
                <a:srgbClr val="FF0000"/>
              </a:solidFill>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685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02BB3-3D82-7017-EE3B-1F87CC12A80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01B01E9-6AC2-1023-4755-469C4304DFF3}"/>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He will Bring us Through</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6998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C6CDD-7B6B-7E13-73B0-5FBDA0D48CC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EC0D101-EA0F-A186-11EA-7F526B9752DE}"/>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James 1:12</a:t>
            </a:r>
            <a:endParaRPr lang="en-US" sz="4000" u="sng" dirty="0"/>
          </a:p>
          <a:p>
            <a:pPr algn="ctr"/>
            <a:r>
              <a:rPr lang="en-US" sz="4000" dirty="0"/>
              <a:t>“Blessed is the man who endures temptation; for when he has been approved, he will receive the crown of life which the Lord has promised to those who love Him.”</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53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163E-9871-4CA9-C940-D89E4FFBE11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25DB20B-B6EF-5D18-D755-10F94F09F37A}"/>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God will turn this experience into something profitable in our lives.</a:t>
            </a:r>
            <a:endParaRPr lang="en-US" sz="4000" dirty="0"/>
          </a:p>
          <a:p>
            <a:pPr algn="ctr"/>
            <a:r>
              <a:rPr lang="en-US" sz="4000" b="1" dirty="0"/>
              <a:t> </a:t>
            </a:r>
            <a:endParaRPr lang="en-US" sz="4000" dirty="0"/>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8122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85328-CF76-5E43-FF3F-3E608ADC5B3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1FF143B-8F4D-CA75-22CB-FE107669BA62}"/>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Romans 8:27-30</a:t>
            </a:r>
            <a:endParaRPr lang="en-US" sz="4000" u="sng" dirty="0"/>
          </a:p>
          <a:p>
            <a:pPr algn="ctr"/>
            <a:r>
              <a:rPr lang="en-US" sz="4000" dirty="0"/>
              <a:t>28 And we know that all things work together for good to those who love God, to those who are the called according to His purpose. 29 For whom He foreknew, He also predestined to be conformed to the image of His Son, that He might be the firstborn among many brethren.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783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E63EE-FCD1-73D3-BAB9-07A5C9893B7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954AFD1-6B4C-2C19-DB7F-85710D581646}"/>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30 Moreover whom He predestined, these He also called; whom He called, these He also justified; and whom He justified, these He also glorified.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79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6EC7-54D5-5F7A-028A-ACFB93A1A53E}"/>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E2551079-A22A-1F3C-F612-1C8147576064}"/>
              </a:ext>
            </a:extLst>
          </p:cNvPr>
          <p:cNvSpPr txBox="1">
            <a:spLocks noChangeArrowheads="1"/>
          </p:cNvSpPr>
          <p:nvPr/>
        </p:nvSpPr>
        <p:spPr>
          <a:xfrm>
            <a:off x="0" y="0"/>
            <a:ext cx="12192000" cy="60198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17 pray without ceasing, 18 in everything give thanks; for this is the will of God in Christ Jesus for you. 19 Do not quench the Spirit. 20 Do not despise prophecies. 21 Test all things; hold fast what is good. 22 Abstain from every form of evil. </a:t>
            </a:r>
          </a:p>
          <a:p>
            <a:pPr algn="ctr"/>
            <a:r>
              <a:rPr lang="en-US" sz="4000" b="1" dirty="0"/>
              <a:t> </a:t>
            </a:r>
            <a:endParaRPr lang="en-US" sz="4000" dirty="0"/>
          </a:p>
          <a:p>
            <a:pPr algn="ctr"/>
            <a:r>
              <a:rPr lang="en-US" sz="4000" b="1" dirty="0"/>
              <a:t> </a:t>
            </a:r>
            <a:endParaRPr lang="en-US" sz="4000" dirty="0"/>
          </a:p>
          <a:p>
            <a:pPr lvl="0" algn="ctr">
              <a:defRPr/>
            </a:pPr>
            <a:r>
              <a:rPr lang="en-US" sz="4000" dirty="0">
                <a:solidFill>
                  <a:srgbClr val="FFFFFF"/>
                </a:solidFill>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06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FCBD-DE1E-CA0F-A4E2-FF706BA040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A8064DD-E24F-DE35-1EDD-BC2D20973412}"/>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1. When adversity or suffering comes into your life, do you tend to judge God by the circumstance or judge the situation by what Scripture has said about Him?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613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E7CB1-3F4A-9079-BC7B-1F215FCC207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E9865C1-8F14-8BC5-068F-B4565D539BF3}"/>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2. How would each perspective affect your gratitude and your ability to trust the Lord?</a:t>
            </a:r>
            <a:endParaRPr lang="en-US" sz="4000" dirty="0"/>
          </a:p>
          <a:p>
            <a:pPr algn="ctr"/>
            <a:r>
              <a:rPr lang="en-US" sz="4000" b="1" dirty="0"/>
              <a:t> </a:t>
            </a:r>
            <a:endParaRPr lang="en-US" sz="4000" dirty="0"/>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6616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2B239-AAC0-DFE8-5B1B-0B41581B83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38ADA3-BD05-0E02-CB9F-1EA52C16061C}"/>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3. How would a life of consistent gratitude to God equip you for the most difficult moments you might encounter?</a:t>
            </a:r>
            <a:endParaRPr lang="en-US" sz="4000" dirty="0"/>
          </a:p>
          <a:p>
            <a:pPr lvl="0" algn="ctr">
              <a:defRPr/>
            </a:pPr>
            <a:r>
              <a:rPr lang="en-US" sz="4000" dirty="0">
                <a:solidFill>
                  <a:srgbClr val="FFFFFF"/>
                </a:solidFill>
              </a:rPr>
              <a:t> </a:t>
            </a: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4183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4C42-4A4E-A48A-68CE-FA533E876457}"/>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3004DE8B-AD26-19AE-E848-D94C52ED5341}"/>
              </a:ext>
            </a:extLst>
          </p:cNvPr>
          <p:cNvSpPr txBox="1">
            <a:spLocks noChangeArrowheads="1"/>
          </p:cNvSpPr>
          <p:nvPr/>
        </p:nvSpPr>
        <p:spPr>
          <a:xfrm>
            <a:off x="0" y="0"/>
            <a:ext cx="12192000" cy="60198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dirty="0"/>
              <a:t> </a:t>
            </a:r>
            <a:r>
              <a:rPr lang="en-US" sz="4000" b="1" dirty="0"/>
              <a:t>“In Everything Give Thanks.”</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997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6A5C5-3D75-E328-10FF-503C822BCAF6}"/>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37963D05-AAA9-640D-39AB-9E5F6DB7EE2E}"/>
              </a:ext>
            </a:extLst>
          </p:cNvPr>
          <p:cNvSpPr txBox="1">
            <a:spLocks noChangeArrowheads="1"/>
          </p:cNvSpPr>
          <p:nvPr/>
        </p:nvSpPr>
        <p:spPr>
          <a:xfrm>
            <a:off x="0" y="0"/>
            <a:ext cx="12192000" cy="60198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1 Thessalonians 5:18</a:t>
            </a:r>
            <a:endParaRPr lang="en-US" sz="4000" u="sng" dirty="0"/>
          </a:p>
          <a:p>
            <a:pPr algn="ctr"/>
            <a:r>
              <a:rPr lang="en-US" sz="4000" dirty="0"/>
              <a:t>“In everything give thanks; for this is God’s will for you in Christ Jesus.”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1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F8D13-153C-17A3-958E-CAF808B1C87A}"/>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F33DC2CD-12C8-5810-1126-D375E169C7C7}"/>
              </a:ext>
            </a:extLst>
          </p:cNvPr>
          <p:cNvSpPr txBox="1">
            <a:spLocks noChangeArrowheads="1"/>
          </p:cNvSpPr>
          <p:nvPr/>
        </p:nvSpPr>
        <p:spPr>
          <a:xfrm>
            <a:off x="0" y="0"/>
            <a:ext cx="12192000" cy="60198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Ephesians 5:20</a:t>
            </a:r>
            <a:r>
              <a:rPr lang="en-US" sz="4000" u="sng" dirty="0"/>
              <a:t> </a:t>
            </a:r>
          </a:p>
          <a:p>
            <a:pPr algn="ctr"/>
            <a:r>
              <a:rPr lang="en-US" sz="4000" dirty="0"/>
              <a:t>“Always giving thanks for all things in the name of our Lord Jesus Christ to God, even the Father.”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43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14CEC-498A-65BF-1B98-2D8794F2B851}"/>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72E45198-2E16-1C61-6E9B-FEBBAF98762F}"/>
              </a:ext>
            </a:extLst>
          </p:cNvPr>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“For All Things,”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56928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23294</TotalTime>
  <Words>2287</Words>
  <Application>Microsoft Office PowerPoint</Application>
  <PresentationFormat>Widescreen</PresentationFormat>
  <Paragraphs>279</Paragraphs>
  <Slides>61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61</vt:i4>
      </vt:variant>
    </vt:vector>
  </HeadingPairs>
  <TitlesOfParts>
    <vt:vector size="7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868</cp:revision>
  <dcterms:created xsi:type="dcterms:W3CDTF">2009-08-18T08:19:59Z</dcterms:created>
  <dcterms:modified xsi:type="dcterms:W3CDTF">2025-11-23T08:01:28Z</dcterms:modified>
</cp:coreProperties>
</file>