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70"/>
  </p:notesMasterIdLst>
  <p:handoutMasterIdLst>
    <p:handoutMasterId r:id="rId71"/>
  </p:handoutMasterIdLst>
  <p:sldIdLst>
    <p:sldId id="1726" r:id="rId4"/>
    <p:sldId id="460" r:id="rId5"/>
    <p:sldId id="826" r:id="rId6"/>
    <p:sldId id="999" r:id="rId7"/>
    <p:sldId id="1000" r:id="rId8"/>
    <p:sldId id="461" r:id="rId9"/>
    <p:sldId id="1001" r:id="rId10"/>
    <p:sldId id="1040" r:id="rId11"/>
    <p:sldId id="464" r:id="rId12"/>
    <p:sldId id="833" r:id="rId13"/>
    <p:sldId id="465" r:id="rId14"/>
    <p:sldId id="373" r:id="rId15"/>
    <p:sldId id="374" r:id="rId16"/>
    <p:sldId id="979" r:id="rId17"/>
    <p:sldId id="1638" r:id="rId18"/>
    <p:sldId id="981" r:id="rId19"/>
    <p:sldId id="980" r:id="rId20"/>
    <p:sldId id="985" r:id="rId21"/>
    <p:sldId id="984" r:id="rId22"/>
    <p:sldId id="1003" r:id="rId23"/>
    <p:sldId id="983" r:id="rId24"/>
    <p:sldId id="1002" r:id="rId25"/>
    <p:sldId id="1016" r:id="rId26"/>
    <p:sldId id="1015" r:id="rId27"/>
    <p:sldId id="1026" r:id="rId28"/>
    <p:sldId id="1678" r:id="rId29"/>
    <p:sldId id="1617" r:id="rId30"/>
    <p:sldId id="1618" r:id="rId31"/>
    <p:sldId id="1619" r:id="rId32"/>
    <p:sldId id="1620" r:id="rId33"/>
    <p:sldId id="1621" r:id="rId34"/>
    <p:sldId id="1645" r:id="rId35"/>
    <p:sldId id="1646" r:id="rId36"/>
    <p:sldId id="1647" r:id="rId37"/>
    <p:sldId id="1684" r:id="rId38"/>
    <p:sldId id="1716" r:id="rId39"/>
    <p:sldId id="1717" r:id="rId40"/>
    <p:sldId id="1718" r:id="rId41"/>
    <p:sldId id="1720" r:id="rId42"/>
    <p:sldId id="1721" r:id="rId43"/>
    <p:sldId id="1722" r:id="rId44"/>
    <p:sldId id="1730" r:id="rId45"/>
    <p:sldId id="1731" r:id="rId46"/>
    <p:sldId id="1732" r:id="rId47"/>
    <p:sldId id="1733" r:id="rId48"/>
    <p:sldId id="1734" r:id="rId49"/>
    <p:sldId id="1735" r:id="rId50"/>
    <p:sldId id="1736" r:id="rId51"/>
    <p:sldId id="1737" r:id="rId52"/>
    <p:sldId id="1738" r:id="rId53"/>
    <p:sldId id="1739" r:id="rId54"/>
    <p:sldId id="1740" r:id="rId55"/>
    <p:sldId id="1741" r:id="rId56"/>
    <p:sldId id="1742" r:id="rId57"/>
    <p:sldId id="1743" r:id="rId58"/>
    <p:sldId id="1744" r:id="rId59"/>
    <p:sldId id="1745" r:id="rId60"/>
    <p:sldId id="969" r:id="rId61"/>
    <p:sldId id="970" r:id="rId62"/>
    <p:sldId id="971" r:id="rId63"/>
    <p:sldId id="972" r:id="rId64"/>
    <p:sldId id="973" r:id="rId65"/>
    <p:sldId id="974" r:id="rId66"/>
    <p:sldId id="975" r:id="rId67"/>
    <p:sldId id="1597" r:id="rId68"/>
    <p:sldId id="852" r:id="rId6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04" d="100"/>
          <a:sy n="104" d="100"/>
        </p:scale>
        <p:origin x="462" y="35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2/15/2026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2/15/2026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2/15/2026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A33C0B87-E52D-1DAA-CB92-6BAEE8A1C3DF}"/>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41C596B5-4925-0916-5E36-AB7BECCF2365}"/>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95658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Transformation of Mind</a:t>
            </a:r>
            <a:endParaRPr lang="en-US" sz="4000" dirty="0"/>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Romans 12:2</a:t>
            </a:r>
            <a:endParaRPr lang="en-US" sz="4000" u="sng" dirty="0"/>
          </a:p>
          <a:p>
            <a:pPr algn="ctr"/>
            <a:r>
              <a:rPr lang="en-US" sz="4000" dirty="0"/>
              <a:t>And do not be conformed to this world, but be transformed by the renewing of your mind, that you may prove what is that good and acceptable and perfect will of God.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dirty="0"/>
              <a:t>Faith and Obedience </a:t>
            </a: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Trust in the Lord, obey His commandments, and live by faith.</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Psalm 37:3-5</a:t>
            </a:r>
            <a:endParaRPr lang="en-US" sz="4000" u="sng" dirty="0"/>
          </a:p>
          <a:p>
            <a:pPr algn="ctr"/>
            <a:r>
              <a:rPr lang="en-US" sz="4000" dirty="0"/>
              <a:t>3 Trust in the LORD, and do good; Dwell in the land, and feed on His faithfulness. 4 Delight yourself also in the LORD, And He shall give you the desires of your heart. 5 Commit your way to the LORD, Trust also in Him, And He shall bring it to pass. </a:t>
            </a:r>
          </a:p>
          <a:p>
            <a:pPr algn="ctr"/>
            <a:endParaRPr lang="en-US" sz="4000" u="sng" dirty="0"/>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John 14:15-18</a:t>
            </a:r>
            <a:endParaRPr lang="en-US" sz="4000" u="sng" dirty="0"/>
          </a:p>
          <a:p>
            <a:pPr algn="ctr"/>
            <a:r>
              <a:rPr lang="en-US" sz="4000" dirty="0"/>
              <a:t>15 </a:t>
            </a:r>
            <a:r>
              <a:rPr lang="en-US" sz="4000" dirty="0">
                <a:solidFill>
                  <a:srgbClr val="FF0000"/>
                </a:solidFill>
              </a:rPr>
              <a:t>"If you love Me, keep My commandments. </a:t>
            </a:r>
            <a:r>
              <a:rPr lang="en-US" sz="4000" dirty="0"/>
              <a:t>16 </a:t>
            </a:r>
            <a:r>
              <a:rPr lang="en-US" sz="4000" dirty="0">
                <a:solidFill>
                  <a:srgbClr val="FF0000"/>
                </a:solidFill>
              </a:rPr>
              <a:t>And I will pray the Father, and He will give you another Helper, that He may abide with you forever-- </a:t>
            </a:r>
            <a:r>
              <a:rPr lang="en-US" sz="4000" dirty="0"/>
              <a:t>17 </a:t>
            </a:r>
            <a:r>
              <a:rPr lang="en-US" sz="4000" dirty="0">
                <a:solidFill>
                  <a:srgbClr val="FF0000"/>
                </a:solidFill>
              </a:rPr>
              <a:t>the Spirit of truth, whom the world cannot receive, because it neither sees Him nor knows Him; but you know Him, for He dwells with you and will be in you. </a:t>
            </a:r>
            <a:r>
              <a:rPr lang="en-US" sz="4000" dirty="0"/>
              <a:t>18 </a:t>
            </a:r>
            <a:r>
              <a:rPr lang="en-US" sz="4000" dirty="0">
                <a:solidFill>
                  <a:srgbClr val="FF0000"/>
                </a:solidFill>
              </a:rPr>
              <a:t>I will not leave you orphans; I will come to you.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dirty="0"/>
              <a:t>Conduct and Character</a:t>
            </a:r>
            <a:endParaRPr lang="en-US" sz="4000" dirty="0"/>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Righteous Living</a:t>
            </a:r>
            <a:endParaRPr lang="en-US" sz="4000" dirty="0"/>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Live in purity, avoiding immorality, idolatry, and malicious behavior.</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1 Thessalonians 4:3-4</a:t>
            </a:r>
            <a:endParaRPr lang="en-US" sz="4000" u="sng" dirty="0"/>
          </a:p>
          <a:p>
            <a:pPr algn="ctr"/>
            <a:r>
              <a:rPr lang="en-US" sz="4000" dirty="0"/>
              <a:t>3 For this is the will of God, your sanctification: that you should abstain from sexual immorality; 4 that each of you should know how to possess his own vessel in sanctification and honor…</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Psalm 119:9</a:t>
            </a:r>
            <a:endParaRPr lang="en-US" sz="4000" u="sng" dirty="0"/>
          </a:p>
          <a:p>
            <a:pPr algn="ctr"/>
            <a:r>
              <a:rPr lang="en-US" sz="4000" dirty="0"/>
              <a:t>How can a young man cleanse his way? By taking heed according to Your word.</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Philippians 4:8</a:t>
            </a:r>
            <a:endParaRPr lang="en-US" sz="4000" u="sng" dirty="0"/>
          </a:p>
          <a:p>
            <a:pPr algn="ctr"/>
            <a:r>
              <a:rPr lang="en-US" sz="4000" dirty="0"/>
              <a:t>Whatever things are pure, whatever things are lovely, whatever things are of good report, if there is any virtue and if there is anything praiseworthy--meditate on these things.</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Relationships</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Forgive others, love enemies, and be kind, compassionate, and humble.</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Ephesians 4:30-32</a:t>
            </a:r>
            <a:endParaRPr lang="en-US" sz="4000" u="sng" dirty="0"/>
          </a:p>
          <a:p>
            <a:pPr algn="ctr"/>
            <a:r>
              <a:rPr lang="en-US" sz="4000" dirty="0"/>
              <a:t>30 And do not grieve the Holy Spirit of God, by whom you were sealed for the day of redemption. 31 Let all bitterness, wrath, anger, clamor, and evil speaking be put away from you, with all malice. 32 And be kind to one another, tenderhearted, forgiving one another, just as God in Christ forgave you. </a:t>
            </a:r>
          </a:p>
          <a:p>
            <a:pPr algn="ctr"/>
            <a:r>
              <a:rPr lang="en-US" sz="4000" dirty="0"/>
              <a:t> </a:t>
            </a:r>
          </a:p>
          <a:p>
            <a:pPr algn="ctr"/>
            <a:endParaRPr lang="en-US" sz="4000" dirty="0"/>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Matthew 6:14-15</a:t>
            </a:r>
            <a:endParaRPr lang="en-US" sz="4000" u="sng" dirty="0"/>
          </a:p>
          <a:p>
            <a:pPr algn="ctr"/>
            <a:r>
              <a:rPr lang="en-US" sz="4000" dirty="0"/>
              <a:t>14 </a:t>
            </a:r>
            <a:r>
              <a:rPr lang="en-US" sz="4000" dirty="0">
                <a:solidFill>
                  <a:srgbClr val="FF0000"/>
                </a:solidFill>
              </a:rPr>
              <a:t>"For if you forgive men their trespasses, your heavenly Father will also forgive you. </a:t>
            </a:r>
            <a:r>
              <a:rPr lang="en-US" sz="4000" dirty="0"/>
              <a:t>15 </a:t>
            </a:r>
            <a:r>
              <a:rPr lang="en-US" sz="4000" dirty="0">
                <a:solidFill>
                  <a:srgbClr val="FF0000"/>
                </a:solidFill>
              </a:rPr>
              <a:t>But if you do not forgive men their trespasses, neither will your Father forgive your trespasses.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 Work Ethic</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dirty="0"/>
              <a:t>Work heartily as for the Lord, not just for human masters.</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u="sng" dirty="0"/>
              <a:t>Colossians 3:23-24</a:t>
            </a:r>
            <a:endParaRPr lang="en-US" sz="4000" u="sng" dirty="0"/>
          </a:p>
          <a:p>
            <a:pPr algn="ctr"/>
            <a:r>
              <a:rPr lang="en-US" sz="4000" dirty="0"/>
              <a:t>23 And whatever you do, do it heartily, as to the Lord and not to men, 24 knowing that from the Lord you will receive the reward of the inheritance; for you serve the Lord Christ…</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dirty="0"/>
              <a:t>Speech </a:t>
            </a:r>
            <a:endParaRPr lang="en-US" sz="4000" dirty="0"/>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Come Out from Among Them</a:t>
            </a:r>
            <a:endParaRPr lang="en-US" sz="3200" dirty="0"/>
          </a:p>
          <a:p>
            <a:pPr algn="ctr"/>
            <a:r>
              <a:rPr lang="en-US" sz="2800" b="1" dirty="0"/>
              <a:t>by Pastor Fee Soliven</a:t>
            </a:r>
            <a:endParaRPr lang="en-US" sz="2800" dirty="0"/>
          </a:p>
          <a:p>
            <a:pPr algn="ctr"/>
            <a:r>
              <a:rPr lang="en-US" sz="3200" b="1" dirty="0"/>
              <a:t>2 Corinthians 6:14-18</a:t>
            </a:r>
            <a:endParaRPr lang="en-US" sz="3200" dirty="0"/>
          </a:p>
          <a:p>
            <a:pPr algn="ctr"/>
            <a:r>
              <a:rPr lang="en-US" sz="3200" b="1" dirty="0"/>
              <a:t>Sunday Morning </a:t>
            </a:r>
            <a:endParaRPr lang="en-US" sz="3200" dirty="0"/>
          </a:p>
          <a:p>
            <a:pPr algn="ctr"/>
            <a:r>
              <a:rPr lang="en-US" sz="3200" b="1" dirty="0"/>
              <a:t>February 15</a:t>
            </a:r>
            <a:r>
              <a:rPr lang="en-US" sz="3200" b="1"/>
              <a:t>, 2026</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24ABF62B-24CF-2D4E-CE7A-3A3A5AAA4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87364" y="1466849"/>
            <a:ext cx="1295400" cy="97155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dirty="0"/>
              <a:t> Avoid foul language, grumbling, disputes, and gossip, ensuring your words are encouraging.</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b="1" u="sng" dirty="0"/>
              <a:t>Colossians 3:8-10</a:t>
            </a:r>
            <a:endParaRPr lang="en-US" sz="4000" u="sng" dirty="0"/>
          </a:p>
          <a:p>
            <a:pPr algn="ctr"/>
            <a:r>
              <a:rPr lang="en-US" sz="4000" dirty="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Spiritual Discipline</a:t>
            </a:r>
            <a:endParaRPr lang="en-US" sz="4000" dirty="0"/>
          </a:p>
          <a:p>
            <a:pPr algn="ct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Train yourself for godliness, engage in prayer, and stay vigilant </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u="sng" dirty="0"/>
              <a:t>1 Timothy 4:6-7</a:t>
            </a:r>
            <a:endParaRPr lang="en-US" sz="4000" u="sng" dirty="0"/>
          </a:p>
          <a:p>
            <a:pPr algn="ctr"/>
            <a:r>
              <a:rPr lang="en-US" sz="4000" dirty="0"/>
              <a:t>6 If you instruct the brethren in these things, you will be a good minister of Jesus Christ, nourished in the words of faith and of the good doctrine which you have carefully followed. 7 But reject profane and old wives' fables, and exercise yourself toward godliness.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2. Walking in Obedience to The Lord</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F999-16BB-349E-D013-C67E164DA4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75C47F-FB29-5537-D314-AA4F22F66B33}"/>
              </a:ext>
            </a:extLst>
          </p:cNvPr>
          <p:cNvSpPr txBox="1">
            <a:spLocks noChangeArrowheads="1"/>
          </p:cNvSpPr>
          <p:nvPr/>
        </p:nvSpPr>
        <p:spPr>
          <a:xfrm>
            <a:off x="0" y="0"/>
            <a:ext cx="12192000" cy="5486400"/>
          </a:xfrm>
          <a:prstGeom prst="rect">
            <a:avLst/>
          </a:prstGeom>
        </p:spPr>
        <p:txBody>
          <a:bodyPr/>
          <a:lstStyle/>
          <a:p>
            <a:pPr algn="ctr"/>
            <a:r>
              <a:rPr lang="en-US" sz="4000" b="1" u="sng" dirty="0"/>
              <a:t>Deuteronomy 5:33</a:t>
            </a:r>
            <a:endParaRPr lang="en-US" sz="4000" u="sng" dirty="0"/>
          </a:p>
          <a:p>
            <a:pPr algn="ctr"/>
            <a:r>
              <a:rPr lang="en-US" sz="4000" dirty="0"/>
              <a:t>You shall walk in all the ways which the LORD your God has commanded you, that you may live and that it may be well with you, and that you may prolong your days in the land which you shall possess.</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35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A0BFB-66B0-2260-5D21-1458689A7A9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3FA77F3-DAAC-DA73-D372-A68A75082E72}"/>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Deuteronomy 13:4</a:t>
            </a:r>
            <a:endParaRPr lang="en-US" sz="4000" u="sng" dirty="0"/>
          </a:p>
          <a:p>
            <a:pPr algn="ctr"/>
            <a:r>
              <a:rPr lang="en-US" sz="4000" dirty="0"/>
              <a:t>You shall walk after the LORD your God and fear Him, and keep His commandments and obey His voice, and you shall serve Him and hold fast to Him.</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892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3B70-69E1-D1A5-9D18-F8629F6E9C5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55D26AA-F668-96B2-7E77-58F62386B2E5}"/>
              </a:ext>
            </a:extLst>
          </p:cNvPr>
          <p:cNvSpPr txBox="1">
            <a:spLocks noChangeArrowheads="1"/>
          </p:cNvSpPr>
          <p:nvPr/>
        </p:nvSpPr>
        <p:spPr>
          <a:xfrm>
            <a:off x="0" y="0"/>
            <a:ext cx="12192000" cy="5486400"/>
          </a:xfrm>
          <a:prstGeom prst="rect">
            <a:avLst/>
          </a:prstGeom>
        </p:spPr>
        <p:txBody>
          <a:bodyPr/>
          <a:lstStyle/>
          <a:p>
            <a:pPr algn="ctr"/>
            <a:r>
              <a:rPr lang="en-US" sz="4000" b="1" u="sng" dirty="0"/>
              <a:t>John 14:15</a:t>
            </a:r>
            <a:endParaRPr lang="en-US" sz="4000" u="sng" dirty="0"/>
          </a:p>
          <a:p>
            <a:pPr algn="ctr"/>
            <a:r>
              <a:rPr lang="en-US" sz="4000" dirty="0">
                <a:solidFill>
                  <a:srgbClr val="FF0000"/>
                </a:solidFill>
              </a:rPr>
              <a:t>"If you love Me, keep My commandments.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930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77A7-914A-5EBC-A216-6304C975890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BBE6AC7-70EF-A97C-A091-B258375BDB88}"/>
              </a:ext>
            </a:extLst>
          </p:cNvPr>
          <p:cNvSpPr txBox="1">
            <a:spLocks noChangeArrowheads="1"/>
          </p:cNvSpPr>
          <p:nvPr/>
        </p:nvSpPr>
        <p:spPr>
          <a:xfrm>
            <a:off x="0" y="0"/>
            <a:ext cx="12192000" cy="5486400"/>
          </a:xfrm>
          <a:prstGeom prst="rect">
            <a:avLst/>
          </a:prstGeom>
        </p:spPr>
        <p:txBody>
          <a:bodyPr/>
          <a:lstStyle/>
          <a:p>
            <a:pPr algn="ctr"/>
            <a:r>
              <a:rPr lang="en-US" sz="4000" b="1" u="sng" dirty="0"/>
              <a:t>1 John 2:3-5</a:t>
            </a:r>
            <a:endParaRPr lang="en-US" sz="4000" u="sng" dirty="0"/>
          </a:p>
          <a:p>
            <a:pPr algn="ctr"/>
            <a:r>
              <a:rPr lang="en-US" sz="4000" dirty="0"/>
              <a:t>3 Now by this we know that we know Him, if we keep His commandments. 4 He who says, "I know Him," and does not keep His commandments, is a liar, and the truth is not in him. 5 But whoever keeps His word, truly the love of God is perfected in him. By this we know that we are in Him…</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2 Corinthians 6:14-18</a:t>
            </a:r>
            <a:endParaRPr lang="en-US" sz="4000" u="sng" dirty="0"/>
          </a:p>
          <a:p>
            <a:pPr algn="ctr"/>
            <a:r>
              <a:rPr lang="en-US" sz="4000" dirty="0"/>
              <a:t>14 Do not be unequally yoked together with unbelievers. For what fellowship has righteousness with lawlessness? And what communion has light with darkness? 15 And what accord has Christ with Belial? Or what part has a believer with an unbeliever? </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33DE-F76B-1FED-6F74-DAC7541995E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CA771D6-07F7-AAB4-C29A-9210570388FD}"/>
              </a:ext>
            </a:extLst>
          </p:cNvPr>
          <p:cNvSpPr txBox="1">
            <a:spLocks noChangeArrowheads="1"/>
          </p:cNvSpPr>
          <p:nvPr/>
        </p:nvSpPr>
        <p:spPr>
          <a:xfrm>
            <a:off x="0" y="0"/>
            <a:ext cx="12192000" cy="5486400"/>
          </a:xfrm>
          <a:prstGeom prst="rect">
            <a:avLst/>
          </a:prstGeom>
        </p:spPr>
        <p:txBody>
          <a:bodyPr/>
          <a:lstStyle/>
          <a:p>
            <a:pPr algn="ctr"/>
            <a:r>
              <a:rPr lang="en-US" sz="4000" b="1" dirty="0"/>
              <a:t> 3. A Life of Sacrifice and Praise</a:t>
            </a:r>
            <a:endParaRPr lang="en-US" sz="4000" dirty="0"/>
          </a:p>
          <a:p>
            <a:pPr algn="ct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1751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E4A0C-9BF5-DF95-0110-2AFB1F9EA2D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49B6E8B-3845-D3DC-204A-ABF65F785851}"/>
              </a:ext>
            </a:extLst>
          </p:cNvPr>
          <p:cNvSpPr txBox="1">
            <a:spLocks noChangeArrowheads="1"/>
          </p:cNvSpPr>
          <p:nvPr/>
        </p:nvSpPr>
        <p:spPr>
          <a:xfrm>
            <a:off x="0" y="0"/>
            <a:ext cx="12192000" cy="5486400"/>
          </a:xfrm>
          <a:prstGeom prst="rect">
            <a:avLst/>
          </a:prstGeom>
        </p:spPr>
        <p:txBody>
          <a:bodyPr/>
          <a:lstStyle/>
          <a:p>
            <a:pPr algn="ctr"/>
            <a:r>
              <a:rPr lang="en-US" sz="4000" b="1" u="sng" dirty="0"/>
              <a:t>Luke 9:23-26</a:t>
            </a:r>
            <a:endParaRPr lang="en-US" sz="4000" u="sng" dirty="0"/>
          </a:p>
          <a:p>
            <a:pPr algn="ctr"/>
            <a:r>
              <a:rPr lang="en-US" sz="4000" dirty="0"/>
              <a:t>23 Then He said to them all, </a:t>
            </a:r>
            <a:r>
              <a:rPr lang="en-US" sz="4000" dirty="0">
                <a:solidFill>
                  <a:srgbClr val="FF0000"/>
                </a:solidFill>
              </a:rPr>
              <a:t>"If anyone desires to come after Me, let him deny himself, and take up his cross daily, and follow Me.</a:t>
            </a:r>
            <a:r>
              <a:rPr lang="en-US" sz="4000" dirty="0"/>
              <a:t> 24 </a:t>
            </a:r>
            <a:r>
              <a:rPr lang="en-US" sz="4000" dirty="0">
                <a:solidFill>
                  <a:srgbClr val="FF0000"/>
                </a:solidFill>
              </a:rPr>
              <a:t>For whoever desires to save his life will lose it, but whoever loses his life for My sake will save it.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5837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B89E3-C5C3-0B14-28E1-17C4622C5EA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80F5A46-E280-FA55-12D3-7958B4B871E8}"/>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25 </a:t>
            </a:r>
            <a:r>
              <a:rPr lang="en-US" sz="4000" dirty="0">
                <a:solidFill>
                  <a:srgbClr val="FF0000"/>
                </a:solidFill>
              </a:rPr>
              <a:t>For what profit is it to a man if he gains the whole world, and is himself destroyed or lost? </a:t>
            </a:r>
            <a:r>
              <a:rPr lang="en-US" sz="4000" dirty="0"/>
              <a:t>26 </a:t>
            </a:r>
            <a:r>
              <a:rPr lang="en-US" sz="4000" dirty="0">
                <a:solidFill>
                  <a:srgbClr val="FF0000"/>
                </a:solidFill>
              </a:rPr>
              <a:t>For whoever is ashamed of Me and My words, of him the Son of Man will be ashamed when He comes in His own glory, and in His Father's, and of the holy angels.</a:t>
            </a:r>
          </a:p>
          <a:p>
            <a:pPr algn="ctr"/>
            <a:r>
              <a:rPr lang="en-US" sz="4000" dirty="0">
                <a:solidFill>
                  <a:srgbClr val="FF0000"/>
                </a:solidFill>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779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3A636-5BB6-7B3C-F37B-A298CE83217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84A20A0-52E4-4933-6476-A1DB428B96D8}"/>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Do Not Hinder Others if Your Walk is in Disobedience to God</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982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0F91-5F8B-70D0-8317-F7394390518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850860B-CFC7-7825-642E-87536A655C8B}"/>
              </a:ext>
            </a:extLst>
          </p:cNvPr>
          <p:cNvSpPr txBox="1">
            <a:spLocks noChangeArrowheads="1"/>
          </p:cNvSpPr>
          <p:nvPr/>
        </p:nvSpPr>
        <p:spPr>
          <a:xfrm>
            <a:off x="0" y="0"/>
            <a:ext cx="12192000" cy="5486400"/>
          </a:xfrm>
          <a:prstGeom prst="rect">
            <a:avLst/>
          </a:prstGeom>
        </p:spPr>
        <p:txBody>
          <a:bodyPr/>
          <a:lstStyle/>
          <a:p>
            <a:pPr algn="ctr"/>
            <a:r>
              <a:rPr kumimoji="0" lang="en-US" sz="37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3700" b="1" u="sng" dirty="0"/>
              <a:t>Matthew 18:4-7</a:t>
            </a:r>
            <a:endParaRPr lang="en-US" sz="3700" u="sng" dirty="0"/>
          </a:p>
          <a:p>
            <a:pPr algn="ctr"/>
            <a:r>
              <a:rPr lang="en-US" sz="3700" dirty="0"/>
              <a:t>4 </a:t>
            </a:r>
            <a:r>
              <a:rPr lang="en-US" sz="3700" dirty="0">
                <a:solidFill>
                  <a:srgbClr val="FF0000"/>
                </a:solidFill>
              </a:rPr>
              <a:t>Therefore whoever humbles himself as this little child is the greatest in the kingdom of heaven. </a:t>
            </a:r>
            <a:r>
              <a:rPr lang="en-US" sz="3700" dirty="0"/>
              <a:t>5 </a:t>
            </a:r>
            <a:r>
              <a:rPr lang="en-US" sz="3700" dirty="0">
                <a:solidFill>
                  <a:srgbClr val="FF0000"/>
                </a:solidFill>
              </a:rPr>
              <a:t>Whoever receives one little child like this in My name receives Me. </a:t>
            </a:r>
            <a:r>
              <a:rPr lang="en-US" sz="3700" dirty="0"/>
              <a:t>6 </a:t>
            </a:r>
            <a:r>
              <a:rPr lang="en-US" sz="3700" dirty="0">
                <a:solidFill>
                  <a:srgbClr val="FF0000"/>
                </a:solidFill>
              </a:rPr>
              <a:t>"But whoever causes one of these little ones who believe in Me to sin, it would be better for him if a millstone were hung around his neck, and he were drowned in the depth of the sea.</a:t>
            </a:r>
            <a:r>
              <a:rPr lang="en-US" sz="3700" dirty="0"/>
              <a:t> 7 </a:t>
            </a:r>
            <a:r>
              <a:rPr lang="en-US" sz="3700" dirty="0">
                <a:solidFill>
                  <a:srgbClr val="FF0000"/>
                </a:solidFill>
              </a:rPr>
              <a:t>Woe to the world because of offenses! For offenses must come, but woe to that man by whom the offense comes! </a:t>
            </a:r>
          </a:p>
          <a:p>
            <a:pPr algn="ctr"/>
            <a:r>
              <a:rPr lang="en-US" sz="3700" dirty="0">
                <a:solidFill>
                  <a:srgbClr val="FF0000"/>
                </a:solidFill>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079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0D47E-9CFC-85E0-E026-22426D94241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1E47A30-D3B3-B15D-517F-C9B100E4E93D}"/>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Romans 12:1-2</a:t>
            </a:r>
            <a:endParaRPr lang="en-US" sz="4000" u="sng" dirty="0"/>
          </a:p>
          <a:p>
            <a:pPr algn="ctr"/>
            <a:r>
              <a:rPr lang="en-US" sz="4000" dirty="0"/>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2664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80382-CC02-F6DF-6E20-BCC4356B0FD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5B7C936-290D-F4A7-C8FE-DA54B5381687}"/>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Romans 6:5-8</a:t>
            </a:r>
            <a:endParaRPr lang="en-US" sz="4000" u="sng" dirty="0"/>
          </a:p>
          <a:p>
            <a:pPr algn="ctr"/>
            <a:r>
              <a:rPr lang="en-US" sz="4000" dirty="0"/>
              <a:t>6 knowing this, that our old man was crucified with Him, that the body of sin might be done away with, that we should no longer be slaves of sin. 7 For he who has died has been freed from sin. 8 Now if we died with Christ, we believe that we shall also live with Him…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5454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A5702-D12E-D52B-9E7E-F40D1EFF8FC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504963B-2830-C3C6-E873-97C019B7827F}"/>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We need to learn how to die to self!</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200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A2BE9-FA8F-FAE6-A07A-9D3D3759BBD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91D4D24-6C74-05A9-AC60-C0D85376EE88}"/>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Meaning of Dying to Self</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3513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C3CF8-260F-806B-3D54-409C46707CF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46135A9-432B-0216-6CDF-EE289BFE26C8}"/>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Daily Action</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60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16 And what agreement has the temple of God with idols? For you are the temple of the living God. As God has said: "I will dwell in them And walk among them. I will be their God, And they shall be My people." 17 Therefore "Come out from among them And be separate, says the Lord. Do not touch what is unclean, And I will receive you." 18 "I will be a Father to you, And you shall be My sons and daughters, Says the LORD Almighty."  </a:t>
            </a:r>
          </a:p>
          <a:p>
            <a:pPr algn="ctr"/>
            <a:r>
              <a:rPr lang="en-US" sz="4000" dirty="0"/>
              <a:t>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CB7A2-40D1-8740-9151-085A97357CC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1381AF9-DC27-4E29-08FF-E92AC8471D80}"/>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It is not a one-time event, but a daily, continuous process of setting aside selfish interests for Christ.</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3987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4D01B-B3C9-ABF6-AB08-7869A84E50C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0D38624-F9C0-D280-6C3B-A3CC6A65B875}"/>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Spiritual Transformation</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2175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E1B56-4FD2-8D15-EABF-B4F88532C77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03C2F79-0CAB-3EEB-A844-31DF67C6CCD2}"/>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It involves putting to death the sinful nature and allowing the Holy Spirit to produce fruit.</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2481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BC866-1097-56F1-498D-2FAD041CB05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9DF7AE9-9E78-7B04-D4FD-D78051A48C3D}"/>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Surrender</a:t>
            </a:r>
            <a:endParaRPr lang="en-US" sz="4000" dirty="0"/>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12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D2750-99DB-04C4-DE04-9DA37D13A23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C1E495A-41DA-5C95-FC81-3D05677DB09B}"/>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It means trusting God over personal, earthly, or selfish desires.</a:t>
            </a:r>
          </a:p>
          <a:p>
            <a:pPr algn="ctr"/>
            <a:r>
              <a:rPr lang="en-US" sz="4000" dirty="0"/>
              <a:t> </a:t>
            </a:r>
          </a:p>
          <a:p>
            <a:pPr algn="ctr"/>
            <a:endParaRPr lang="en-US" sz="4000" dirty="0"/>
          </a:p>
          <a:p>
            <a:pPr lvl="0" algn="ctr">
              <a:defRPr/>
            </a:pPr>
            <a:endParaRPr lang="en-US" sz="4000" dirty="0">
              <a:solidFill>
                <a:srgbClr val="FFFFFF"/>
              </a:solidFill>
            </a:endParaRPr>
          </a:p>
          <a:p>
            <a:pPr lvl="0" algn="ctr">
              <a:defRPr/>
            </a:pPr>
            <a:r>
              <a:rPr lang="en-US" sz="4000" dirty="0">
                <a:solidFill>
                  <a:srgbClr val="FFFFFF"/>
                </a:solidFill>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415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DEB17-7D5B-8A55-9102-098307E33AB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B06C4B8-745F-748E-5F5D-A889A5D1CDC4}"/>
              </a:ext>
            </a:extLst>
          </p:cNvPr>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Do Not Hinder Others if Your Walk is in Disobedience to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C78E5D2-E652-9719-7371-3E531F137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8039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34A22697-2353-47FB-6F05-44BE722AA1A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85324E7-6BBB-3311-6DCE-762ACF86A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5685"/>
            <a:ext cx="6096000" cy="6858000"/>
          </a:xfrm>
          <a:prstGeom prst="rect">
            <a:avLst/>
          </a:prstGeom>
        </p:spPr>
      </p:pic>
    </p:spTree>
    <p:extLst>
      <p:ext uri="{BB962C8B-B14F-4D97-AF65-F5344CB8AC3E}">
        <p14:creationId xmlns:p14="http://schemas.microsoft.com/office/powerpoint/2010/main" val="100484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685BA-620A-8733-DEC7-0CBB829ACD4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64DB3F1-9C86-D5E5-65CB-AD84ED21DD3F}"/>
              </a:ext>
            </a:extLst>
          </p:cNvPr>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Do Not Hinder Others if Your Walk is in Disobedience to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9F98C68-F553-DABB-EFA0-8C7B6DD82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268200" cy="6858000"/>
          </a:xfrm>
          <a:prstGeom prst="rect">
            <a:avLst/>
          </a:prstGeom>
        </p:spPr>
      </p:pic>
    </p:spTree>
    <p:extLst>
      <p:ext uri="{BB962C8B-B14F-4D97-AF65-F5344CB8AC3E}">
        <p14:creationId xmlns:p14="http://schemas.microsoft.com/office/powerpoint/2010/main" val="3921236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dirty="0"/>
              <a:t>1. A Definitive Transformation of </a:t>
            </a:r>
          </a:p>
          <a:p>
            <a:pPr algn="ctr"/>
            <a:r>
              <a:rPr lang="en-US" sz="4000" b="1" dirty="0"/>
              <a:t>the Mind</a:t>
            </a:r>
            <a:endParaRPr lang="en-US" sz="4000" dirty="0"/>
          </a:p>
          <a:p>
            <a:pPr algn="ctr"/>
            <a:r>
              <a:rPr lang="en-US" sz="4000" dirty="0"/>
              <a:t> </a:t>
            </a:r>
          </a:p>
          <a:p>
            <a:pPr algn="ctr"/>
            <a:r>
              <a:rPr lang="en-US" sz="4000" b="1" dirty="0"/>
              <a:t>2. Walking in Obedience to The Lord</a:t>
            </a:r>
            <a:endParaRPr lang="en-US" sz="4000" dirty="0"/>
          </a:p>
          <a:p>
            <a:pPr algn="ctr"/>
            <a:r>
              <a:rPr lang="en-US" sz="4000" dirty="0"/>
              <a:t> </a:t>
            </a:r>
          </a:p>
          <a:p>
            <a:pPr algn="ctr"/>
            <a:r>
              <a:rPr lang="en-US" sz="4000" b="1" dirty="0"/>
              <a:t>3. A Life of Sacrifice and Praise</a:t>
            </a:r>
            <a:endParaRPr lang="en-US" sz="4000" dirty="0"/>
          </a:p>
          <a:p>
            <a:pPr algn="ctr"/>
            <a:r>
              <a:rPr lang="en-US" sz="4000" dirty="0"/>
              <a:t>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742950" indent="-742950" algn="ctr">
              <a:buAutoNum type="arabicPeriod"/>
            </a:pPr>
            <a:r>
              <a:rPr lang="en-US" sz="4000" b="1" dirty="0"/>
              <a:t>A Definitive Transformation of </a:t>
            </a:r>
          </a:p>
          <a:p>
            <a:pPr algn="ctr"/>
            <a:r>
              <a:rPr lang="en-US" sz="4000" b="1" dirty="0"/>
              <a:t>the Mind</a:t>
            </a:r>
            <a:endParaRPr lang="en-US" sz="4000" dirty="0"/>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Love as the Foundation</a:t>
            </a:r>
            <a:endParaRPr lang="en-US" sz="4000" dirty="0"/>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b="1" u="sng" dirty="0"/>
              <a:t>Luke 10:25-28</a:t>
            </a:r>
            <a:endParaRPr lang="en-US" sz="3700" u="sng" dirty="0"/>
          </a:p>
          <a:p>
            <a:pPr algn="ctr"/>
            <a:r>
              <a:rPr lang="en-US" sz="3700" dirty="0"/>
              <a:t>25 And behold, a certain lawyer stood up and tested Him, saying, "Teacher, what shall I do to inherit eternal life?" 26 He said to him, </a:t>
            </a:r>
            <a:r>
              <a:rPr lang="en-US" sz="3700" dirty="0">
                <a:solidFill>
                  <a:srgbClr val="FF0000"/>
                </a:solidFill>
              </a:rPr>
              <a:t>"What is written in the law? What is your reading of it?"</a:t>
            </a:r>
            <a:r>
              <a:rPr lang="en-US" sz="3700" dirty="0"/>
              <a:t> 27 So he answered and said, " 'You shall love the LORD your God with all your heart, with all your soul, with all your strength, and with all your mind,' and 'your neighbor as yourself.' " 28 And He said to him, </a:t>
            </a:r>
            <a:r>
              <a:rPr lang="en-US" sz="3700" dirty="0">
                <a:solidFill>
                  <a:srgbClr val="FF0000"/>
                </a:solidFill>
              </a:rPr>
              <a:t>"You have answered rightly; do this and you will live." </a:t>
            </a:r>
          </a:p>
          <a:p>
            <a:pPr algn="ctr"/>
            <a:r>
              <a:rPr lang="en-US" sz="3700" dirty="0"/>
              <a:t> </a:t>
            </a:r>
          </a:p>
          <a:p>
            <a:pPr marL="0" marR="0" algn="ctr">
              <a:lnSpc>
                <a:spcPct val="115000"/>
              </a:lnSpc>
              <a:spcBef>
                <a:spcPts val="0"/>
              </a:spcBef>
              <a:spcAft>
                <a:spcPts val="0"/>
              </a:spcAft>
            </a:pPr>
            <a:endParaRPr lang="en-US" sz="3700" dirty="0">
              <a:effectLst/>
              <a:ea typeface="Verdana" panose="020B060403050404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26304</TotalTime>
  <Words>2260</Words>
  <Application>Microsoft Office PowerPoint</Application>
  <PresentationFormat>Widescreen</PresentationFormat>
  <Paragraphs>235</Paragraphs>
  <Slides>66</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66</vt:i4>
      </vt:variant>
    </vt:vector>
  </HeadingPairs>
  <TitlesOfParts>
    <vt:vector size="77"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876</cp:revision>
  <dcterms:created xsi:type="dcterms:W3CDTF">2009-08-18T08:19:59Z</dcterms:created>
  <dcterms:modified xsi:type="dcterms:W3CDTF">2026-02-16T00:35:42Z</dcterms:modified>
</cp:coreProperties>
</file>