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701" r:id="rId3"/>
  </p:sldMasterIdLst>
  <p:notesMasterIdLst>
    <p:notesMasterId r:id="rId54"/>
  </p:notesMasterIdLst>
  <p:handoutMasterIdLst>
    <p:handoutMasterId r:id="rId55"/>
  </p:handoutMasterIdLst>
  <p:sldIdLst>
    <p:sldId id="826" r:id="rId4"/>
    <p:sldId id="464" r:id="rId5"/>
    <p:sldId id="865" r:id="rId6"/>
    <p:sldId id="914" r:id="rId7"/>
    <p:sldId id="888" r:id="rId8"/>
    <p:sldId id="889" r:id="rId9"/>
    <p:sldId id="890" r:id="rId10"/>
    <p:sldId id="891" r:id="rId11"/>
    <p:sldId id="892" r:id="rId12"/>
    <p:sldId id="893" r:id="rId13"/>
    <p:sldId id="894" r:id="rId14"/>
    <p:sldId id="895" r:id="rId15"/>
    <p:sldId id="896" r:id="rId16"/>
    <p:sldId id="897" r:id="rId17"/>
    <p:sldId id="898" r:id="rId18"/>
    <p:sldId id="899" r:id="rId19"/>
    <p:sldId id="900" r:id="rId20"/>
    <p:sldId id="901" r:id="rId21"/>
    <p:sldId id="902" r:id="rId22"/>
    <p:sldId id="903" r:id="rId23"/>
    <p:sldId id="904" r:id="rId24"/>
    <p:sldId id="905" r:id="rId25"/>
    <p:sldId id="906" r:id="rId26"/>
    <p:sldId id="907" r:id="rId27"/>
    <p:sldId id="908" r:id="rId28"/>
    <p:sldId id="909" r:id="rId29"/>
    <p:sldId id="910" r:id="rId30"/>
    <p:sldId id="867" r:id="rId31"/>
    <p:sldId id="868" r:id="rId32"/>
    <p:sldId id="869" r:id="rId33"/>
    <p:sldId id="870" r:id="rId34"/>
    <p:sldId id="871" r:id="rId35"/>
    <p:sldId id="872" r:id="rId36"/>
    <p:sldId id="873" r:id="rId37"/>
    <p:sldId id="874" r:id="rId38"/>
    <p:sldId id="875" r:id="rId39"/>
    <p:sldId id="876" r:id="rId40"/>
    <p:sldId id="877" r:id="rId41"/>
    <p:sldId id="878" r:id="rId42"/>
    <p:sldId id="879" r:id="rId43"/>
    <p:sldId id="880" r:id="rId44"/>
    <p:sldId id="881" r:id="rId45"/>
    <p:sldId id="502" r:id="rId46"/>
    <p:sldId id="503" r:id="rId47"/>
    <p:sldId id="795" r:id="rId48"/>
    <p:sldId id="796" r:id="rId49"/>
    <p:sldId id="797" r:id="rId50"/>
    <p:sldId id="794" r:id="rId51"/>
    <p:sldId id="571" r:id="rId52"/>
    <p:sldId id="859" r:id="rId53"/>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91422" autoAdjust="0"/>
  </p:normalViewPr>
  <p:slideViewPr>
    <p:cSldViewPr>
      <p:cViewPr varScale="1">
        <p:scale>
          <a:sx n="94" d="100"/>
          <a:sy n="94" d="100"/>
        </p:scale>
        <p:origin x="912" y="342"/>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1</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solidFill>
                  <a:srgbClr val="FFFFFF"/>
                </a:solidFill>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solidFill>
                  <a:srgbClr val="FFFFFF"/>
                </a:solidFill>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solidFill>
                <a:srgbClr val="FFFFFF"/>
              </a:solidFill>
            </a:endParaRPr>
          </a:p>
        </p:txBody>
      </p:sp>
      <p:grpSp>
        <p:nvGrpSpPr>
          <p:cNvPr id="3"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solidFill>
                  <a:srgbClr val="FFFFFF"/>
                </a:solidFill>
              </a:endParaRPr>
            </a:p>
          </p:txBody>
        </p:sp>
        <p:grpSp>
          <p:nvGrpSpPr>
            <p:cNvPr id="4"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solidFill>
                    <a:srgbClr val="FFFFFF"/>
                  </a:solidFill>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solidFill>
                  <a:srgbClr val="FFFFFF"/>
                </a:solidFill>
              </a:endParaRPr>
            </a:p>
          </p:txBody>
        </p:sp>
      </p:grpSp>
      <p:grpSp>
        <p:nvGrpSpPr>
          <p:cNvPr id="8"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solidFill>
                  <a:srgbClr val="FFFFFF"/>
                </a:solidFill>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1309870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682527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838537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843870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76257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037491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987691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197764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644999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086032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946259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91630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solidFill>
                  <a:srgbClr val="FFFFFF"/>
                </a:solidFill>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solidFill>
                  <a:srgbClr val="FFFFFF"/>
                </a:solidFill>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solidFill>
                <a:srgbClr val="FFFFFF"/>
              </a:solidFill>
            </a:endParaRPr>
          </a:p>
        </p:txBody>
      </p:sp>
      <p:grpSp>
        <p:nvGrpSpPr>
          <p:cNvPr id="3"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solidFill>
                  <a:srgbClr val="FFFFFF"/>
                </a:solidFill>
              </a:endParaRPr>
            </a:p>
          </p:txBody>
        </p:sp>
        <p:grpSp>
          <p:nvGrpSpPr>
            <p:cNvPr id="4"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solidFill>
                    <a:srgbClr val="FFFFFF"/>
                  </a:solidFill>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solidFill>
                  <a:srgbClr val="FFFFFF"/>
                </a:solidFill>
              </a:endParaRPr>
            </a:p>
          </p:txBody>
        </p:sp>
      </p:grpSp>
      <p:grpSp>
        <p:nvGrpSpPr>
          <p:cNvPr id="5"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solidFill>
                  <a:srgbClr val="FFFFFF"/>
                </a:solidFill>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2946560"/>
      </p:ext>
    </p:extLst>
  </p:cSld>
  <p:clrMap bg1="dk2" tx1="lt1" bg2="dk1"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Jesus </a:t>
            </a:r>
            <a:r>
              <a:rPr lang="en-US" sz="3200" b="1" dirty="0">
                <a:ea typeface="Calibri" panose="020F0502020204030204" pitchFamily="34" charset="0"/>
                <a:cs typeface="Times New Roman" panose="02020603050405020304" pitchFamily="18" charset="0"/>
              </a:rPr>
              <a:t>The Risen Christ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Corinthians 15:20-26</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a:effectLst/>
                <a:latin typeface="Verdana" panose="020B0604030504040204" pitchFamily="34" charset="0"/>
                <a:ea typeface="Calibri" panose="020F0502020204030204" pitchFamily="34" charset="0"/>
                <a:cs typeface="Times New Roman" panose="02020603050405020304" pitchFamily="18" charset="0"/>
              </a:rPr>
              <a:t>April 5, 2026</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containing text, weapon, missile, rocket&#10;&#10;Description automatically generated">
            <a:extLst>
              <a:ext uri="{FF2B5EF4-FFF2-40B4-BE49-F238E27FC236}">
                <a16:creationId xmlns:a16="http://schemas.microsoft.com/office/drawing/2014/main" id="{C9D19A4E-13E3-4075-99E4-301E421633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0" y="5738091"/>
            <a:ext cx="1483976" cy="11129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Truths About the Resurrection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Jesus Christ is alive at the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Father’s right hand.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10:12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He, having offered one sacrifice for sins for all time, sat down at the right hand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We are Forgiven and Eternally </a:t>
            </a: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S</a:t>
            </a:r>
            <a:r>
              <a:rPr lang="en-US" sz="4000" b="1" dirty="0">
                <a:effectLst/>
                <a:latin typeface="Verdana" panose="020B0604030504040204" pitchFamily="34" charset="0"/>
                <a:ea typeface="Calibri" panose="020F0502020204030204" pitchFamily="34" charset="0"/>
                <a:cs typeface="Times New Roman" panose="02020603050405020304" pitchFamily="18" charset="0"/>
              </a:rPr>
              <a:t>ecure in Christ</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9235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Ephesians 1:13-14</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13 In Him you also trusted, after you heard the word of truth, the gospel of your salvation; in whom also, having believed, you were sealed with the Holy Spirit of promise, 14 who is the guarantee of our inheritance until the redemption of the purchased possession, to the praise of His glory.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2159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We are going to live forever!</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3:16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God so loved the world, that He gave His only Son, so that everyone who believes in Him will not perish, but have eternal life” </a:t>
            </a:r>
            <a:endParaRPr lang="en-US" sz="4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We too will be physically Resurrected!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15:42-49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42 So also is the resurrection of the dead. The body is sown in corruption, it is raised in incorruption. 43 It is sown in dishonor, it is raised in glory. It is sown in weakness, it is raised in power. 44 It is sown a natural body, it is raised a spiritual body. There is a natural body, and there is a spiritual body.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903464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45 And so it is written, "The first man Adam became a living being." The last Adam became a life-giving spirit. 46 However, the spiritual is not first, but the natural, and afterward the spiritual. 47 The first man was of the earth, made of dust; the second Man is the Lord from heaven.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386620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1 Corinthians 15:20-26</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20 But now Christ is risen from the dead, and has become the </a:t>
            </a:r>
            <a:r>
              <a:rPr lang="en-US" sz="3800" dirty="0" err="1">
                <a:effectLst/>
                <a:latin typeface="Verdana" panose="020B0604030504040204" pitchFamily="34" charset="0"/>
                <a:ea typeface="Calibri" panose="020F0502020204030204" pitchFamily="34" charset="0"/>
                <a:cs typeface="Times New Roman" panose="02020603050405020304" pitchFamily="18" charset="0"/>
              </a:rPr>
              <a:t>firstfruits</a:t>
            </a:r>
            <a:r>
              <a:rPr lang="en-US" sz="3800" dirty="0">
                <a:effectLst/>
                <a:latin typeface="Verdana" panose="020B0604030504040204" pitchFamily="34" charset="0"/>
                <a:ea typeface="Calibri" panose="020F0502020204030204" pitchFamily="34" charset="0"/>
                <a:cs typeface="Times New Roman" panose="02020603050405020304" pitchFamily="18" charset="0"/>
              </a:rPr>
              <a:t> of those who have fallen asleep. 21 For since by man came death, by Man also came the resurrection of the dead. 22 For as in Adam all die, even so in Christ all shall be made alive. 23 But each one in his own order: Christ the </a:t>
            </a:r>
            <a:r>
              <a:rPr lang="en-US" sz="3800" dirty="0" err="1">
                <a:effectLst/>
                <a:latin typeface="Verdana" panose="020B0604030504040204" pitchFamily="34" charset="0"/>
                <a:ea typeface="Calibri" panose="020F0502020204030204" pitchFamily="34" charset="0"/>
                <a:cs typeface="Times New Roman" panose="02020603050405020304" pitchFamily="18" charset="0"/>
              </a:rPr>
              <a:t>firstfruits</a:t>
            </a:r>
            <a:r>
              <a:rPr lang="en-US" sz="3800" dirty="0">
                <a:effectLst/>
                <a:latin typeface="Verdana" panose="020B0604030504040204" pitchFamily="34" charset="0"/>
                <a:ea typeface="Calibri" panose="020F0502020204030204" pitchFamily="34" charset="0"/>
                <a:cs typeface="Times New Roman" panose="02020603050405020304" pitchFamily="18" charset="0"/>
              </a:rPr>
              <a:t>, afterward those who are Christ's at His coming.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48 As was the man of dust, so also are those who are made of dust; and as is the heavenly Man, so also are those who are heavenly. 49 And as we have borne the image of the man of dust, we shall also bear the image of the heavenly Man.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Heaven is our home!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if I go and prepare a place for you, I will come again and receive you to Myself; that where I am, there you may be also”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10:10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 thief does not come except to steal, and to kill, and to destroy. I have come that they may have life, and that they may have it more abundantly”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We will see our Loved Ones!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1710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5:8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“We are confident, yes, well pleased rather to be absent from the body and to be present with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8662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Has Christ made a difference in your life?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7368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Are you growing in holiness?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1415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1:15-16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but as He who called you is holy, you also be holy in all your conduct, 16 because it is written, "Be holy, for I am holy."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9565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12:14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“Pursue peace with all people, and holiness, without which no one will see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3179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24 Then comes the end, when He delivers the kingdom to God the Father, when He puts an end to all rule and all authority and power. 25 For He must reign till He has put all enemies under His feet. 26 The last enemy that will be destroyed is death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is your message as a believer?</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4801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Are you a beacon to the people with whom you work and live?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6196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4:30-32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30 And do not grieve the Holy Spirit of God, by whom you were sealed for the day of redemption. 31 Let all bitterness, wrath, anger, clamor, and evil speaking be put away from you, with all malice. 32 And be kind to one another, tenderhearted, forgiving one another, just as God in Christ forgave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80361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Are you serving the Lord in the power of the Holy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2293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John 16:8-11</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8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when He has come, He will convict the world of sin, and of righteousness, and of judgment:</a:t>
            </a:r>
            <a:r>
              <a:rPr lang="en-US" sz="3600" dirty="0">
                <a:effectLst/>
                <a:latin typeface="Verdana" panose="020B0604030504040204" pitchFamily="34" charset="0"/>
                <a:ea typeface="Calibri" panose="020F0502020204030204" pitchFamily="34" charset="0"/>
                <a:cs typeface="Times New Roman" panose="02020603050405020304" pitchFamily="18" charset="0"/>
              </a:rPr>
              <a:t> 9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of sin, because they do not believe in Me;</a:t>
            </a:r>
            <a:r>
              <a:rPr lang="en-US" sz="3600" dirty="0">
                <a:effectLst/>
                <a:latin typeface="Verdana" panose="020B0604030504040204" pitchFamily="34" charset="0"/>
                <a:ea typeface="Calibri" panose="020F0502020204030204" pitchFamily="34" charset="0"/>
                <a:cs typeface="Times New Roman" panose="02020603050405020304" pitchFamily="18" charset="0"/>
              </a:rPr>
              <a:t> 10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of righteousness, because I go to My Father and you see Me no more;</a:t>
            </a:r>
            <a:r>
              <a:rPr lang="en-US" sz="3600" dirty="0">
                <a:effectLst/>
                <a:latin typeface="Verdana" panose="020B0604030504040204" pitchFamily="34" charset="0"/>
                <a:ea typeface="Calibri" panose="020F0502020204030204" pitchFamily="34" charset="0"/>
                <a:cs typeface="Times New Roman" panose="02020603050405020304" pitchFamily="18" charset="0"/>
              </a:rPr>
              <a:t> 11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of judgment, because the ruler of this world is judged. </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89805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For I am not ashamed of the gospel of Christ, for it is the power of God to salvation for everyone who believes, for the Jew first and also for the Greek. 17 For in it the righteousness of God is revealed from faith to faith; as it is written, "The just shall live by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53240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Do you realize that you are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never alone?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8799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13:5-6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Let your conduct be without covetousness; be content with such things as you have. For He Himself has said, "I will never leave you nor forsake you."  6 So we may boldly say: "The LORD is my helper; I will not fear. What can man do to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422078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How often do you think about Christ’s resurrection?</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50911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What hope does it offer in the midst of your daily life?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945124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C7C7C7"/>
        </a:solidFill>
        <a:effectLst/>
      </p:bgPr>
    </p:bg>
    <p:spTree>
      <p:nvGrpSpPr>
        <p:cNvPr id="1" name=""/>
        <p:cNvGrpSpPr/>
        <p:nvPr/>
      </p:nvGrpSpPr>
      <p:grpSpPr>
        <a:xfrm>
          <a:off x="0" y="0"/>
          <a:ext cx="0" cy="0"/>
          <a:chOff x="0" y="0"/>
          <a:chExt cx="0" cy="0"/>
        </a:xfrm>
      </p:grpSpPr>
      <p:sp>
        <p:nvSpPr>
          <p:cNvPr id="5122" name="Text Box 13"/>
          <p:cNvSpPr txBox="1">
            <a:spLocks noChangeArrowheads="1"/>
          </p:cNvSpPr>
          <p:nvPr/>
        </p:nvSpPr>
        <p:spPr bwMode="auto">
          <a:xfrm>
            <a:off x="4495800" y="228601"/>
            <a:ext cx="3200400" cy="409575"/>
          </a:xfrm>
          <a:prstGeom prst="rect">
            <a:avLst/>
          </a:prstGeom>
          <a:solidFill>
            <a:schemeClr val="tx1"/>
          </a:solidFill>
          <a:ln w="12700">
            <a:solidFill>
              <a:srgbClr val="000000"/>
            </a:solid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Verdana" pitchFamily="34" charset="0"/>
                <a:ea typeface="+mn-ea"/>
                <a:cs typeface="Arial" charset="0"/>
              </a:rPr>
              <a:t>BIBLICAL HOLIDAYS</a:t>
            </a:r>
          </a:p>
        </p:txBody>
      </p:sp>
      <p:sp>
        <p:nvSpPr>
          <p:cNvPr id="5123" name="Line 14"/>
          <p:cNvSpPr>
            <a:spLocks noChangeShapeType="1"/>
          </p:cNvSpPr>
          <p:nvPr/>
        </p:nvSpPr>
        <p:spPr bwMode="auto">
          <a:xfrm>
            <a:off x="3276600" y="457200"/>
            <a:ext cx="1219200" cy="0"/>
          </a:xfrm>
          <a:prstGeom prst="line">
            <a:avLst/>
          </a:prstGeom>
          <a:noFill/>
          <a:ln w="22225">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24" name="Line 15"/>
          <p:cNvSpPr>
            <a:spLocks noChangeShapeType="1"/>
          </p:cNvSpPr>
          <p:nvPr/>
        </p:nvSpPr>
        <p:spPr bwMode="auto">
          <a:xfrm>
            <a:off x="7696200" y="457200"/>
            <a:ext cx="1219200" cy="0"/>
          </a:xfrm>
          <a:prstGeom prst="line">
            <a:avLst/>
          </a:prstGeom>
          <a:noFill/>
          <a:ln w="22225">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25" name="Text Box 16"/>
          <p:cNvSpPr txBox="1">
            <a:spLocks noChangeArrowheads="1"/>
          </p:cNvSpPr>
          <p:nvPr/>
        </p:nvSpPr>
        <p:spPr bwMode="auto">
          <a:xfrm>
            <a:off x="2057400" y="914401"/>
            <a:ext cx="4724400" cy="366713"/>
          </a:xfrm>
          <a:prstGeom prst="rect">
            <a:avLst/>
          </a:prstGeom>
          <a:solidFill>
            <a:srgbClr val="000000"/>
          </a:solid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Verdana" pitchFamily="34" charset="0"/>
                <a:ea typeface="+mn-ea"/>
                <a:cs typeface="Arial" charset="0"/>
              </a:rPr>
              <a:t>SPRING FEASTS</a:t>
            </a:r>
          </a:p>
        </p:txBody>
      </p:sp>
      <p:sp>
        <p:nvSpPr>
          <p:cNvPr id="5126" name="Text Box 17"/>
          <p:cNvSpPr txBox="1">
            <a:spLocks noChangeArrowheads="1"/>
          </p:cNvSpPr>
          <p:nvPr/>
        </p:nvSpPr>
        <p:spPr bwMode="auto">
          <a:xfrm>
            <a:off x="8001000" y="914401"/>
            <a:ext cx="2362200" cy="366713"/>
          </a:xfrm>
          <a:prstGeom prst="rect">
            <a:avLst/>
          </a:prstGeom>
          <a:solidFill>
            <a:srgbClr val="000000"/>
          </a:solid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Verdana" pitchFamily="34" charset="0"/>
                <a:ea typeface="+mn-ea"/>
                <a:cs typeface="Arial" charset="0"/>
              </a:rPr>
              <a:t>FALL FEASTS</a:t>
            </a:r>
          </a:p>
        </p:txBody>
      </p:sp>
      <p:sp>
        <p:nvSpPr>
          <p:cNvPr id="5127" name="Line 18"/>
          <p:cNvSpPr>
            <a:spLocks noChangeShapeType="1"/>
          </p:cNvSpPr>
          <p:nvPr/>
        </p:nvSpPr>
        <p:spPr bwMode="auto">
          <a:xfrm>
            <a:off x="3276600" y="457200"/>
            <a:ext cx="0" cy="533400"/>
          </a:xfrm>
          <a:prstGeom prst="line">
            <a:avLst/>
          </a:prstGeom>
          <a:noFill/>
          <a:ln w="22225">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28" name="Line 19"/>
          <p:cNvSpPr>
            <a:spLocks noChangeShapeType="1"/>
          </p:cNvSpPr>
          <p:nvPr/>
        </p:nvSpPr>
        <p:spPr bwMode="auto">
          <a:xfrm>
            <a:off x="8915400" y="457200"/>
            <a:ext cx="0" cy="457200"/>
          </a:xfrm>
          <a:prstGeom prst="line">
            <a:avLst/>
          </a:prstGeom>
          <a:noFill/>
          <a:ln w="22225">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29" name="Line 20"/>
          <p:cNvSpPr>
            <a:spLocks noChangeShapeType="1"/>
          </p:cNvSpPr>
          <p:nvPr/>
        </p:nvSpPr>
        <p:spPr bwMode="auto">
          <a:xfrm>
            <a:off x="2362200" y="1219200"/>
            <a:ext cx="0" cy="1066800"/>
          </a:xfrm>
          <a:prstGeom prst="line">
            <a:avLst/>
          </a:prstGeom>
          <a:noFill/>
          <a:ln w="22225">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30" name="Line 21"/>
          <p:cNvSpPr>
            <a:spLocks noChangeShapeType="1"/>
          </p:cNvSpPr>
          <p:nvPr/>
        </p:nvSpPr>
        <p:spPr bwMode="auto">
          <a:xfrm>
            <a:off x="3276600" y="1295400"/>
            <a:ext cx="0" cy="2438400"/>
          </a:xfrm>
          <a:prstGeom prst="line">
            <a:avLst/>
          </a:prstGeom>
          <a:noFill/>
          <a:ln w="22225">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31" name="Line 22"/>
          <p:cNvSpPr>
            <a:spLocks noChangeShapeType="1"/>
          </p:cNvSpPr>
          <p:nvPr/>
        </p:nvSpPr>
        <p:spPr bwMode="auto">
          <a:xfrm>
            <a:off x="4343400" y="1219200"/>
            <a:ext cx="0" cy="1066800"/>
          </a:xfrm>
          <a:prstGeom prst="line">
            <a:avLst/>
          </a:prstGeom>
          <a:noFill/>
          <a:ln w="22225">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32" name="Line 23"/>
          <p:cNvSpPr>
            <a:spLocks noChangeShapeType="1"/>
          </p:cNvSpPr>
          <p:nvPr/>
        </p:nvSpPr>
        <p:spPr bwMode="auto">
          <a:xfrm>
            <a:off x="6096000" y="1295400"/>
            <a:ext cx="0" cy="990600"/>
          </a:xfrm>
          <a:prstGeom prst="line">
            <a:avLst/>
          </a:prstGeom>
          <a:noFill/>
          <a:ln w="22225">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33" name="Line 24"/>
          <p:cNvSpPr>
            <a:spLocks noChangeShapeType="1"/>
          </p:cNvSpPr>
          <p:nvPr/>
        </p:nvSpPr>
        <p:spPr bwMode="auto">
          <a:xfrm>
            <a:off x="8077200" y="1295400"/>
            <a:ext cx="0" cy="990600"/>
          </a:xfrm>
          <a:prstGeom prst="line">
            <a:avLst/>
          </a:prstGeom>
          <a:noFill/>
          <a:ln w="22225">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34" name="Line 25"/>
          <p:cNvSpPr>
            <a:spLocks noChangeShapeType="1"/>
          </p:cNvSpPr>
          <p:nvPr/>
        </p:nvSpPr>
        <p:spPr bwMode="auto">
          <a:xfrm>
            <a:off x="8915400" y="1295400"/>
            <a:ext cx="0" cy="2438400"/>
          </a:xfrm>
          <a:prstGeom prst="line">
            <a:avLst/>
          </a:prstGeom>
          <a:noFill/>
          <a:ln w="22225">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35" name="Line 26"/>
          <p:cNvSpPr>
            <a:spLocks noChangeShapeType="1"/>
          </p:cNvSpPr>
          <p:nvPr/>
        </p:nvSpPr>
        <p:spPr bwMode="auto">
          <a:xfrm>
            <a:off x="9829800" y="1295400"/>
            <a:ext cx="0" cy="1066800"/>
          </a:xfrm>
          <a:prstGeom prst="line">
            <a:avLst/>
          </a:prstGeom>
          <a:noFill/>
          <a:ln w="22225">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36" name="AutoShape 33"/>
          <p:cNvSpPr>
            <a:spLocks noChangeArrowheads="1"/>
          </p:cNvSpPr>
          <p:nvPr/>
        </p:nvSpPr>
        <p:spPr bwMode="auto">
          <a:xfrm>
            <a:off x="1524000" y="22860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Verdana" pitchFamily="34" charset="0"/>
                <a:ea typeface="+mn-ea"/>
                <a:cs typeface="Arial" charset="0"/>
              </a:rPr>
              <a:t>Passover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(Nisan 15)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Jesus’ Death</a:t>
            </a:r>
          </a:p>
        </p:txBody>
      </p:sp>
      <p:sp>
        <p:nvSpPr>
          <p:cNvPr id="5137" name="AutoShape 34"/>
          <p:cNvSpPr>
            <a:spLocks noChangeArrowheads="1"/>
          </p:cNvSpPr>
          <p:nvPr/>
        </p:nvSpPr>
        <p:spPr bwMode="auto">
          <a:xfrm>
            <a:off x="2514600" y="37338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Verdana" pitchFamily="34" charset="0"/>
                <a:ea typeface="+mn-ea"/>
                <a:cs typeface="Arial" charset="0"/>
              </a:rPr>
              <a:t>Unleavened</a:t>
            </a:r>
            <a:endPar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Verdana" pitchFamily="34" charset="0"/>
                <a:ea typeface="+mn-ea"/>
                <a:cs typeface="Arial" charset="0"/>
              </a:rPr>
              <a:t>Bread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(Nisan 15-22)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Jesus’ Burial</a:t>
            </a:r>
          </a:p>
        </p:txBody>
      </p:sp>
      <p:sp>
        <p:nvSpPr>
          <p:cNvPr id="5138" name="AutoShape 35"/>
          <p:cNvSpPr>
            <a:spLocks noChangeArrowheads="1"/>
          </p:cNvSpPr>
          <p:nvPr/>
        </p:nvSpPr>
        <p:spPr bwMode="auto">
          <a:xfrm>
            <a:off x="3352800" y="2286000"/>
            <a:ext cx="1676400" cy="1143000"/>
          </a:xfrm>
          <a:prstGeom prst="flowChartAlternateProcess">
            <a:avLst/>
          </a:prstGeom>
          <a:solidFill>
            <a:schemeClr val="tx1"/>
          </a:solidFill>
          <a:ln w="12700">
            <a:solidFill>
              <a:srgbClr val="000000"/>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Verdana" pitchFamily="34" charset="0"/>
                <a:ea typeface="+mn-ea"/>
                <a:cs typeface="Arial" charset="0"/>
              </a:rPr>
              <a:t>First Fruits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Verdana" pitchFamily="34" charset="0"/>
                <a:ea typeface="+mn-ea"/>
                <a:cs typeface="Arial" charset="0"/>
              </a:rPr>
              <a:t>(Nisan 17)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Verdana" pitchFamily="34" charset="0"/>
                <a:ea typeface="+mn-ea"/>
                <a:cs typeface="Arial" charset="0"/>
              </a:rPr>
              <a:t>Resurrection</a:t>
            </a:r>
          </a:p>
        </p:txBody>
      </p:sp>
      <p:sp>
        <p:nvSpPr>
          <p:cNvPr id="5139" name="AutoShape 36"/>
          <p:cNvSpPr>
            <a:spLocks noChangeArrowheads="1"/>
          </p:cNvSpPr>
          <p:nvPr/>
        </p:nvSpPr>
        <p:spPr bwMode="auto">
          <a:xfrm>
            <a:off x="5295900" y="22860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Verdana" pitchFamily="34" charset="0"/>
                <a:ea typeface="+mn-ea"/>
                <a:cs typeface="Arial" charset="0"/>
              </a:rPr>
              <a:t>Pentecost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(Sivan 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Holy Spirit</a:t>
            </a:r>
          </a:p>
        </p:txBody>
      </p:sp>
      <p:sp>
        <p:nvSpPr>
          <p:cNvPr id="5140" name="AutoShape 37"/>
          <p:cNvSpPr>
            <a:spLocks noChangeArrowheads="1"/>
          </p:cNvSpPr>
          <p:nvPr/>
        </p:nvSpPr>
        <p:spPr bwMode="auto">
          <a:xfrm>
            <a:off x="7239000" y="22860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Verdana" pitchFamily="34" charset="0"/>
                <a:ea typeface="+mn-ea"/>
                <a:cs typeface="Arial" charset="0"/>
              </a:rPr>
              <a:t>Trumpets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(Tishri 1&amp;2)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Repentance</a:t>
            </a:r>
          </a:p>
        </p:txBody>
      </p:sp>
      <p:sp>
        <p:nvSpPr>
          <p:cNvPr id="5141" name="AutoShape 38"/>
          <p:cNvSpPr>
            <a:spLocks noChangeArrowheads="1"/>
          </p:cNvSpPr>
          <p:nvPr/>
        </p:nvSpPr>
        <p:spPr bwMode="auto">
          <a:xfrm>
            <a:off x="9067800" y="22860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Verdana" pitchFamily="34" charset="0"/>
                <a:ea typeface="+mn-ea"/>
                <a:cs typeface="Arial" charset="0"/>
              </a:rPr>
              <a:t>Tabernacles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(Tishri 15)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Rejoicing</a:t>
            </a:r>
          </a:p>
        </p:txBody>
      </p:sp>
      <p:sp>
        <p:nvSpPr>
          <p:cNvPr id="5142" name="AutoShape 39"/>
          <p:cNvSpPr>
            <a:spLocks noChangeArrowheads="1"/>
          </p:cNvSpPr>
          <p:nvPr/>
        </p:nvSpPr>
        <p:spPr bwMode="auto">
          <a:xfrm>
            <a:off x="8077200" y="37338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Verdana" pitchFamily="34" charset="0"/>
                <a:ea typeface="+mn-ea"/>
                <a:cs typeface="Arial" charset="0"/>
              </a:rPr>
              <a:t>Yom</a:t>
            </a: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 </a:t>
            </a:r>
            <a:r>
              <a:rPr kumimoji="0" lang="en-US" sz="1800" b="1" i="0" u="none" strike="noStrike" kern="1200" cap="none" spc="0" normalizeH="0" baseline="0" noProof="0">
                <a:ln>
                  <a:noFill/>
                </a:ln>
                <a:solidFill>
                  <a:srgbClr val="000000"/>
                </a:solidFill>
                <a:effectLst/>
                <a:uLnTx/>
                <a:uFillTx/>
                <a:latin typeface="Verdana" pitchFamily="34" charset="0"/>
                <a:ea typeface="+mn-ea"/>
                <a:cs typeface="Arial" charset="0"/>
              </a:rPr>
              <a:t>Kippur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(Tishri 10)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Redemption</a:t>
            </a:r>
          </a:p>
        </p:txBody>
      </p:sp>
      <p:sp>
        <p:nvSpPr>
          <p:cNvPr id="5143" name="Text Box 43"/>
          <p:cNvSpPr txBox="1">
            <a:spLocks noChangeArrowheads="1"/>
          </p:cNvSpPr>
          <p:nvPr/>
        </p:nvSpPr>
        <p:spPr bwMode="auto">
          <a:xfrm>
            <a:off x="4800600" y="1447800"/>
            <a:ext cx="762000" cy="64135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50 Days</a:t>
            </a:r>
          </a:p>
        </p:txBody>
      </p:sp>
      <p:sp>
        <p:nvSpPr>
          <p:cNvPr id="5144" name="Line 44"/>
          <p:cNvSpPr>
            <a:spLocks noChangeShapeType="1"/>
          </p:cNvSpPr>
          <p:nvPr/>
        </p:nvSpPr>
        <p:spPr bwMode="auto">
          <a:xfrm flipH="1">
            <a:off x="4419600" y="1676400"/>
            <a:ext cx="533400" cy="0"/>
          </a:xfrm>
          <a:prstGeom prst="line">
            <a:avLst/>
          </a:prstGeom>
          <a:noFill/>
          <a:ln w="22225">
            <a:solidFill>
              <a:srgbClr val="000000"/>
            </a:solidFill>
            <a:round/>
            <a:headEnd/>
            <a:tailEnd type="triangle" w="lg"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45" name="Line 45"/>
          <p:cNvSpPr>
            <a:spLocks noChangeShapeType="1"/>
          </p:cNvSpPr>
          <p:nvPr/>
        </p:nvSpPr>
        <p:spPr bwMode="auto">
          <a:xfrm>
            <a:off x="5410200" y="1676400"/>
            <a:ext cx="533400" cy="0"/>
          </a:xfrm>
          <a:prstGeom prst="line">
            <a:avLst/>
          </a:prstGeom>
          <a:noFill/>
          <a:ln w="22225">
            <a:solidFill>
              <a:srgbClr val="000000"/>
            </a:solidFill>
            <a:round/>
            <a:headEnd/>
            <a:tailEnd type="triangle" w="lg"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46" name="Line 46"/>
          <p:cNvSpPr>
            <a:spLocks noChangeShapeType="1"/>
          </p:cNvSpPr>
          <p:nvPr/>
        </p:nvSpPr>
        <p:spPr bwMode="auto">
          <a:xfrm>
            <a:off x="3200400" y="5334000"/>
            <a:ext cx="2667000" cy="0"/>
          </a:xfrm>
          <a:prstGeom prst="line">
            <a:avLst/>
          </a:prstGeom>
          <a:noFill/>
          <a:ln w="22225">
            <a:solidFill>
              <a:srgbClr val="000000"/>
            </a:solidFill>
            <a:round/>
            <a:headEnd/>
            <a:tailEnd type="triangle" w="lg" len="lg"/>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47" name="Line 47"/>
          <p:cNvSpPr>
            <a:spLocks noChangeShapeType="1"/>
          </p:cNvSpPr>
          <p:nvPr/>
        </p:nvSpPr>
        <p:spPr bwMode="auto">
          <a:xfrm flipH="1">
            <a:off x="1752600" y="5334000"/>
            <a:ext cx="1447800" cy="0"/>
          </a:xfrm>
          <a:prstGeom prst="line">
            <a:avLst/>
          </a:prstGeom>
          <a:noFill/>
          <a:ln w="22225">
            <a:solidFill>
              <a:srgbClr val="000000"/>
            </a:solidFill>
            <a:round/>
            <a:headEnd/>
            <a:tailEnd type="triangle" w="lg" len="lg"/>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48" name="Line 48"/>
          <p:cNvSpPr>
            <a:spLocks noChangeShapeType="1"/>
          </p:cNvSpPr>
          <p:nvPr/>
        </p:nvSpPr>
        <p:spPr bwMode="auto">
          <a:xfrm>
            <a:off x="9448800" y="5334000"/>
            <a:ext cx="990600" cy="0"/>
          </a:xfrm>
          <a:prstGeom prst="line">
            <a:avLst/>
          </a:prstGeom>
          <a:noFill/>
          <a:ln w="22225">
            <a:solidFill>
              <a:srgbClr val="000000"/>
            </a:solidFill>
            <a:round/>
            <a:headEnd/>
            <a:tailEnd type="triangle" w="lg" len="lg"/>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49" name="Line 49"/>
          <p:cNvSpPr>
            <a:spLocks noChangeShapeType="1"/>
          </p:cNvSpPr>
          <p:nvPr/>
        </p:nvSpPr>
        <p:spPr bwMode="auto">
          <a:xfrm flipH="1">
            <a:off x="8153400" y="5334000"/>
            <a:ext cx="1295400" cy="0"/>
          </a:xfrm>
          <a:prstGeom prst="line">
            <a:avLst/>
          </a:prstGeom>
          <a:noFill/>
          <a:ln w="22225">
            <a:solidFill>
              <a:srgbClr val="000000"/>
            </a:solidFill>
            <a:round/>
            <a:headEnd/>
            <a:tailEnd type="triangle" w="lg" len="lg"/>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50" name="Line 50"/>
          <p:cNvSpPr>
            <a:spLocks noChangeShapeType="1"/>
          </p:cNvSpPr>
          <p:nvPr/>
        </p:nvSpPr>
        <p:spPr bwMode="auto">
          <a:xfrm flipH="1">
            <a:off x="6172200" y="5334000"/>
            <a:ext cx="1219200" cy="0"/>
          </a:xfrm>
          <a:prstGeom prst="line">
            <a:avLst/>
          </a:prstGeom>
          <a:noFill/>
          <a:ln w="22225">
            <a:solidFill>
              <a:srgbClr val="000000"/>
            </a:solidFill>
            <a:round/>
            <a:headEnd/>
            <a:tailEnd type="triangle" w="lg" len="lg"/>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51" name="Line 51"/>
          <p:cNvSpPr>
            <a:spLocks noChangeShapeType="1"/>
          </p:cNvSpPr>
          <p:nvPr/>
        </p:nvSpPr>
        <p:spPr bwMode="auto">
          <a:xfrm>
            <a:off x="7391400" y="5334000"/>
            <a:ext cx="609600" cy="0"/>
          </a:xfrm>
          <a:prstGeom prst="line">
            <a:avLst/>
          </a:prstGeom>
          <a:noFill/>
          <a:ln w="22225">
            <a:solidFill>
              <a:srgbClr val="000000"/>
            </a:solidFill>
            <a:round/>
            <a:headEnd/>
            <a:tailEnd type="triangle" w="lg" len="lg"/>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52" name="Text Box 52"/>
          <p:cNvSpPr txBox="1">
            <a:spLocks noChangeArrowheads="1"/>
          </p:cNvSpPr>
          <p:nvPr/>
        </p:nvSpPr>
        <p:spPr bwMode="auto">
          <a:xfrm>
            <a:off x="1524000" y="5562601"/>
            <a:ext cx="4495800" cy="7794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Historically Fulfilled During Jesus’</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First Coming</a:t>
            </a:r>
          </a:p>
        </p:txBody>
      </p:sp>
      <p:sp>
        <p:nvSpPr>
          <p:cNvPr id="5153" name="Text Box 53"/>
          <p:cNvSpPr txBox="1">
            <a:spLocks noChangeArrowheads="1"/>
          </p:cNvSpPr>
          <p:nvPr/>
        </p:nvSpPr>
        <p:spPr bwMode="auto">
          <a:xfrm>
            <a:off x="5943600" y="5562601"/>
            <a:ext cx="2133600" cy="36671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The Church Age</a:t>
            </a:r>
          </a:p>
        </p:txBody>
      </p:sp>
      <p:sp>
        <p:nvSpPr>
          <p:cNvPr id="5154" name="Text Box 54"/>
          <p:cNvSpPr txBox="1">
            <a:spLocks noChangeArrowheads="1"/>
          </p:cNvSpPr>
          <p:nvPr/>
        </p:nvSpPr>
        <p:spPr bwMode="auto">
          <a:xfrm>
            <a:off x="8229600" y="5562600"/>
            <a:ext cx="2209800" cy="132873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To Be Fulfilled By The Second Coming of Jesus</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(Second Advent)</a:t>
            </a:r>
          </a:p>
        </p:txBody>
      </p:sp>
      <p:sp>
        <p:nvSpPr>
          <p:cNvPr id="5155" name="Text Box 55"/>
          <p:cNvSpPr txBox="1">
            <a:spLocks noChangeArrowheads="1"/>
          </p:cNvSpPr>
          <p:nvPr/>
        </p:nvSpPr>
        <p:spPr bwMode="auto">
          <a:xfrm>
            <a:off x="2895600" y="6491288"/>
            <a:ext cx="2362200" cy="36671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(First Advent)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How has Jesus’ resurrection affected how you live?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5960793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Is death to sin evident in your character, conversations, and conduct?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9781464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5. Could those who know you well say that you are living a new kind of life, or would they say you are still living as you did before salvation?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78602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One of Jesus’ first agendas on coming to earth was to destroy the works of the devil!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1 John 3:7-9</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7 Little children, let no one deceive you. He who practices righteousness is righteous, just as He is righteous. 8 He who sins is of the devil, for the devil has sinned from the beginning. For this purpose the Son of God was manifested, that He might destroy the works of the devil. 9 Whoever has been born of God does not sin, for His seed remains in him; and he cannot sin, because he has been born of God.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If you’ve been a Christian for any length of time, you’re probably very familiar with the story of Jesus Christ’s resurrection</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But has it changed how you live?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What impact does Christ’s resurrection have on your thinking, conversation, and conduct?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11064</TotalTime>
  <Words>1889</Words>
  <Application>Microsoft Office PowerPoint</Application>
  <PresentationFormat>Widescreen</PresentationFormat>
  <Paragraphs>192</Paragraphs>
  <Slides>50</Slides>
  <Notes>2</Notes>
  <HiddenSlides>0</HiddenSlides>
  <MMClips>1</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50</vt:i4>
      </vt:variant>
    </vt:vector>
  </HeadingPairs>
  <TitlesOfParts>
    <vt:vector size="57" baseType="lpstr">
      <vt:lpstr>Arial</vt:lpstr>
      <vt:lpstr>Calibri</vt:lpstr>
      <vt:lpstr>Verdana</vt:lpstr>
      <vt:lpstr>Verdana Pro</vt:lpstr>
      <vt:lpstr>1_Mountain Top</vt:lpstr>
      <vt:lpstr>2_Mountain Top</vt:lpstr>
      <vt:lpstr>3_Mountain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733</cp:revision>
  <dcterms:created xsi:type="dcterms:W3CDTF">2009-08-18T08:19:59Z</dcterms:created>
  <dcterms:modified xsi:type="dcterms:W3CDTF">2026-04-04T18:13:45Z</dcterms:modified>
</cp:coreProperties>
</file>