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70"/>
  </p:notesMasterIdLst>
  <p:handoutMasterIdLst>
    <p:handoutMasterId r:id="rId71"/>
  </p:handoutMasterIdLst>
  <p:sldIdLst>
    <p:sldId id="1729" r:id="rId4"/>
    <p:sldId id="460" r:id="rId5"/>
    <p:sldId id="826" r:id="rId6"/>
    <p:sldId id="999" r:id="rId7"/>
    <p:sldId id="1000" r:id="rId8"/>
    <p:sldId id="461" r:id="rId9"/>
    <p:sldId id="1001" r:id="rId10"/>
    <p:sldId id="1040" r:id="rId11"/>
    <p:sldId id="464" r:id="rId12"/>
    <p:sldId id="833" r:id="rId13"/>
    <p:sldId id="465" r:id="rId14"/>
    <p:sldId id="373" r:id="rId15"/>
    <p:sldId id="374" r:id="rId16"/>
    <p:sldId id="979" r:id="rId17"/>
    <p:sldId id="1638" r:id="rId18"/>
    <p:sldId id="981" r:id="rId19"/>
    <p:sldId id="980" r:id="rId20"/>
    <p:sldId id="985" r:id="rId21"/>
    <p:sldId id="984" r:id="rId22"/>
    <p:sldId id="1003" r:id="rId23"/>
    <p:sldId id="983" r:id="rId24"/>
    <p:sldId id="1002" r:id="rId25"/>
    <p:sldId id="1016" r:id="rId26"/>
    <p:sldId id="1015" r:id="rId27"/>
    <p:sldId id="1026" r:id="rId28"/>
    <p:sldId id="1678" r:id="rId29"/>
    <p:sldId id="1617" r:id="rId30"/>
    <p:sldId id="1618" r:id="rId31"/>
    <p:sldId id="1619" r:id="rId32"/>
    <p:sldId id="1620" r:id="rId33"/>
    <p:sldId id="1621" r:id="rId34"/>
    <p:sldId id="1645" r:id="rId35"/>
    <p:sldId id="1646" r:id="rId36"/>
    <p:sldId id="1647" r:id="rId37"/>
    <p:sldId id="1728" r:id="rId38"/>
    <p:sldId id="1684" r:id="rId39"/>
    <p:sldId id="1716" r:id="rId40"/>
    <p:sldId id="1727" r:id="rId41"/>
    <p:sldId id="1733" r:id="rId42"/>
    <p:sldId id="1734" r:id="rId43"/>
    <p:sldId id="1736" r:id="rId44"/>
    <p:sldId id="1737" r:id="rId45"/>
    <p:sldId id="1738" r:id="rId46"/>
    <p:sldId id="1739" r:id="rId47"/>
    <p:sldId id="1740" r:id="rId48"/>
    <p:sldId id="1741" r:id="rId49"/>
    <p:sldId id="1742" r:id="rId50"/>
    <p:sldId id="1743" r:id="rId51"/>
    <p:sldId id="1744" r:id="rId52"/>
    <p:sldId id="1745" r:id="rId53"/>
    <p:sldId id="1746" r:id="rId54"/>
    <p:sldId id="1747" r:id="rId55"/>
    <p:sldId id="1748" r:id="rId56"/>
    <p:sldId id="1749" r:id="rId57"/>
    <p:sldId id="1735" r:id="rId58"/>
    <p:sldId id="1750" r:id="rId59"/>
    <p:sldId id="1751" r:id="rId60"/>
    <p:sldId id="969" r:id="rId61"/>
    <p:sldId id="970" r:id="rId62"/>
    <p:sldId id="971" r:id="rId63"/>
    <p:sldId id="972" r:id="rId64"/>
    <p:sldId id="973" r:id="rId65"/>
    <p:sldId id="974" r:id="rId66"/>
    <p:sldId id="975" r:id="rId67"/>
    <p:sldId id="1597" r:id="rId68"/>
    <p:sldId id="852" r:id="rId6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5/24/2026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5/24/2026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5/24/2026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5/24/2026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1EA3D2B-13F0-0C11-2FDF-7425E3EEAEEB}"/>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9E138F5A-5D2E-7665-1049-AEA37247CF52}"/>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31218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Psalm 127:3-5</a:t>
            </a:r>
            <a:endParaRPr lang="en-US" sz="4000" u="sng" dirty="0"/>
          </a:p>
          <a:p>
            <a:pPr algn="ctr"/>
            <a:r>
              <a:rPr lang="en-US" sz="4000" dirty="0"/>
              <a:t>3 Behold, children are a gift of the LORD; The fruit of the womb is a reward. 4 Like arrows in the hand of a warrior, So are the children of one's youth. 5 How blessed is the man whose quiver is full of them; They shall not be ashamed, When they speak with their enemies in the gate. </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Titus 2:4</a:t>
            </a:r>
            <a:endParaRPr lang="en-US" sz="4000" u="sng" dirty="0"/>
          </a:p>
          <a:p>
            <a:pPr algn="ctr"/>
            <a:r>
              <a:rPr lang="en-US" sz="4000" dirty="0"/>
              <a:t>“that they admonish the young women to love their husbands, to love their children</a:t>
            </a:r>
            <a:r>
              <a:rPr lang="en-US" sz="4000" b="1" dirty="0"/>
              <a:t>” </a:t>
            </a:r>
            <a:endParaRPr lang="en-US" sz="4000" dirty="0"/>
          </a:p>
          <a:p>
            <a:pPr algn="ctr"/>
            <a:r>
              <a:rPr lang="en-US" sz="4000" dirty="0"/>
              <a:t> </a:t>
            </a:r>
          </a:p>
          <a:p>
            <a:pPr algn="ctr"/>
            <a:r>
              <a:rPr lang="en-US" sz="4000" dirty="0"/>
              <a:t> </a:t>
            </a:r>
          </a:p>
          <a:p>
            <a:pPr marL="0" marR="0" algn="ctr">
              <a:lnSpc>
                <a:spcPct val="115000"/>
              </a:lnSpc>
              <a:spcAft>
                <a:spcPts val="10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dirty="0"/>
              <a:t> The Greek word </a:t>
            </a:r>
            <a:r>
              <a:rPr lang="en-US" sz="4000" b="1" dirty="0" err="1"/>
              <a:t>philoteknos</a:t>
            </a:r>
            <a:r>
              <a:rPr lang="en-US" sz="4000" b="1" dirty="0"/>
              <a:t> appears in reference to mothers loving their children. This word represents a special kind of “mother love.”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dirty="0"/>
              <a:t>Several things are commanded of Christian mothers in God’s Word</a:t>
            </a:r>
            <a:endParaRPr lang="en-US" sz="4000" dirty="0"/>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dirty="0"/>
              <a:t>1. Availability – morning, noon, and night </a:t>
            </a:r>
            <a:endParaRPr lang="en-US" sz="4000" dirty="0"/>
          </a:p>
          <a:p>
            <a:pPr algn="ctr"/>
            <a:r>
              <a:rPr lang="en-US" sz="4000" dirty="0"/>
              <a:t> </a:t>
            </a:r>
          </a:p>
          <a:p>
            <a:pPr algn="ctr"/>
            <a:r>
              <a:rPr lang="en-US" sz="4000" dirty="0"/>
              <a:t> </a:t>
            </a:r>
          </a:p>
          <a:p>
            <a:pPr algn="ctr"/>
            <a:endParaRPr lang="en-US" sz="4000" dirty="0"/>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u="sng" dirty="0"/>
              <a:t>Deuteronomy 6:6-7</a:t>
            </a:r>
            <a:endParaRPr lang="en-US" sz="4000" u="sng" dirty="0"/>
          </a:p>
          <a:p>
            <a:pPr algn="ctr"/>
            <a:r>
              <a:rPr lang="en-US" sz="4000" dirty="0"/>
              <a:t>6 And these words, which I am commanding you today, shall be on your heart; 7 and you shall teach them diligently to your sons and shall talk of them when you sit in your house and when you walk by the way and when you lie down and when you rise up.</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a:t>
            </a:r>
            <a:r>
              <a:rPr lang="en-US" sz="4000" b="1" dirty="0"/>
              <a:t>2. Involvement – interacting, discussing, thinking, and processing life together </a:t>
            </a:r>
            <a:endParaRPr lang="en-US" sz="4000" dirty="0"/>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Ephesians 6:4</a:t>
            </a:r>
            <a:endParaRPr lang="en-US" sz="4000" b="1" dirty="0"/>
          </a:p>
          <a:p>
            <a:pPr algn="ctr"/>
            <a:r>
              <a:rPr lang="en-US" sz="4000" b="1" dirty="0"/>
              <a:t>(Living Bible Translation)</a:t>
            </a:r>
            <a:endParaRPr lang="en-US" sz="4000" dirty="0"/>
          </a:p>
          <a:p>
            <a:pPr algn="ctr"/>
            <a:r>
              <a:rPr lang="en-US" sz="4000" dirty="0"/>
              <a:t>4 And now a word to you parents. Don't keep on scolding and nagging your children, making them angry and resentful. Rather, bring them up with the loving discipline the Lord himself approves, with suggestions and godly advice.</a:t>
            </a: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3. Teaching – the Scriptures and a Biblical Worldview </a:t>
            </a: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u="sng" dirty="0"/>
              <a:t>Psalm 78:4-7</a:t>
            </a:r>
          </a:p>
          <a:p>
            <a:pPr algn="ctr"/>
            <a:r>
              <a:rPr lang="en-US" sz="4000" b="1" dirty="0"/>
              <a:t>(Living Bible Translation)</a:t>
            </a:r>
            <a:endParaRPr lang="en-US" sz="4000" dirty="0"/>
          </a:p>
          <a:p>
            <a:pPr algn="ctr"/>
            <a:r>
              <a:rPr lang="en-US" sz="4000" dirty="0"/>
              <a:t>4 I will reveal these truths to you so that you can describe these glorious deeds of Jehovah to your children and tell them about the mighty miracles he did. 5 For he gave his laws to Israel and commanded our parents to teach them to their children,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6 so that they in turn could teach their children too. Thus his laws pass down from generation to generation. 7 In this way each generation has been able to obey his laws and to set its hope anew on God and not forget his glorious miracles.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Deuteronomy 4:9-10</a:t>
            </a:r>
            <a:endParaRPr lang="en-US" sz="4000" u="sng" dirty="0"/>
          </a:p>
          <a:p>
            <a:pPr algn="ctr"/>
            <a:r>
              <a:rPr lang="en-US" sz="4000" dirty="0"/>
              <a:t>9 "Only take heed to yourself, and diligently keep yourself, lest you forget the things your eyes have seen, and lest they depart from your heart all the days of your life. And teach them to your children and your grandchildren, </a:t>
            </a:r>
          </a:p>
          <a:p>
            <a:pPr algn="ctr"/>
            <a:endParaRPr lang="en-US" sz="4000" b="1" dirty="0"/>
          </a:p>
          <a:p>
            <a:pPr algn="ctr"/>
            <a:r>
              <a:rPr lang="en-US" sz="4000" dirty="0"/>
              <a:t> </a:t>
            </a:r>
          </a:p>
          <a:p>
            <a:pPr algn="ctr"/>
            <a:r>
              <a:rPr lang="en-US" sz="4000" dirty="0"/>
              <a:t> </a:t>
            </a:r>
          </a:p>
          <a:p>
            <a:pPr algn="ctr"/>
            <a:r>
              <a:rPr lang="en-US" sz="4000" dirty="0"/>
              <a:t> </a:t>
            </a:r>
          </a:p>
          <a:p>
            <a:pPr algn="ct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10 especially concerning the day you stood before the LORD your God in Horeb, when the LORD said to me, 'Gather the people to Me, and I will let them hear My words, that they may learn to fear Me all the days they live on the earth, and that they may teach their children.'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4. Training – helping a child to develop skills and discover his/her strengths </a:t>
            </a:r>
            <a:endParaRPr lang="en-US" sz="4000" dirty="0"/>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Proverbs 22:6</a:t>
            </a:r>
            <a:endParaRPr lang="en-US" sz="4000" u="sng" dirty="0"/>
          </a:p>
          <a:p>
            <a:pPr algn="ctr"/>
            <a:r>
              <a:rPr lang="en-US" sz="4000" dirty="0"/>
              <a:t>“Train up a child in the way he should go, And when he is old he will not depart from it”</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Romans 12:6-8 </a:t>
            </a:r>
            <a:endParaRPr lang="en-US" sz="4000" u="sng" dirty="0"/>
          </a:p>
          <a:p>
            <a:pPr algn="ctr"/>
            <a:r>
              <a:rPr lang="en-US" sz="4000" dirty="0"/>
              <a:t>6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dirty="0"/>
              <a:t>5. Discipline – teaching the fear of the Lord, drawing the line consistently, lovingly, firmly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u="sng" dirty="0"/>
              <a:t>Hebrews 12:5-11</a:t>
            </a:r>
            <a:endParaRPr lang="en-US" sz="4000" u="sng" dirty="0"/>
          </a:p>
          <a:p>
            <a:pPr algn="ctr"/>
            <a:r>
              <a:rPr lang="en-US" sz="4000" dirty="0"/>
              <a:t>5 And you have forgotten the exhortation which speaks to you as to sons: "My son, do not despise the chastening of the LORD, Nor be discouraged when you are rebuked by Him; 6 For whom the LORD loves He chastens, And scourges every son whom He receives."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t>7 If you endure chastening, God deals with you as with sons; for what son is there whom a father does not chasten? 8 But if you are without chastening, of which all have become partakers, then you are illegitimate and not sons.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9 Furthermore, we have had human fathers who corrected us, and we paid them respect. Shall we not much more readily be in subjection to the Father of spirits and live? 10 For they indeed for a few days chastened us as seemed best to them, but He for our profit, that we may be partakers of His holiness.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4000" b="1" dirty="0"/>
              <a:t>Godly Mothers in The Midst of Darkness</a:t>
            </a:r>
            <a:endParaRPr lang="en-US" sz="4000" dirty="0"/>
          </a:p>
          <a:p>
            <a:pPr algn="ctr"/>
            <a:r>
              <a:rPr lang="en-US" sz="2800" b="1" dirty="0"/>
              <a:t>By Pastor Fee Soliven</a:t>
            </a:r>
            <a:endParaRPr lang="en-US" sz="2800" dirty="0"/>
          </a:p>
          <a:p>
            <a:pPr algn="ctr"/>
            <a:r>
              <a:rPr lang="en-US" sz="4000" b="1" dirty="0"/>
              <a:t>Proverbs 31:10-12, 25-31</a:t>
            </a:r>
            <a:endParaRPr lang="en-US" sz="4000" dirty="0"/>
          </a:p>
          <a:p>
            <a:pPr algn="ctr"/>
            <a:r>
              <a:rPr lang="en-US" sz="4000" b="1" dirty="0"/>
              <a:t>Sunday Morning</a:t>
            </a:r>
            <a:endParaRPr lang="en-US" sz="4000" dirty="0"/>
          </a:p>
          <a:p>
            <a:pPr algn="ctr"/>
            <a:r>
              <a:rPr lang="en-US" sz="4000" b="1" dirty="0"/>
              <a:t>May 10, 2026</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E573E9F-38C3-DCDE-8421-5673AE5F4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1800"/>
            <a:ext cx="12192000" cy="38862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0" y="5448299"/>
            <a:ext cx="1828800" cy="137160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dirty="0"/>
              <a:t>11 Now no chastening seems to be joyful for the present, but painful; nevertheless, afterward it yields the peaceable fruit of righteousness to those who have been trained by it.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6. Nurture – providing an environment of constant verbal support, freedom to fail, acceptance, affection, unconditional love </a:t>
            </a:r>
            <a:endParaRPr lang="en-US" sz="4000" dirty="0"/>
          </a:p>
          <a:p>
            <a:pPr algn="ctr"/>
            <a:r>
              <a:rPr lang="en-US" sz="4000" dirty="0"/>
              <a:t> </a:t>
            </a:r>
          </a:p>
          <a:p>
            <a:pPr algn="ctr"/>
            <a:r>
              <a:rPr lang="en-US" sz="4000" dirty="0"/>
              <a:t> </a:t>
            </a: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Titus 2:1-4</a:t>
            </a:r>
            <a:endParaRPr lang="en-US" sz="4000" u="sng" dirty="0"/>
          </a:p>
          <a:p>
            <a:pPr algn="ctr"/>
            <a:r>
              <a:rPr lang="en-US" sz="4000" dirty="0"/>
              <a:t>1 But as for you, speak the things which are proper for sound doctrine: 2 that the older men be sober, reverent, temperate, sound in faith, in love, in patience; 3 the older women likewise, that they be reverent in behavior, not slanderers, not given to much wine, teachers of good things-- 4 that they admonish the young women to love their husbands, to love their children…</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u="sng" dirty="0"/>
              <a:t>Proverbs 10:9</a:t>
            </a:r>
            <a:endParaRPr lang="en-US" sz="4000" u="sng" dirty="0"/>
          </a:p>
          <a:p>
            <a:pPr algn="ctr"/>
            <a:r>
              <a:rPr lang="en-US" sz="4000" dirty="0"/>
              <a:t>“He who walks with integrity walks securely, But he who perverts his ways will become known”</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u="sng" dirty="0"/>
              <a:t>Psalm 37:18</a:t>
            </a:r>
            <a:endParaRPr lang="en-US" sz="4000" u="sng" dirty="0"/>
          </a:p>
          <a:p>
            <a:pPr algn="ctr"/>
            <a:r>
              <a:rPr lang="en-US" sz="4000" dirty="0"/>
              <a:t>“The LORD knows the days of the upright, And their inheritance shall be forever”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0BE05-3BFB-8379-2CA0-874F94A4F0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9A18E6E-B00E-FF20-ABA3-EAF5DFD13845}"/>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EVE</a:t>
            </a:r>
            <a:endParaRPr lang="en-US" sz="4000" dirty="0"/>
          </a:p>
          <a:p>
            <a:pPr algn="ctr"/>
            <a:r>
              <a:rPr lang="en-US" sz="4000" dirty="0"/>
              <a:t>The Original Mother — more specifically, of Cain, Abel, and Seth (and several unnamed others) wife to Adam</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9881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lang="en-US" sz="3600" b="1" dirty="0"/>
              <a:t>SARAH</a:t>
            </a:r>
            <a:endParaRPr lang="en-US" sz="3600" dirty="0"/>
          </a:p>
          <a:p>
            <a:pPr algn="ctr"/>
            <a:r>
              <a:rPr lang="en-US" sz="3600" dirty="0"/>
              <a:t>Wife to Abraham and Mother of Isaac</a:t>
            </a:r>
          </a:p>
          <a:p>
            <a:pPr algn="ctr"/>
            <a:r>
              <a:rPr lang="en-US" sz="3600" dirty="0"/>
              <a:t> </a:t>
            </a:r>
          </a:p>
          <a:p>
            <a:pPr algn="ctr"/>
            <a:r>
              <a:rPr lang="en-US" sz="3600" dirty="0"/>
              <a:t> </a:t>
            </a:r>
          </a:p>
          <a:p>
            <a:pPr algn="ctr"/>
            <a:r>
              <a:rPr lang="en-US" sz="36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F999-16BB-349E-D013-C67E164DA4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75C47F-FB29-5537-D314-AA4F22F66B33}"/>
              </a:ext>
            </a:extLst>
          </p:cNvPr>
          <p:cNvSpPr txBox="1">
            <a:spLocks noChangeArrowheads="1"/>
          </p:cNvSpPr>
          <p:nvPr/>
        </p:nvSpPr>
        <p:spPr>
          <a:xfrm>
            <a:off x="0" y="0"/>
            <a:ext cx="12192000" cy="5486400"/>
          </a:xfrm>
          <a:prstGeom prst="rect">
            <a:avLst/>
          </a:prstGeom>
        </p:spPr>
        <p:txBody>
          <a:bodyPr/>
          <a:lstStyle/>
          <a:p>
            <a:pPr algn="ctr"/>
            <a:r>
              <a:rPr lang="en-US" sz="4000" b="1" dirty="0"/>
              <a:t>REBEKAH</a:t>
            </a:r>
            <a:endParaRPr lang="en-US" sz="4000" dirty="0"/>
          </a:p>
          <a:p>
            <a:pPr algn="ctr"/>
            <a:r>
              <a:rPr lang="en-US" sz="4000" dirty="0"/>
              <a:t>Wife to Isaac and Mother of Jacob and Esau</a:t>
            </a:r>
          </a:p>
          <a:p>
            <a:pPr algn="ctr"/>
            <a:r>
              <a:rPr lang="en-US" sz="4000" dirty="0"/>
              <a:t> </a:t>
            </a:r>
          </a:p>
          <a:p>
            <a:pPr algn="ctr"/>
            <a:r>
              <a:rPr lang="en-US" sz="4000" dirty="0"/>
              <a:t> </a:t>
            </a:r>
          </a:p>
          <a:p>
            <a:pPr algn="ct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5358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6F655-77A4-22A9-F1EA-1DD672D8816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0959C43-881C-1152-E958-CC982E0D4DB5}"/>
              </a:ext>
            </a:extLst>
          </p:cNvPr>
          <p:cNvSpPr txBox="1">
            <a:spLocks noChangeArrowheads="1"/>
          </p:cNvSpPr>
          <p:nvPr/>
        </p:nvSpPr>
        <p:spPr>
          <a:xfrm>
            <a:off x="0" y="0"/>
            <a:ext cx="12192000" cy="5486400"/>
          </a:xfrm>
          <a:prstGeom prst="rect">
            <a:avLst/>
          </a:prstGeom>
        </p:spPr>
        <p:txBody>
          <a:bodyPr/>
          <a:lstStyle/>
          <a:p>
            <a:pPr algn="ctr"/>
            <a:r>
              <a:rPr lang="en-US" sz="4000" b="1" dirty="0"/>
              <a:t>BATHSHEBA</a:t>
            </a:r>
            <a:endParaRPr lang="en-US" sz="4000" dirty="0"/>
          </a:p>
          <a:p>
            <a:pPr algn="ctr"/>
            <a:r>
              <a:rPr lang="en-US" sz="4000" dirty="0"/>
              <a:t>Wife to King David and Mother of Solomon</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4828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C981D-A921-3E57-4302-75A63D1974E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36AC1C1-BC2E-3D31-90C7-A98D8BD3D5E2}"/>
              </a:ext>
            </a:extLst>
          </p:cNvPr>
          <p:cNvSpPr txBox="1">
            <a:spLocks noChangeArrowheads="1"/>
          </p:cNvSpPr>
          <p:nvPr/>
        </p:nvSpPr>
        <p:spPr>
          <a:xfrm>
            <a:off x="0" y="0"/>
            <a:ext cx="12192000" cy="5486400"/>
          </a:xfrm>
          <a:prstGeom prst="rect">
            <a:avLst/>
          </a:prstGeom>
        </p:spPr>
        <p:txBody>
          <a:bodyPr/>
          <a:lstStyle/>
          <a:p>
            <a:pPr algn="ctr"/>
            <a:r>
              <a:rPr lang="en-US" sz="4000" b="1" dirty="0"/>
              <a:t>JOCHEBED</a:t>
            </a:r>
            <a:endParaRPr lang="en-US" sz="4000" dirty="0"/>
          </a:p>
          <a:p>
            <a:pPr algn="ctr"/>
            <a:r>
              <a:rPr lang="en-US" sz="4000" dirty="0"/>
              <a:t>Wife to Amram and Mother of Aaron, Moses, and Miriam</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027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Proverbs 31:10-12 </a:t>
            </a:r>
            <a:endParaRPr lang="en-US" sz="4000" u="sng" dirty="0"/>
          </a:p>
          <a:p>
            <a:pPr algn="ctr"/>
            <a:r>
              <a:rPr lang="en-US" sz="4000" dirty="0"/>
              <a:t>10 Who can find a virtuous wife? For her worth is far above rubies. 11 The heart of her husband safely trusts her; So he will have no lack of gain. 12 She does him good and not evil All the days of her life.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F734D-FA6D-3C0D-4126-9497E454F18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82AF248-FD7B-56FF-2D41-84003F338B44}"/>
              </a:ext>
            </a:extLst>
          </p:cNvPr>
          <p:cNvSpPr txBox="1">
            <a:spLocks noChangeArrowheads="1"/>
          </p:cNvSpPr>
          <p:nvPr/>
        </p:nvSpPr>
        <p:spPr>
          <a:xfrm>
            <a:off x="0" y="0"/>
            <a:ext cx="12192000" cy="5486400"/>
          </a:xfrm>
          <a:prstGeom prst="rect">
            <a:avLst/>
          </a:prstGeom>
        </p:spPr>
        <p:txBody>
          <a:bodyPr/>
          <a:lstStyle/>
          <a:p>
            <a:pPr algn="ctr"/>
            <a:r>
              <a:rPr lang="en-US" sz="4000" b="1" dirty="0"/>
              <a:t>HANNAH</a:t>
            </a:r>
            <a:endParaRPr lang="en-US" sz="4000" dirty="0"/>
          </a:p>
          <a:p>
            <a:pPr algn="ctr"/>
            <a:r>
              <a:rPr lang="en-US" sz="4000" dirty="0"/>
              <a:t>Wife to Elkanah and Mother of Samuel</a:t>
            </a:r>
          </a:p>
          <a:p>
            <a:pPr algn="ctr"/>
            <a:r>
              <a:rPr lang="en-US" sz="4000" dirty="0"/>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5000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43C3A-95E0-7844-D978-F47BDD7FA01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5F09037-F8C8-5207-0B0D-46343A59E38E}"/>
              </a:ext>
            </a:extLst>
          </p:cNvPr>
          <p:cNvSpPr txBox="1">
            <a:spLocks noChangeArrowheads="1"/>
          </p:cNvSpPr>
          <p:nvPr/>
        </p:nvSpPr>
        <p:spPr>
          <a:xfrm>
            <a:off x="0" y="0"/>
            <a:ext cx="12192000" cy="5486400"/>
          </a:xfrm>
          <a:prstGeom prst="rect">
            <a:avLst/>
          </a:prstGeom>
        </p:spPr>
        <p:txBody>
          <a:bodyPr/>
          <a:lstStyle/>
          <a:p>
            <a:pPr algn="ctr"/>
            <a:r>
              <a:rPr lang="en-US" sz="4000" b="1" dirty="0"/>
              <a:t>ELIZABETH</a:t>
            </a:r>
            <a:endParaRPr lang="en-US" sz="4000" dirty="0"/>
          </a:p>
          <a:p>
            <a:pPr algn="ctr"/>
            <a:r>
              <a:rPr lang="en-US" sz="4000" dirty="0"/>
              <a:t>Wife to Zechariah and Mother of John the Baptist</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252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5E2E6-246A-022C-D8D2-BC26B97CAA4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7E1E15E-E9F1-A9BE-0A63-4416B6B3EC85}"/>
              </a:ext>
            </a:extLst>
          </p:cNvPr>
          <p:cNvSpPr txBox="1">
            <a:spLocks noChangeArrowheads="1"/>
          </p:cNvSpPr>
          <p:nvPr/>
        </p:nvSpPr>
        <p:spPr>
          <a:xfrm>
            <a:off x="0" y="0"/>
            <a:ext cx="12192000" cy="5486400"/>
          </a:xfrm>
          <a:prstGeom prst="rect">
            <a:avLst/>
          </a:prstGeom>
        </p:spPr>
        <p:txBody>
          <a:bodyPr/>
          <a:lstStyle/>
          <a:p>
            <a:pPr algn="ctr"/>
            <a:r>
              <a:rPr lang="en-US" sz="4000" b="1" dirty="0"/>
              <a:t>MARY</a:t>
            </a:r>
            <a:endParaRPr lang="en-US" sz="4000" dirty="0"/>
          </a:p>
          <a:p>
            <a:pPr algn="ctr"/>
            <a:r>
              <a:rPr lang="en-US" sz="4000" dirty="0"/>
              <a:t>Wife to Joseph and Mother of Jesus</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1335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D6F66-B5BA-12A3-D4F0-8DFBD005EBB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4A5A49-9912-1DD2-6A32-993C431B63F1}"/>
              </a:ext>
            </a:extLst>
          </p:cNvPr>
          <p:cNvSpPr txBox="1">
            <a:spLocks noChangeArrowheads="1"/>
          </p:cNvSpPr>
          <p:nvPr/>
        </p:nvSpPr>
        <p:spPr>
          <a:xfrm>
            <a:off x="0" y="0"/>
            <a:ext cx="12192000" cy="5486400"/>
          </a:xfrm>
          <a:prstGeom prst="rect">
            <a:avLst/>
          </a:prstGeom>
        </p:spPr>
        <p:txBody>
          <a:bodyPr/>
          <a:lstStyle/>
          <a:p>
            <a:pPr algn="ctr"/>
            <a:r>
              <a:rPr lang="en-US" sz="4000" b="1" u="sng" dirty="0"/>
              <a:t>Ephesians 5:22-24</a:t>
            </a:r>
            <a:endParaRPr lang="en-US" sz="4000" u="sng" dirty="0"/>
          </a:p>
          <a:p>
            <a:pPr algn="ctr"/>
            <a:r>
              <a:rPr lang="en-US" sz="4000" dirty="0"/>
              <a:t>22 Wives, submit to your own husbands, as to the Lord. 23 For the husband is head of the wife, as also Christ is head of the church; and He is the Savior of the body. 24 Therefore, just as the church is subject to Christ, so let the wives be to their own husbands in everything.</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7601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95BA6-BE1F-1464-CD76-949058747B2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A5E0518-DF7B-4CD3-55CD-5AD7DEF5B3A9}"/>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Characteristics of Godly Mothers</a:t>
            </a:r>
            <a:endParaRPr lang="en-US" sz="4000" dirty="0"/>
          </a:p>
          <a:p>
            <a:pPr algn="ctr"/>
            <a:r>
              <a:rPr lang="en-US" sz="4000" dirty="0"/>
              <a:t> </a:t>
            </a:r>
          </a:p>
          <a:p>
            <a:pPr lvl="0" algn="ctr">
              <a:defRPr/>
            </a:pPr>
            <a:r>
              <a:rPr lang="en-US" sz="4000" dirty="0">
                <a:solidFill>
                  <a:srgbClr val="FFFFFF"/>
                </a:solidFill>
              </a:rPr>
              <a:t> </a:t>
            </a:r>
          </a:p>
          <a:p>
            <a:pPr lvl="0" algn="ctr">
              <a:defRPr/>
            </a:pPr>
            <a:r>
              <a:rPr lang="en-US" sz="4000" dirty="0">
                <a:solidFill>
                  <a:srgbClr val="FFFFFF"/>
                </a:solidFill>
              </a:rPr>
              <a:t> </a:t>
            </a:r>
          </a:p>
          <a:p>
            <a:pPr lvl="0" algn="ctr">
              <a:defRPr/>
            </a:pPr>
            <a:endParaRPr lang="en-US" sz="4000" dirty="0">
              <a:solidFill>
                <a:srgbClr val="FFFFFF"/>
              </a:solidFill>
            </a:endParaRPr>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7183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AA58F-3ADD-5C3E-B97F-6920FC899FC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75116D3-72EB-2788-EF64-EFA2B77239E8}"/>
              </a:ext>
            </a:extLst>
          </p:cNvPr>
          <p:cNvSpPr txBox="1">
            <a:spLocks noChangeArrowheads="1"/>
          </p:cNvSpPr>
          <p:nvPr/>
        </p:nvSpPr>
        <p:spPr>
          <a:xfrm>
            <a:off x="0" y="0"/>
            <a:ext cx="12192000" cy="5486400"/>
          </a:xfrm>
          <a:prstGeom prst="rect">
            <a:avLst/>
          </a:prstGeom>
        </p:spPr>
        <p:txBody>
          <a:bodyPr/>
          <a:lstStyle/>
          <a:p>
            <a:pPr algn="ctr"/>
            <a:r>
              <a:rPr lang="en-US" sz="4000" b="1" dirty="0"/>
              <a:t>1. A godly mother prays and reads the Word of God</a:t>
            </a:r>
            <a:endParaRPr lang="en-US" sz="4000" dirty="0"/>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3156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0D7CF-BD7C-8390-F817-A730AAF2A2F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5EE36D6-C0D3-A0CC-8434-D323290DEA76}"/>
              </a:ext>
            </a:extLst>
          </p:cNvPr>
          <p:cNvSpPr txBox="1">
            <a:spLocks noChangeArrowheads="1"/>
          </p:cNvSpPr>
          <p:nvPr/>
        </p:nvSpPr>
        <p:spPr>
          <a:xfrm>
            <a:off x="0" y="0"/>
            <a:ext cx="12192000" cy="5486400"/>
          </a:xfrm>
          <a:prstGeom prst="rect">
            <a:avLst/>
          </a:prstGeom>
        </p:spPr>
        <p:txBody>
          <a:bodyPr/>
          <a:lstStyle/>
          <a:p>
            <a:pPr algn="ctr"/>
            <a:r>
              <a:rPr lang="en-US" sz="4000" b="1" dirty="0"/>
              <a:t>2. She is a mother who has learned to trust God for every need</a:t>
            </a:r>
            <a:endParaRPr lang="en-US" sz="4000" dirty="0"/>
          </a:p>
          <a:p>
            <a:pPr lvl="0" algn="ctr">
              <a:defRPr/>
            </a:pPr>
            <a:endParaRPr lang="en-US" sz="4000" dirty="0">
              <a:solidFill>
                <a:srgbClr val="FFFFFF"/>
              </a:solidFill>
            </a:endParaRPr>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2968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39FBB-7E35-04DB-81FC-2DF3B1EB3B3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BFC697D-03AD-60F0-55F3-E63A3EF66584}"/>
              </a:ext>
            </a:extLst>
          </p:cNvPr>
          <p:cNvSpPr txBox="1">
            <a:spLocks noChangeArrowheads="1"/>
          </p:cNvSpPr>
          <p:nvPr/>
        </p:nvSpPr>
        <p:spPr>
          <a:xfrm>
            <a:off x="0" y="0"/>
            <a:ext cx="12192000" cy="5486400"/>
          </a:xfrm>
          <a:prstGeom prst="rect">
            <a:avLst/>
          </a:prstGeom>
        </p:spPr>
        <p:txBody>
          <a:bodyPr/>
          <a:lstStyle/>
          <a:p>
            <a:pPr algn="ctr"/>
            <a:r>
              <a:rPr lang="en-US" sz="4000" b="1" dirty="0"/>
              <a:t>3. A godly mother is generous</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6399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01E3D-CB67-DED4-E763-52287E26639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EA1AF03-D679-3974-4ED9-59AA9CE25553}"/>
              </a:ext>
            </a:extLst>
          </p:cNvPr>
          <p:cNvSpPr txBox="1">
            <a:spLocks noChangeArrowheads="1"/>
          </p:cNvSpPr>
          <p:nvPr/>
        </p:nvSpPr>
        <p:spPr>
          <a:xfrm>
            <a:off x="0" y="0"/>
            <a:ext cx="12192000" cy="5486400"/>
          </a:xfrm>
          <a:prstGeom prst="rect">
            <a:avLst/>
          </a:prstGeom>
        </p:spPr>
        <p:txBody>
          <a:bodyPr/>
          <a:lstStyle/>
          <a:p>
            <a:pPr algn="ctr"/>
            <a:r>
              <a:rPr lang="en-US" sz="4000" b="1" dirty="0"/>
              <a:t>4. She is obedient to God</a:t>
            </a:r>
            <a:endParaRPr lang="en-US" sz="4000" dirty="0"/>
          </a:p>
          <a:p>
            <a:pPr algn="ctr"/>
            <a:r>
              <a:rPr lang="en-US" sz="4000" b="1" dirty="0"/>
              <a:t> </a:t>
            </a:r>
            <a:endParaRPr lang="en-US" sz="4000" dirty="0"/>
          </a:p>
          <a:p>
            <a:pPr lvl="0" algn="ctr">
              <a:defRPr/>
            </a:pPr>
            <a:endParaRPr lang="en-US" sz="4000" dirty="0">
              <a:solidFill>
                <a:srgbClr val="FFFFFF"/>
              </a:solidFill>
            </a:endParaRPr>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591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65F17-2A4B-3EE4-3C54-FBED84F80A7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231A39F-0521-FC0A-4B80-A236868FF5A0}"/>
              </a:ext>
            </a:extLst>
          </p:cNvPr>
          <p:cNvSpPr txBox="1">
            <a:spLocks noChangeArrowheads="1"/>
          </p:cNvSpPr>
          <p:nvPr/>
        </p:nvSpPr>
        <p:spPr>
          <a:xfrm>
            <a:off x="0" y="0"/>
            <a:ext cx="12192000" cy="5486400"/>
          </a:xfrm>
          <a:prstGeom prst="rect">
            <a:avLst/>
          </a:prstGeom>
        </p:spPr>
        <p:txBody>
          <a:bodyPr/>
          <a:lstStyle/>
          <a:p>
            <a:pPr algn="ctr"/>
            <a:r>
              <a:rPr lang="en-US" sz="4000" b="1" dirty="0"/>
              <a:t>5. A mother who’s godly is forgiving</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72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Proverbs 10:25-28 </a:t>
            </a:r>
            <a:r>
              <a:rPr lang="en-US" sz="4000" dirty="0"/>
              <a:t>  </a:t>
            </a:r>
          </a:p>
          <a:p>
            <a:pPr algn="ctr"/>
            <a:r>
              <a:rPr lang="en-US" sz="4000" dirty="0"/>
              <a:t>25 She is clothed with strength and dignity; she can laugh at the days to come. 26 She speaks with wisdom, and faithful instruction is on her tongue. 27 She watches over the affairs of her household and does not eat the bread of idleness. 28 Her children arise and call her blessed; her husband also, and he praises her:</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4538B-45FD-4996-AE75-8AB6F726EC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FE2FB35-390E-7F2F-727F-53CD69BAA260}"/>
              </a:ext>
            </a:extLst>
          </p:cNvPr>
          <p:cNvSpPr txBox="1">
            <a:spLocks noChangeArrowheads="1"/>
          </p:cNvSpPr>
          <p:nvPr/>
        </p:nvSpPr>
        <p:spPr>
          <a:xfrm>
            <a:off x="0" y="0"/>
            <a:ext cx="12192000" cy="5486400"/>
          </a:xfrm>
          <a:prstGeom prst="rect">
            <a:avLst/>
          </a:prstGeom>
        </p:spPr>
        <p:txBody>
          <a:bodyPr/>
          <a:lstStyle/>
          <a:p>
            <a:pPr algn="ctr"/>
            <a:r>
              <a:rPr lang="en-US" sz="4000" b="1" dirty="0"/>
              <a:t>6. A godly mother has an attitude of persistence</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8971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484C4-A23B-FE1D-4DDC-E52B745044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E89C484-F910-59A8-DE85-5122BBBA7E5D}"/>
              </a:ext>
            </a:extLst>
          </p:cNvPr>
          <p:cNvSpPr txBox="1">
            <a:spLocks noChangeArrowheads="1"/>
          </p:cNvSpPr>
          <p:nvPr/>
        </p:nvSpPr>
        <p:spPr>
          <a:xfrm>
            <a:off x="0" y="0"/>
            <a:ext cx="12192000" cy="5486400"/>
          </a:xfrm>
          <a:prstGeom prst="rect">
            <a:avLst/>
          </a:prstGeom>
        </p:spPr>
        <p:txBody>
          <a:bodyPr/>
          <a:lstStyle/>
          <a:p>
            <a:pPr algn="ctr"/>
            <a:r>
              <a:rPr lang="en-US" sz="4000" b="1" dirty="0"/>
              <a:t> 7. A godly mother is a servant</a:t>
            </a:r>
            <a:endParaRPr lang="en-US" sz="4000" dirty="0"/>
          </a:p>
          <a:p>
            <a:pPr algn="ctr"/>
            <a:r>
              <a:rPr lang="en-US" sz="4000" b="1" dirty="0"/>
              <a:t> </a:t>
            </a:r>
            <a:endParaRPr lang="en-US" sz="4000" dirty="0"/>
          </a:p>
          <a:p>
            <a:pPr lvl="0" algn="ctr">
              <a:defRPr/>
            </a:pPr>
            <a:endParaRPr lang="en-US" sz="4000" dirty="0">
              <a:solidFill>
                <a:srgbClr val="FFFFFF"/>
              </a:solidFill>
            </a:endParaRPr>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6948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B4E87-0815-B6AF-EA30-FC03A490514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8C390CD-1E86-D709-4A0D-822E53F2FC82}"/>
              </a:ext>
            </a:extLst>
          </p:cNvPr>
          <p:cNvSpPr txBox="1">
            <a:spLocks noChangeArrowheads="1"/>
          </p:cNvSpPr>
          <p:nvPr/>
        </p:nvSpPr>
        <p:spPr>
          <a:xfrm>
            <a:off x="0" y="0"/>
            <a:ext cx="12192000" cy="5486400"/>
          </a:xfrm>
          <a:prstGeom prst="rect">
            <a:avLst/>
          </a:prstGeom>
        </p:spPr>
        <p:txBody>
          <a:bodyPr/>
          <a:lstStyle/>
          <a:p>
            <a:pPr algn="ctr"/>
            <a:r>
              <a:rPr lang="en-US" sz="4000" b="1" dirty="0"/>
              <a:t>8. She lives an orderly life</a:t>
            </a:r>
            <a:endParaRPr lang="en-US" sz="4000" dirty="0"/>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5863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91A15-BAD6-4953-BADA-1F1A6E87513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30BA59E-B284-38EB-6F68-742BFFE2D1B1}"/>
              </a:ext>
            </a:extLst>
          </p:cNvPr>
          <p:cNvSpPr txBox="1">
            <a:spLocks noChangeArrowheads="1"/>
          </p:cNvSpPr>
          <p:nvPr/>
        </p:nvSpPr>
        <p:spPr>
          <a:xfrm>
            <a:off x="0" y="0"/>
            <a:ext cx="12192000" cy="5486400"/>
          </a:xfrm>
          <a:prstGeom prst="rect">
            <a:avLst/>
          </a:prstGeom>
        </p:spPr>
        <p:txBody>
          <a:bodyPr/>
          <a:lstStyle/>
          <a:p>
            <a:pPr algn="ctr"/>
            <a:r>
              <a:rPr lang="en-US" sz="4000" b="1" dirty="0"/>
              <a:t>9. A godly mother is an encourager</a:t>
            </a:r>
            <a:endParaRPr lang="en-US" sz="4000" dirty="0"/>
          </a:p>
          <a:p>
            <a:pPr algn="ctr"/>
            <a:r>
              <a:rPr lang="en-US" sz="4000" b="1" dirty="0"/>
              <a:t> </a:t>
            </a:r>
            <a:endParaRPr lang="en-US" sz="4000" dirty="0"/>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976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F0048-93C9-EA0D-0FA8-612DA4A6C44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8DE7E86-0FB1-4242-D47F-480C85C4FE25}"/>
              </a:ext>
            </a:extLst>
          </p:cNvPr>
          <p:cNvSpPr txBox="1">
            <a:spLocks noChangeArrowheads="1"/>
          </p:cNvSpPr>
          <p:nvPr/>
        </p:nvSpPr>
        <p:spPr>
          <a:xfrm>
            <a:off x="0" y="0"/>
            <a:ext cx="12192000" cy="5486400"/>
          </a:xfrm>
          <a:prstGeom prst="rect">
            <a:avLst/>
          </a:prstGeom>
        </p:spPr>
        <p:txBody>
          <a:bodyPr/>
          <a:lstStyle/>
          <a:p>
            <a:pPr algn="ctr"/>
            <a:r>
              <a:rPr lang="en-US" sz="4000" b="1" dirty="0"/>
              <a:t>10. A godly mother loves unconditionally</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4476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FF8FA-0394-F90D-D109-5896AF21BC6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5AE76E7-0B8B-8540-B380-80265E4C4053}"/>
              </a:ext>
            </a:extLst>
          </p:cNvPr>
          <p:cNvSpPr txBox="1">
            <a:spLocks noChangeArrowheads="1"/>
          </p:cNvSpPr>
          <p:nvPr/>
        </p:nvSpPr>
        <p:spPr>
          <a:xfrm>
            <a:off x="0" y="0"/>
            <a:ext cx="12192000" cy="5486400"/>
          </a:xfrm>
          <a:prstGeom prst="rect">
            <a:avLst/>
          </a:prstGeom>
        </p:spPr>
        <p:txBody>
          <a:bodyPr/>
          <a:lstStyle/>
          <a:p>
            <a:pPr algn="ctr"/>
            <a:r>
              <a:rPr lang="en-US" sz="4000" b="1" dirty="0"/>
              <a:t>1. If you were blessed with a godly mother, what qualities</a:t>
            </a:r>
            <a:endParaRPr lang="en-US" sz="4000" dirty="0"/>
          </a:p>
          <a:p>
            <a:pPr algn="ctr"/>
            <a:r>
              <a:rPr lang="en-US" sz="4000" b="1" dirty="0"/>
              <a:t>do you admire in her? </a:t>
            </a:r>
            <a:endParaRPr lang="en-US" sz="4000" dirty="0"/>
          </a:p>
          <a:p>
            <a:pPr algn="ctr"/>
            <a:r>
              <a:rPr lang="en-US" sz="4000" b="1" dirty="0"/>
              <a:t> </a:t>
            </a:r>
            <a:endParaRPr lang="en-US" sz="4000" dirty="0"/>
          </a:p>
          <a:p>
            <a:pPr lvl="0" algn="ctr">
              <a:defRPr/>
            </a:pPr>
            <a:r>
              <a:rPr lang="en-US" sz="4000" dirty="0">
                <a:solidFill>
                  <a:srgbClr val="FFFFFF"/>
                </a:solidFill>
              </a:rPr>
              <a:t> </a:t>
            </a:r>
          </a:p>
          <a:p>
            <a:pPr lvl="0" algn="ctr">
              <a:defRPr/>
            </a:pPr>
            <a:r>
              <a:rPr lang="en-US" sz="4000" dirty="0">
                <a:solidFill>
                  <a:srgbClr val="FFFFFF"/>
                </a:solidFill>
              </a:rPr>
              <a:t> </a:t>
            </a:r>
          </a:p>
          <a:p>
            <a:pPr lvl="0" algn="ctr">
              <a:defRPr/>
            </a:pPr>
            <a:endParaRPr lang="en-US" sz="4000" dirty="0">
              <a:solidFill>
                <a:srgbClr val="FFFFFF"/>
              </a:solidFill>
            </a:endParaRPr>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8543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8ED69-AC01-F5D5-0D20-CC59B31D974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1F672A6-E0DF-0A15-93B0-04E62C8980DC}"/>
              </a:ext>
            </a:extLst>
          </p:cNvPr>
          <p:cNvSpPr txBox="1">
            <a:spLocks noChangeArrowheads="1"/>
          </p:cNvSpPr>
          <p:nvPr/>
        </p:nvSpPr>
        <p:spPr>
          <a:xfrm>
            <a:off x="0" y="0"/>
            <a:ext cx="12192000" cy="5486400"/>
          </a:xfrm>
          <a:prstGeom prst="rect">
            <a:avLst/>
          </a:prstGeom>
        </p:spPr>
        <p:txBody>
          <a:bodyPr/>
          <a:lstStyle/>
          <a:p>
            <a:pPr algn="ctr"/>
            <a:r>
              <a:rPr lang="en-US" sz="4000" b="1" dirty="0"/>
              <a:t>2. How has she shaped who you are today?</a:t>
            </a:r>
            <a:endParaRPr lang="en-US" sz="4000" dirty="0"/>
          </a:p>
          <a:p>
            <a:pPr algn="ctr"/>
            <a:r>
              <a:rPr lang="en-US" sz="4000" b="1" dirty="0"/>
              <a:t> </a:t>
            </a:r>
            <a:endParaRPr lang="en-US" sz="4000" dirty="0"/>
          </a:p>
          <a:p>
            <a:pPr lvl="0" algn="ctr">
              <a:defRPr/>
            </a:pPr>
            <a:r>
              <a:rPr lang="en-US" sz="4000" dirty="0">
                <a:solidFill>
                  <a:srgbClr val="FFFFFF"/>
                </a:solidFill>
              </a:rPr>
              <a:t> </a:t>
            </a:r>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052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EBEEB-833F-878B-8260-94F062A93C8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F3080E0-5125-F7D6-4D4B-2520903BABB4}"/>
              </a:ext>
            </a:extLst>
          </p:cNvPr>
          <p:cNvSpPr txBox="1">
            <a:spLocks noChangeArrowheads="1"/>
          </p:cNvSpPr>
          <p:nvPr/>
        </p:nvSpPr>
        <p:spPr>
          <a:xfrm>
            <a:off x="0" y="0"/>
            <a:ext cx="12192000" cy="5486400"/>
          </a:xfrm>
          <a:prstGeom prst="rect">
            <a:avLst/>
          </a:prstGeom>
        </p:spPr>
        <p:txBody>
          <a:bodyPr/>
          <a:lstStyle/>
          <a:p>
            <a:pPr algn="ctr"/>
            <a:r>
              <a:rPr lang="en-US" sz="4000" b="1" dirty="0"/>
              <a:t>3. If you are a parent, what godly character traits do you want to develop in your own life and model for your children?</a:t>
            </a:r>
            <a:endParaRPr lang="en-US" sz="4000" dirty="0"/>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3309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b="1" u="sng" dirty="0"/>
              <a:t>Proverbs 10:29-31</a:t>
            </a:r>
          </a:p>
          <a:p>
            <a:pPr algn="ctr"/>
            <a:r>
              <a:rPr lang="en-US" sz="4000" dirty="0"/>
              <a:t>29 "Many women do noble things, but you surpass them all." 30 Charm is deceptive, and beauty is fleeting; but a woman who fears the LORD is to be praised. 31 Give her the reward she has earned, and let her works bring her praise at the city gate. </a:t>
            </a:r>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dirty="0"/>
              <a:t>"What does the Bible say about </a:t>
            </a:r>
          </a:p>
          <a:p>
            <a:pPr algn="ctr"/>
            <a:r>
              <a:rPr lang="en-US" sz="4000" b="1" dirty="0"/>
              <a:t>Christian Mothers?"</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u="sng" dirty="0"/>
              <a:t>Titus 2:4-5</a:t>
            </a:r>
            <a:endParaRPr lang="en-US" sz="4000" u="sng" dirty="0"/>
          </a:p>
          <a:p>
            <a:pPr algn="ctr"/>
            <a:r>
              <a:rPr lang="en-US" sz="4000" dirty="0"/>
              <a:t>4 that they admonish the young women to love their husbands, to love their children, 5 to be discreet, chaste, homemakers, good, obedient to their own husbands, that the word of God may not be blasphemed.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How many of you believe that Children are a gift from the Lord? </a:t>
            </a:r>
            <a:endParaRPr lang="en-US" sz="4000" dirty="0"/>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26342</TotalTime>
  <Words>2233</Words>
  <Application>Microsoft Office PowerPoint</Application>
  <PresentationFormat>Widescreen</PresentationFormat>
  <Paragraphs>329</Paragraphs>
  <Slides>66</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66</vt:i4>
      </vt:variant>
    </vt:vector>
  </HeadingPairs>
  <TitlesOfParts>
    <vt:vector size="77"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881</cp:revision>
  <dcterms:created xsi:type="dcterms:W3CDTF">2009-08-18T08:19:59Z</dcterms:created>
  <dcterms:modified xsi:type="dcterms:W3CDTF">2026-05-25T02:50:39Z</dcterms:modified>
</cp:coreProperties>
</file>