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Lst>
  <p:notesMasterIdLst>
    <p:notesMasterId r:id="rId56"/>
  </p:notesMasterIdLst>
  <p:handoutMasterIdLst>
    <p:handoutMasterId r:id="rId57"/>
  </p:handoutMasterIdLst>
  <p:sldIdLst>
    <p:sldId id="1751" r:id="rId4"/>
    <p:sldId id="460" r:id="rId5"/>
    <p:sldId id="826" r:id="rId6"/>
    <p:sldId id="1747" r:id="rId7"/>
    <p:sldId id="1748" r:id="rId8"/>
    <p:sldId id="1749" r:id="rId9"/>
    <p:sldId id="1750" r:id="rId10"/>
    <p:sldId id="999" r:id="rId11"/>
    <p:sldId id="1742" r:id="rId12"/>
    <p:sldId id="1736" r:id="rId13"/>
    <p:sldId id="1737" r:id="rId14"/>
    <p:sldId id="1738" r:id="rId15"/>
    <p:sldId id="1739" r:id="rId16"/>
    <p:sldId id="1740" r:id="rId17"/>
    <p:sldId id="1755" r:id="rId18"/>
    <p:sldId id="1741" r:id="rId19"/>
    <p:sldId id="1743" r:id="rId20"/>
    <p:sldId id="1744" r:id="rId21"/>
    <p:sldId id="1745" r:id="rId22"/>
    <p:sldId id="1746" r:id="rId23"/>
    <p:sldId id="1000" r:id="rId24"/>
    <p:sldId id="461" r:id="rId25"/>
    <p:sldId id="1001" r:id="rId26"/>
    <p:sldId id="1040" r:id="rId27"/>
    <p:sldId id="464" r:id="rId28"/>
    <p:sldId id="833" r:id="rId29"/>
    <p:sldId id="465" r:id="rId30"/>
    <p:sldId id="373" r:id="rId31"/>
    <p:sldId id="374" r:id="rId32"/>
    <p:sldId id="979" r:id="rId33"/>
    <p:sldId id="1638" r:id="rId34"/>
    <p:sldId id="981" r:id="rId35"/>
    <p:sldId id="980" r:id="rId36"/>
    <p:sldId id="985" r:id="rId37"/>
    <p:sldId id="984" r:id="rId38"/>
    <p:sldId id="1003" r:id="rId39"/>
    <p:sldId id="983" r:id="rId40"/>
    <p:sldId id="1002" r:id="rId41"/>
    <p:sldId id="1016" r:id="rId42"/>
    <p:sldId id="1015" r:id="rId43"/>
    <p:sldId id="1026" r:id="rId44"/>
    <p:sldId id="1678" r:id="rId45"/>
    <p:sldId id="1617" r:id="rId46"/>
    <p:sldId id="969" r:id="rId47"/>
    <p:sldId id="970" r:id="rId48"/>
    <p:sldId id="971" r:id="rId49"/>
    <p:sldId id="972" r:id="rId50"/>
    <p:sldId id="973" r:id="rId51"/>
    <p:sldId id="974" r:id="rId52"/>
    <p:sldId id="975" r:id="rId53"/>
    <p:sldId id="1597" r:id="rId54"/>
    <p:sldId id="852" r:id="rId55"/>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00" autoAdjust="0"/>
    <p:restoredTop sz="94671" autoAdjust="0"/>
  </p:normalViewPr>
  <p:slideViewPr>
    <p:cSldViewPr>
      <p:cViewPr varScale="1">
        <p:scale>
          <a:sx n="112" d="100"/>
          <a:sy n="112" d="100"/>
        </p:scale>
        <p:origin x="144" y="9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2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529251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4528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2249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04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689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3494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86389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6477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375321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5122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6378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70213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5/24/2026</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08452588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00969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5/24/2026</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49027068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11119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902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07914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6826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0858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658286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4975303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5/24/2026</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2870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925625202"/>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5/24/2026</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31175506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4F61556A-E155-DD1E-7BF3-52429CB19F2D}"/>
            </a:ext>
          </a:extLst>
        </p:cNvPr>
        <p:cNvGrpSpPr/>
        <p:nvPr/>
      </p:nvGrpSpPr>
      <p:grpSpPr>
        <a:xfrm>
          <a:off x="0" y="0"/>
          <a:ext cx="0" cy="0"/>
          <a:chOff x="0" y="0"/>
          <a:chExt cx="0" cy="0"/>
        </a:xfrm>
      </p:grpSpPr>
      <p:pic>
        <p:nvPicPr>
          <p:cNvPr id="4" name="Picture 3" descr="AGCF highest resolution.jpg">
            <a:extLst>
              <a:ext uri="{FF2B5EF4-FFF2-40B4-BE49-F238E27FC236}">
                <a16:creationId xmlns:a16="http://schemas.microsoft.com/office/drawing/2014/main" id="{244BAD40-CE5A-CFB9-CF5A-57D1864E7211}"/>
              </a:ext>
            </a:extLst>
          </p:cNvPr>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765258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6E67A-11FB-76A5-5C39-088B86E645B6}"/>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48B1EBF-47F4-282A-92E6-590BF4C6B9CD}"/>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B632597B-AA31-B4F7-60DD-F94BCFDD9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24217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626D6-CC81-B22B-35CF-F0D03E9D737A}"/>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A23B42B-8E2F-AC73-844F-F75595AA63F3}"/>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D38C2AA-277A-6F6B-C028-6C9B59783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971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AEC7-24B5-43BB-45E3-12F13A83381E}"/>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79F5F2F-C538-4EB1-E9B3-BFDEA4A26FD3}"/>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A50D0A1F-FC0A-B502-3BC6-0436D1A97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026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BF809-FF97-301F-8F20-C523C70927E3}"/>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13399FC-9F1F-6261-3CA3-BCBE7DA76CC2}"/>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40F89F41-48ED-3DD5-8723-1390D16CC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4860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1F031-4DF2-3440-B35D-602F9398975D}"/>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8B5ACF1-D934-56E6-CB04-FF548DFF87C2}"/>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5E78AEEB-A1DB-BD61-5115-06D5CE9AF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3648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AEEFB25-4C9D-9F3F-A1E5-4F9FEE6CDD0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302AC308-3232-D4B1-1FD4-3620CC28F0C8}"/>
              </a:ext>
            </a:extLst>
          </p:cNvPr>
          <p:cNvSpPr txBox="1">
            <a:spLocks noChangeArrowheads="1"/>
          </p:cNvSpPr>
          <p:nvPr/>
        </p:nvSpPr>
        <p:spPr>
          <a:xfrm>
            <a:off x="0" y="0"/>
            <a:ext cx="12192000" cy="6019800"/>
          </a:xfrm>
          <a:prstGeom prst="rect">
            <a:avLst/>
          </a:prstGeom>
        </p:spPr>
        <p:txBody>
          <a:bodyPr/>
          <a:lstStyle/>
          <a:p>
            <a:pPr algn="ctr"/>
            <a:r>
              <a:rPr lang="en-US" sz="3200" dirty="0"/>
              <a:t>In 1985, the typical cost of a home in Spring Valley and the broader San Diego County ranged between </a:t>
            </a:r>
            <a:r>
              <a:rPr lang="en-US" sz="3200" b="1" dirty="0"/>
              <a:t>$80,000 and $95,000</a:t>
            </a:r>
            <a:r>
              <a:rPr lang="en-US" sz="3200" dirty="0"/>
              <a:t> Property records for the area from that exact year show specific single-family home sales reflecting these figures, with nearby communities like La Mesa mirroring these rates.</a:t>
            </a:r>
          </a:p>
          <a:p>
            <a:pPr algn="ctr"/>
            <a:r>
              <a:rPr lang="en-US" sz="4400" b="1" dirty="0"/>
              <a:t>&lt;&lt;41 years later&gt;&gt;</a:t>
            </a:r>
            <a:endParaRPr lang="en-US" sz="4400" dirty="0"/>
          </a:p>
          <a:p>
            <a:pPr algn="ctr"/>
            <a:r>
              <a:rPr lang="en-US" sz="3200" dirty="0"/>
              <a:t>In early 2026, the median cost of a home in Spring Valley, CA, ranged between </a:t>
            </a:r>
            <a:r>
              <a:rPr lang="en-US" sz="3200" b="1" dirty="0"/>
              <a:t>$650,000 and $770,000</a:t>
            </a:r>
            <a:r>
              <a:rPr lang="en-US" sz="3200" dirty="0"/>
              <a:t>. Single-family detached homes sit at the higher end of this spectrum, typically commanding prices around </a:t>
            </a:r>
            <a:r>
              <a:rPr lang="en-US" sz="3200" b="1" dirty="0"/>
              <a:t>$770,000 to $785,000</a:t>
            </a:r>
            <a:r>
              <a:rPr lang="en-US" sz="3200" dirty="0"/>
              <a:t>, while condos and townhomes are generally priced lower, from </a:t>
            </a:r>
            <a:r>
              <a:rPr lang="en-US" sz="3200" b="1" dirty="0"/>
              <a:t>$525,000 to $675,000</a:t>
            </a:r>
            <a:endParaRPr lang="en-US" sz="32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8002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CABEF-6347-32B3-441D-0DE5768086F3}"/>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B811E37-9322-C50F-1F63-9649EE9258B6}"/>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F0369554-88A5-E0D5-18E9-C8B8C8A02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8710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6807D-2D56-A95A-D243-DFA2CA473090}"/>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AAE397A-A25B-2ED4-4FBF-9CD82FA788D2}"/>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DAA128D-97CF-3BA0-5BEF-1EE79E34B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10736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FF44-5820-1CFD-2F9E-B3810C409ECD}"/>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B2D5C7F-CFC5-4AFA-1961-0FC41A2F71EA}"/>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FB3AF0A1-2198-C222-16B5-DBD47AC1C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3660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5090-7346-5CD6-F7B0-161BC27D12B9}"/>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B3C08C3-9619-916E-7F93-96BC09F33617}"/>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B3F8DBE-F36A-CE7C-485B-C018FB874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611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EE38-EDC1-39C4-4C03-F8ADB24755DB}"/>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4949009-624A-5E2E-256E-51C08DCF9077}"/>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A64790D9-B1A4-AE17-56A9-209F00AAD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56590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dirty="0"/>
              <a:t> </a:t>
            </a:r>
            <a:r>
              <a:rPr lang="en-US" sz="4000" b="1" dirty="0"/>
              <a:t>“hard to bear, dangerous, troublesome” </a:t>
            </a:r>
            <a:endParaRPr lang="en-US" sz="4000" dirty="0"/>
          </a:p>
          <a:p>
            <a:pPr algn="ctr"/>
            <a:r>
              <a:rPr lang="en-US" sz="4000" dirty="0"/>
              <a:t> </a:t>
            </a:r>
          </a:p>
          <a:p>
            <a:pPr algn="ctr"/>
            <a:r>
              <a:rPr lang="en-US" sz="4000" dirty="0"/>
              <a:t> </a:t>
            </a: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6024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algn="ctr"/>
            <a:r>
              <a:rPr lang="en-US" sz="4000" b="1" dirty="0"/>
              <a:t>2 For men will be lovers of themselves, lovers of money, boasters, proud, blasphemers, disobedient to parents, unthankful, unholy, </a:t>
            </a:r>
            <a:endParaRPr lang="en-US" sz="4000" dirty="0"/>
          </a:p>
          <a:p>
            <a:pPr algn="ctr"/>
            <a:r>
              <a:rPr lang="en-US" sz="4000" b="1" dirty="0"/>
              <a:t> </a:t>
            </a:r>
            <a:endParaRPr lang="en-US" sz="4000" dirty="0"/>
          </a:p>
          <a:p>
            <a:pPr algn="ctr"/>
            <a:endParaRPr lang="en-US" sz="4000" dirty="0"/>
          </a:p>
          <a:p>
            <a:pPr algn="ct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3 unloving, unforgiving, slanderers, without self-control, brutal, despisers of good, </a:t>
            </a:r>
            <a:endParaRPr lang="en-US" sz="4000" dirty="0"/>
          </a:p>
          <a:p>
            <a:pPr algn="ctr"/>
            <a:r>
              <a:rPr lang="en-US" sz="4000" b="1" dirty="0"/>
              <a:t> </a:t>
            </a:r>
            <a:endParaRPr lang="en-US" sz="4000" dirty="0"/>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4834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u="sng" dirty="0"/>
              <a:t>Romans 1:31-32</a:t>
            </a:r>
            <a:endParaRPr lang="en-US" sz="4000" u="sng" dirty="0"/>
          </a:p>
          <a:p>
            <a:pPr algn="ctr"/>
            <a:r>
              <a:rPr lang="en-US" sz="4000" dirty="0"/>
              <a:t>31 undiscerning, untrustworthy, unloving, unforgiving, unmerciful; 32 who, knowing the righteous judgment of God, that those who practice such things are worthy of death, not only do the same but also approve of those who practice them. </a:t>
            </a:r>
          </a:p>
          <a:p>
            <a:pPr algn="ctr"/>
            <a:r>
              <a:rPr lang="en-US" sz="4000" dirty="0"/>
              <a:t> </a:t>
            </a: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61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 4 traitors, headstrong, haughty, lovers of pleasure rather than lovers of God, 5 having a form of godliness but denying its power. And from such people turn away! </a:t>
            </a:r>
            <a:endParaRPr lang="en-US" sz="4000" dirty="0"/>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ea typeface="Verdana" panose="020B060403050404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dirty="0"/>
              <a:t>6 For of this sort are those who creep into households and make captives of gullible women loaded down with sins, led away by various lusts, </a:t>
            </a:r>
            <a:endParaRPr lang="en-US" sz="4000" dirty="0"/>
          </a:p>
          <a:p>
            <a:pPr algn="ctr"/>
            <a:r>
              <a:rPr lang="en-US" sz="4000" b="1" dirty="0"/>
              <a:t> </a:t>
            </a:r>
            <a:endParaRPr lang="en-US" sz="4000" dirty="0"/>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12192000" cy="6019800"/>
          </a:xfrm>
          <a:prstGeom prst="rect">
            <a:avLst/>
          </a:prstGeom>
        </p:spPr>
        <p:txBody>
          <a:bodyPr/>
          <a:lstStyle/>
          <a:p>
            <a:pPr algn="ctr"/>
            <a:r>
              <a:rPr lang="en-US" sz="4000" b="1" u="sng" dirty="0"/>
              <a:t>1 Timothy 5:3-10</a:t>
            </a:r>
            <a:endParaRPr lang="en-US" sz="4000" u="sng" dirty="0"/>
          </a:p>
          <a:p>
            <a:pPr algn="ctr"/>
            <a:r>
              <a:rPr lang="en-US" sz="4000" dirty="0"/>
              <a:t>3 Honor widows who are really widows. 4 But if any widow has children or grandchildren, let them first learn to show piety at home and to repay their parents; for this is good and acceptable before God. </a:t>
            </a:r>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Calibri" panose="020F0502020204030204" pitchFamily="34"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dirty="0">
                <a:ea typeface="Calibri" panose="020F0502020204030204" pitchFamily="34" charset="0"/>
                <a:cs typeface="Times New Roman" panose="02020603050405020304" pitchFamily="18" charset="0"/>
              </a:rPr>
              <a:t> </a:t>
            </a:r>
            <a:r>
              <a:rPr lang="en-US" sz="4000" dirty="0"/>
              <a:t> 5 Now she who is really a widow, and left alone, trusts in God and continues in supplications and prayers night and day. 6 But she who lives in pleasure is dead while she lives. 7 And these things command, that they may be blameless. 8 But if anyone does not provide for his own, and especially for those of his household, he has denied the faith and is worse than an unbeliever. </a:t>
            </a:r>
          </a:p>
          <a:p>
            <a:pPr algn="ctr"/>
            <a:r>
              <a:rPr lang="en-US" sz="4000" dirty="0"/>
              <a:t> </a:t>
            </a:r>
          </a:p>
          <a:p>
            <a:pPr algn="ctr"/>
            <a:r>
              <a:rPr lang="en-US" sz="4000" dirty="0"/>
              <a:t> </a:t>
            </a:r>
          </a:p>
          <a:p>
            <a:pPr algn="ctr"/>
            <a:r>
              <a:rPr lang="en-US" sz="4000" dirty="0"/>
              <a:t> </a:t>
            </a:r>
          </a:p>
          <a:p>
            <a:pPr algn="ctr"/>
            <a:r>
              <a:rPr lang="en-US" sz="4000" dirty="0"/>
              <a:t> </a:t>
            </a:r>
          </a:p>
          <a:p>
            <a:pPr marL="0" marR="0" algn="ctr">
              <a:lnSpc>
                <a:spcPct val="115000"/>
              </a:lnSpc>
              <a:spcAft>
                <a:spcPts val="100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b="1" dirty="0">
                <a:ea typeface="Verdana" panose="020B0604030504040204" pitchFamily="34" charset="0"/>
                <a:cs typeface="Times New Roman" panose="02020603050405020304" pitchFamily="18" charset="0"/>
              </a:rPr>
              <a:t> </a:t>
            </a:r>
            <a:r>
              <a:rPr lang="en-US" sz="4000" dirty="0">
                <a:ea typeface="Verdana" panose="020B0604030504040204" pitchFamily="34" charset="0"/>
                <a:cs typeface="Times New Roman" panose="02020603050405020304" pitchFamily="18" charset="0"/>
              </a:rPr>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algn="ctr"/>
            <a:r>
              <a:rPr lang="en-US" sz="4000" dirty="0"/>
              <a:t>9 Do not let a widow under sixty years old be taken into the number, and not unless she has been the wife of one man, 10 well reported for good works: if she has brought up children, if she has lodged strangers, if she has washed the saints' feet, if she has relieved the afflicted, if she has diligently followed every good work. </a:t>
            </a: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0" y="0"/>
            <a:ext cx="12192000" cy="1905000"/>
          </a:xfrm>
          <a:prstGeom prst="rect">
            <a:avLst/>
          </a:prstGeom>
        </p:spPr>
        <p:txBody>
          <a:bodyPr/>
          <a:lstStyle/>
          <a:p>
            <a:pPr algn="ctr"/>
            <a:r>
              <a:rPr lang="en-US" sz="3200" b="1" dirty="0"/>
              <a:t>Surviving and Thriving in Perilous Times</a:t>
            </a:r>
            <a:endParaRPr lang="en-US" sz="3200" dirty="0"/>
          </a:p>
          <a:p>
            <a:pPr algn="ctr"/>
            <a:r>
              <a:rPr lang="en-US" sz="2800" b="1" dirty="0"/>
              <a:t>by Pastor Fee Soliven</a:t>
            </a:r>
            <a:endParaRPr lang="en-US" sz="2800" dirty="0"/>
          </a:p>
          <a:p>
            <a:pPr algn="ctr"/>
            <a:r>
              <a:rPr lang="en-US" sz="3200" b="1" dirty="0"/>
              <a:t>2 Timothy 3:1-11</a:t>
            </a:r>
            <a:endParaRPr lang="en-US" sz="3200" dirty="0"/>
          </a:p>
          <a:p>
            <a:pPr algn="ctr"/>
            <a:r>
              <a:rPr lang="en-US" sz="3200" b="1" dirty="0"/>
              <a:t>Sunday Morning</a:t>
            </a:r>
            <a:endParaRPr lang="en-US" sz="3200" dirty="0"/>
          </a:p>
          <a:p>
            <a:pPr algn="ctr"/>
            <a:r>
              <a:rPr lang="en-US" sz="3200" b="1" dirty="0"/>
              <a:t>May 17, 2026</a:t>
            </a:r>
            <a:endParaRPr lang="en-US" sz="3200" dirty="0"/>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86DCB31-5BB8-7778-74B4-919560BDA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558" y="2438400"/>
            <a:ext cx="8663195" cy="4419600"/>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10369571" y="5486399"/>
            <a:ext cx="1828800" cy="1371601"/>
          </a:xfrm>
          <a:prstGeom prst="rect">
            <a:avLst/>
          </a:prstGeom>
        </p:spPr>
      </p:pic>
      <p:pic>
        <p:nvPicPr>
          <p:cNvPr id="9" name="Picture 8">
            <a:extLst>
              <a:ext uri="{FF2B5EF4-FFF2-40B4-BE49-F238E27FC236}">
                <a16:creationId xmlns:a16="http://schemas.microsoft.com/office/drawing/2014/main" id="{BD0B3AC3-1D5A-1286-FD1E-33F6CB4F3CEF}"/>
              </a:ext>
            </a:extLst>
          </p:cNvPr>
          <p:cNvPicPr>
            <a:picLocks noChangeAspect="1"/>
          </p:cNvPicPr>
          <p:nvPr/>
        </p:nvPicPr>
        <p:blipFill>
          <a:blip r:embed="rId4"/>
          <a:stretch>
            <a:fillRect/>
          </a:stretch>
        </p:blipFill>
        <p:spPr>
          <a:xfrm>
            <a:off x="-152400" y="5482968"/>
            <a:ext cx="1828959" cy="137171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8388"/>
            <a:ext cx="12192000" cy="5020811"/>
          </a:xfrm>
          <a:prstGeom prst="rect">
            <a:avLst/>
          </a:prstGeom>
        </p:spPr>
        <p:txBody>
          <a:bodyPr/>
          <a:lstStyle/>
          <a:p>
            <a:pPr algn="ctr"/>
            <a:r>
              <a:rPr lang="en-US" sz="4000" b="1" dirty="0"/>
              <a:t> 7 always learning and never able to come to the knowledge of the truth. </a:t>
            </a:r>
            <a:endParaRPr lang="en-US" sz="4000" dirty="0"/>
          </a:p>
          <a:p>
            <a:pPr algn="ctr"/>
            <a:r>
              <a:rPr lang="en-US" sz="4000" dirty="0"/>
              <a:t> </a:t>
            </a:r>
            <a:endParaRPr lang="en-US" sz="4000" u="sng" dirty="0"/>
          </a:p>
          <a:p>
            <a:pPr algn="ctr"/>
            <a:r>
              <a:rPr lang="en-US" sz="4000" dirty="0"/>
              <a:t> </a:t>
            </a:r>
          </a:p>
          <a:p>
            <a:pPr algn="ctr"/>
            <a:r>
              <a:rPr lang="en-US" sz="4000" dirty="0"/>
              <a:t> </a:t>
            </a:r>
          </a:p>
          <a:p>
            <a:pPr algn="ctr"/>
            <a:endParaRPr lang="en-US" sz="4000" dirty="0"/>
          </a:p>
          <a:p>
            <a:pPr algn="ctr"/>
            <a:r>
              <a:rPr lang="en-US" sz="4000" dirty="0"/>
              <a:t> </a:t>
            </a:r>
          </a:p>
          <a:p>
            <a:pPr marL="0" marR="0" algn="ctr">
              <a:lnSpc>
                <a:spcPct val="115000"/>
              </a:lnSpc>
              <a:spcAft>
                <a:spcPts val="100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3518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A0B00-4AF8-9988-A972-CE08D87DBA85}"/>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86D4BCBB-7F95-8583-5994-DE3BB2D21EB1}"/>
              </a:ext>
            </a:extLst>
          </p:cNvPr>
          <p:cNvSpPr txBox="1">
            <a:spLocks noChangeArrowheads="1"/>
          </p:cNvSpPr>
          <p:nvPr/>
        </p:nvSpPr>
        <p:spPr>
          <a:xfrm>
            <a:off x="0" y="0"/>
            <a:ext cx="12192000" cy="5029200"/>
          </a:xfrm>
          <a:prstGeom prst="rect">
            <a:avLst/>
          </a:prstGeom>
        </p:spPr>
        <p:txBody>
          <a:bodyPr/>
          <a:lstStyle/>
          <a:p>
            <a:pPr algn="ctr"/>
            <a:r>
              <a:rPr lang="en-US" sz="4000" b="1" dirty="0"/>
              <a:t>8 Now as Jannes and Jambres resisted Moses, so do these also resist the truth: men of corrupt minds, disapproved concerning the faith; 9 but they will progress no further, for their folly will be manifest to all, as theirs also was. </a:t>
            </a:r>
            <a:endParaRPr lang="en-US" sz="4000" dirty="0"/>
          </a:p>
          <a:p>
            <a:pPr algn="ctr"/>
            <a:r>
              <a:rPr lang="en-US" sz="4000" b="1" dirty="0"/>
              <a:t> </a:t>
            </a:r>
            <a:endParaRPr lang="en-US" sz="4000" dirty="0"/>
          </a:p>
          <a:p>
            <a:pPr algn="ctr"/>
            <a:r>
              <a:rPr lang="en-US" sz="4000" b="1" dirty="0"/>
              <a:t> </a:t>
            </a:r>
            <a:endParaRPr lang="en-US" sz="4000" dirty="0"/>
          </a:p>
          <a:p>
            <a:pPr algn="ct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43785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51275"/>
            <a:ext cx="12192000" cy="5537675"/>
          </a:xfrm>
          <a:prstGeom prst="rect">
            <a:avLst/>
          </a:prstGeom>
        </p:spPr>
        <p:txBody>
          <a:bodyPr/>
          <a:lstStyle/>
          <a:p>
            <a:pPr algn="ctr"/>
            <a:r>
              <a:rPr lang="en-US" sz="4000" b="1" u="sng" dirty="0"/>
              <a:t>Exodus 7:11-12</a:t>
            </a:r>
            <a:endParaRPr lang="en-US" sz="4000" u="sng" dirty="0"/>
          </a:p>
          <a:p>
            <a:pPr algn="ctr"/>
            <a:r>
              <a:rPr lang="en-US" sz="4000" dirty="0"/>
              <a:t>11 But Pharaoh also called the wise men and the sorcerers; so the magicians of Egypt, they also did in like manner with their enchantments. 12 For every man threw down his rod, and they became serpents. But Aaron's rod swallowed up their rods.</a:t>
            </a:r>
          </a:p>
          <a:p>
            <a:pPr algn="ctr"/>
            <a:r>
              <a:rPr lang="en-US" sz="4000" dirty="0"/>
              <a:t> </a:t>
            </a:r>
          </a:p>
          <a:p>
            <a:pPr algn="ct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2312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  </a:t>
            </a:r>
            <a:r>
              <a:rPr lang="en-US" sz="4000" b="1" u="sng" dirty="0"/>
              <a:t>Exodus 8:18-19</a:t>
            </a:r>
            <a:endParaRPr lang="en-US" sz="4000" u="sng" dirty="0"/>
          </a:p>
          <a:p>
            <a:pPr algn="ctr"/>
            <a:r>
              <a:rPr lang="en-US" sz="4000" dirty="0"/>
              <a:t>18 Now the magicians so worked with their enchantments to bring forth lice, but they could not. So there were lice on man and beast. 19 Then the magicians said to Pharaoh, "This is the finger of God." But Pharaoh's heart grew hard, and he did not heed them, just as the LORD had said. </a:t>
            </a:r>
          </a:p>
          <a:p>
            <a:pPr algn="ctr"/>
            <a:r>
              <a:rPr lang="en-US" sz="4000" dirty="0"/>
              <a:t> </a:t>
            </a:r>
          </a:p>
          <a:p>
            <a:pPr lvl="0" algn="ctr">
              <a:lnSpc>
                <a:spcPct val="115000"/>
              </a:lnSpc>
              <a:spcBef>
                <a:spcPts val="0"/>
              </a:spcBef>
              <a:spcAft>
                <a:spcPts val="0"/>
              </a:spcAf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6822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dirty="0"/>
              <a:t> 10 But you have carefully followed my doctrine, manner of life, purpose, faith, longsuffering, love, perseverance, </a:t>
            </a:r>
            <a:endParaRPr lang="en-US" sz="4000" dirty="0"/>
          </a:p>
          <a:p>
            <a:pPr algn="ctr"/>
            <a:r>
              <a:rPr lang="en-US" sz="4000" b="1" dirty="0"/>
              <a:t> </a:t>
            </a:r>
            <a:endParaRPr lang="en-US" sz="4000" dirty="0"/>
          </a:p>
          <a:p>
            <a:pPr algn="ctr"/>
            <a:r>
              <a:rPr lang="en-US" sz="4000" dirty="0"/>
              <a:t> </a:t>
            </a:r>
          </a:p>
          <a:p>
            <a:pPr marL="0" marR="0" algn="ctr">
              <a:lnSpc>
                <a:spcPct val="115000"/>
              </a:lnSpc>
              <a:spcAft>
                <a:spcPts val="1000"/>
              </a:spcAft>
            </a:pPr>
            <a:r>
              <a:rPr lang="en-US" sz="4000" b="1" dirty="0">
                <a:ea typeface="Verdana" panose="020B0604030504040204" pitchFamily="34" charset="0"/>
                <a:cs typeface="Times New Roman" panose="02020603050405020304" pitchFamily="18" charset="0"/>
              </a:rPr>
              <a:t> </a:t>
            </a:r>
            <a:endParaRPr lang="en-US" sz="4000" dirty="0">
              <a:ea typeface="Verdana" panose="020B060403050404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1523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6945" y="0"/>
            <a:ext cx="12192000" cy="5486400"/>
          </a:xfrm>
          <a:prstGeom prst="rect">
            <a:avLst/>
          </a:prstGeom>
        </p:spPr>
        <p:txBody>
          <a:bodyPr/>
          <a:lstStyle/>
          <a:p>
            <a:pPr algn="ctr"/>
            <a:r>
              <a:rPr lang="en-US" sz="4000" b="1" u="sng" dirty="0"/>
              <a:t>1 Timothy 6:11</a:t>
            </a:r>
            <a:endParaRPr lang="en-US" sz="4000" u="sng" dirty="0"/>
          </a:p>
          <a:p>
            <a:pPr algn="ctr"/>
            <a:r>
              <a:rPr lang="en-US" sz="4000" dirty="0"/>
              <a:t>But you, O man of God, flee these things and pursue righteousness, godliness, faith, love, patience, gentleness.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240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 </a:t>
            </a:r>
            <a:r>
              <a:rPr lang="en-US" sz="4000" b="1" dirty="0"/>
              <a:t>The word endurance can also be translated “steadfastness,” referring to a person’s ability to remain strong under pressure. </a:t>
            </a:r>
            <a:endParaRPr lang="en-US" sz="4000" dirty="0"/>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3256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dirty="0"/>
              <a:t>11 persecutions, afflictions, which happened to me at Antioch, at Iconium, at Lystra--what persecutions I endured. And out of them all the Lord delivered me. </a:t>
            </a:r>
            <a:endParaRPr lang="en-US" sz="4000" dirty="0"/>
          </a:p>
          <a:p>
            <a:pPr algn="ctr"/>
            <a:r>
              <a:rPr lang="en-US" sz="4000" dirty="0"/>
              <a:t> </a:t>
            </a:r>
          </a:p>
          <a:p>
            <a:pPr algn="ctr"/>
            <a:r>
              <a:rPr lang="en-US" sz="4000" dirty="0"/>
              <a:t> </a:t>
            </a:r>
          </a:p>
          <a:p>
            <a:pPr algn="ctr"/>
            <a:r>
              <a:rPr lang="en-US" sz="4000" dirty="0"/>
              <a:t> </a:t>
            </a:r>
          </a:p>
          <a:p>
            <a:pPr algn="ctr"/>
            <a:r>
              <a:rPr lang="en-US" sz="4000" b="1" dirty="0"/>
              <a:t> </a:t>
            </a:r>
            <a:endParaRPr lang="en-US" sz="4000" dirty="0"/>
          </a:p>
          <a:p>
            <a:pPr algn="ctr"/>
            <a:endParaRPr lang="en-US" sz="4000" b="1" dirty="0"/>
          </a:p>
          <a:p>
            <a:pPr algn="ctr"/>
            <a:r>
              <a:rPr lang="en-US" sz="4000" dirty="0"/>
              <a:t> </a:t>
            </a:r>
          </a:p>
          <a:p>
            <a:pPr algn="ctr"/>
            <a:r>
              <a:rPr lang="en-US" sz="4000" dirty="0"/>
              <a:t> </a:t>
            </a:r>
          </a:p>
          <a:p>
            <a:pPr algn="ctr"/>
            <a:r>
              <a:rPr lang="en-US" sz="4000" dirty="0"/>
              <a:t> </a:t>
            </a:r>
          </a:p>
          <a:p>
            <a:pPr algn="ctr"/>
            <a:r>
              <a:rPr lang="en-US" sz="4000" dirty="0"/>
              <a:t> </a:t>
            </a:r>
          </a:p>
          <a:p>
            <a:pPr algn="ctr"/>
            <a:r>
              <a:rPr lang="en-US" sz="4000" dirty="0"/>
              <a:t> </a:t>
            </a:r>
          </a:p>
          <a:p>
            <a:pPr algn="ctr"/>
            <a:r>
              <a:rPr lang="en-US" sz="4000" dirty="0"/>
              <a:t> </a:t>
            </a:r>
          </a:p>
          <a:p>
            <a:pPr algn="ctr"/>
            <a:r>
              <a:rPr lang="en-US" sz="4000" dirty="0"/>
              <a:t>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a:p>
            <a:pPr algn="ctr"/>
            <a:endParaRPr lang="en-US" sz="4000" dirty="0"/>
          </a:p>
          <a:p>
            <a:pPr marL="0" marR="0" algn="ctr">
              <a:lnSpc>
                <a:spcPct val="115000"/>
              </a:lnSpc>
              <a:spcBef>
                <a:spcPts val="0"/>
              </a:spcBef>
              <a:spcAft>
                <a:spcPts val="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b="1" dirty="0"/>
              <a:t> </a:t>
            </a:r>
            <a:endParaRPr lang="en-US" sz="4000" dirty="0"/>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5001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 </a:t>
            </a:r>
            <a:r>
              <a:rPr lang="en-US" sz="4000" b="1" u="sng" dirty="0"/>
              <a:t>2 Corinthians 11:23-28</a:t>
            </a:r>
            <a:endParaRPr lang="en-US" sz="4000" u="sng" dirty="0"/>
          </a:p>
          <a:p>
            <a:pPr algn="ctr"/>
            <a:r>
              <a:rPr lang="en-US" sz="4000" dirty="0"/>
              <a:t>23 Are they ministers of Christ?--I speak as a fool--I am more: in labors more abundant, in stripes above measure, in prisons more frequently, in deaths often. 24 From the Jews five times I received forty stripes minus one.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383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25 Three times I was beaten with rods; once I was stoned; three times I was shipwrecked; a night and a day I have been in the deep; 26 in journeys often, in perils of waters, in perils of robbers, in perils of my own countrymen, in perils of the Gentiles, in perils in the city, in perils in the wilderness, in perils in the sea, in perils among false brethren; </a:t>
            </a: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b="1"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5817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40B0A-EF9C-34B2-1998-35D3BC5C1F76}"/>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F88B600-D7DA-628A-2147-D5C73103C7EC}"/>
              </a:ext>
            </a:extLst>
          </p:cNvPr>
          <p:cNvSpPr txBox="1">
            <a:spLocks noChangeArrowheads="1"/>
          </p:cNvSpPr>
          <p:nvPr/>
        </p:nvSpPr>
        <p:spPr>
          <a:xfrm>
            <a:off x="0" y="0"/>
            <a:ext cx="12192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2 Timothy 3:1-11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1 But know this, that in the last days perilous times will come: 2 For men will be lovers of themselves, lovers of money, boasters, proud, blasphemers, disobedient to parents, unthankful, unholy, 3 unloving, unforgiving, slanderers, without self-control, brutal, despisers of good, 4 traitors, headstrong, haughty, lovers of pleasure rather than lovers of God,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2642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dirty="0"/>
              <a:t> 27 in weariness and toil, in sleeplessness often, in hunger and thirst, in </a:t>
            </a:r>
            <a:r>
              <a:rPr lang="en-US" sz="4000" dirty="0" err="1"/>
              <a:t>fastings</a:t>
            </a:r>
            <a:r>
              <a:rPr lang="en-US" sz="4000" dirty="0"/>
              <a:t> often, in cold and nakedness-- 28 besides the other things, what comes upon me daily: my deep concern for all the churches. </a:t>
            </a:r>
          </a:p>
          <a:p>
            <a:pPr algn="ctr"/>
            <a:r>
              <a:rPr lang="en-US" sz="4000" dirty="0"/>
              <a:t> </a:t>
            </a:r>
          </a:p>
          <a:p>
            <a:pPr marL="0" marR="0" algn="ctr">
              <a:lnSpc>
                <a:spcPct val="115000"/>
              </a:lnSpc>
              <a:spcAft>
                <a:spcPts val="1000"/>
              </a:spcAft>
              <a:buNone/>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b="1" dirty="0"/>
              <a:t> </a:t>
            </a:r>
            <a:endParaRPr lang="en-US" sz="4000" dirty="0"/>
          </a:p>
          <a:p>
            <a:pPr algn="ctr"/>
            <a:endParaRPr lang="en-US" sz="4000" dirty="0"/>
          </a:p>
          <a:p>
            <a:pPr marL="0" marR="0" algn="ctr">
              <a:lnSpc>
                <a:spcPct val="115000"/>
              </a:lnSpc>
              <a:spcAft>
                <a:spcPts val="1000"/>
              </a:spcAft>
              <a:buNone/>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4000" dirty="0"/>
              <a:t> </a:t>
            </a:r>
          </a:p>
          <a:p>
            <a:pPr marL="0" marR="0" algn="ctr">
              <a:lnSpc>
                <a:spcPct val="115000"/>
              </a:lnSpc>
              <a:spcAft>
                <a:spcPts val="1000"/>
              </a:spcAft>
            </a:pPr>
            <a:r>
              <a:rPr lang="en-US" sz="4000" dirty="0">
                <a:ea typeface="Calibri" panose="020F0502020204030204" pitchFamily="34" charset="0"/>
                <a:cs typeface="Times New Roman" panose="02020603050405020304" pitchFamily="18" charset="0"/>
              </a:rPr>
              <a:t> </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354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486400"/>
          </a:xfrm>
          <a:prstGeom prst="rect">
            <a:avLst/>
          </a:prstGeom>
        </p:spPr>
        <p:txBody>
          <a:bodyPr/>
          <a:lstStyle/>
          <a:p>
            <a:pPr algn="ctr"/>
            <a:r>
              <a:rPr lang="en-US" sz="4000" b="1" u="sng" dirty="0"/>
              <a:t>Psalm 37:3-4</a:t>
            </a:r>
            <a:endParaRPr lang="en-US" sz="4000" u="sng" dirty="0"/>
          </a:p>
          <a:p>
            <a:pPr algn="ctr"/>
            <a:r>
              <a:rPr lang="en-US" sz="4000" dirty="0"/>
              <a:t>3 Trust in the LORD, and do good; Dwell in the land, and feed on His faithfulness. 4 Delight yourself also in the LORD, And He shall give you the desires of your heart.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61828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7EDE0-572B-2FBD-6D74-3B6D764A1C8E}"/>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F40ED31C-6811-1AA1-DA15-58C9C0D88E1F}"/>
              </a:ext>
            </a:extLst>
          </p:cNvPr>
          <p:cNvSpPr txBox="1">
            <a:spLocks noChangeArrowheads="1"/>
          </p:cNvSpPr>
          <p:nvPr/>
        </p:nvSpPr>
        <p:spPr>
          <a:xfrm>
            <a:off x="0" y="0"/>
            <a:ext cx="12192000" cy="5486400"/>
          </a:xfrm>
          <a:prstGeom prst="rect">
            <a:avLst/>
          </a:prstGeom>
        </p:spPr>
        <p:txBody>
          <a:bodyPr/>
          <a:lstStyle/>
          <a:p>
            <a:pPr algn="ctr"/>
            <a:r>
              <a:rPr lang="en-US" sz="4000" dirty="0"/>
              <a:t> </a:t>
            </a:r>
            <a:r>
              <a:rPr lang="en-US" sz="4000" b="1" dirty="0"/>
              <a:t> </a:t>
            </a:r>
            <a:r>
              <a:rPr lang="en-US" sz="4000" b="1" u="sng" dirty="0"/>
              <a:t>Proverbs 3:5-6</a:t>
            </a:r>
            <a:endParaRPr lang="en-US" sz="4000" u="sng" dirty="0"/>
          </a:p>
          <a:p>
            <a:pPr algn="ctr"/>
            <a:r>
              <a:rPr lang="en-US" sz="4000" dirty="0"/>
              <a:t>5 Trust in the LORD with all your heart, And lean not on your own understanding; 6 In all your ways acknowledge Him, And He shall direct your paths. </a:t>
            </a:r>
          </a:p>
          <a:p>
            <a:pPr algn="ctr"/>
            <a:r>
              <a:rPr lang="en-US" sz="4000" dirty="0"/>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1217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65C76-BBC4-FB9D-CA9A-3DD14C883DD2}"/>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9E073CB5-E557-1CDC-8791-1495848316F4}"/>
              </a:ext>
            </a:extLst>
          </p:cNvPr>
          <p:cNvSpPr txBox="1">
            <a:spLocks noChangeArrowheads="1"/>
          </p:cNvSpPr>
          <p:nvPr/>
        </p:nvSpPr>
        <p:spPr>
          <a:xfrm>
            <a:off x="0" y="0"/>
            <a:ext cx="12192000" cy="5486400"/>
          </a:xfrm>
          <a:prstGeom prst="rect">
            <a:avLst/>
          </a:prstGeom>
        </p:spPr>
        <p:txBody>
          <a:bodyPr/>
          <a:lstStyle/>
          <a:p>
            <a:pPr algn="ctr"/>
            <a:r>
              <a:rPr lang="en-US" sz="3800" b="1" u="sng" dirty="0"/>
              <a:t>Psalm 91:1-4</a:t>
            </a:r>
            <a:endParaRPr lang="en-US" sz="3800" u="sng" dirty="0"/>
          </a:p>
          <a:p>
            <a:pPr algn="ctr"/>
            <a:r>
              <a:rPr lang="en-US" sz="3800" dirty="0"/>
              <a:t>1 He who dwells in the secret place of the Most High Shall abide under the shadow of the Almighty. 2 I will say of the LORD, "He is my refuge and my fortress; My God, in Him I will trust." 3 Surely He shall deliver you from the snare of the fowler And from the perilous pestilence. 4 He shall cover you with His feathers, And under His wings you shall take refuge; His truth shall be your shield and buckler. </a:t>
            </a:r>
          </a:p>
          <a:p>
            <a:pPr algn="ctr"/>
            <a:r>
              <a:rPr lang="en-US" sz="3800" dirty="0"/>
              <a:t>  </a:t>
            </a:r>
          </a:p>
          <a:p>
            <a:pPr marL="0" marR="0" algn="ctr">
              <a:lnSpc>
                <a:spcPct val="115000"/>
              </a:lnSpc>
              <a:spcBef>
                <a:spcPts val="0"/>
              </a:spcBef>
              <a:spcAft>
                <a:spcPts val="0"/>
              </a:spcAft>
            </a:pPr>
            <a:r>
              <a:rPr lang="en-US" sz="3800" dirty="0">
                <a:ea typeface="Calibri" panose="020F0502020204030204" pitchFamily="34" charset="0"/>
                <a:cs typeface="Times New Roman" panose="02020603050405020304" pitchFamily="18" charset="0"/>
              </a:rPr>
              <a:t> </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Aft>
                <a:spcPts val="1000"/>
              </a:spcAft>
              <a:buNone/>
            </a:pPr>
            <a:r>
              <a:rPr lang="en-US" sz="3800" dirty="0">
                <a:ea typeface="Calibri" panose="020F0502020204030204" pitchFamily="34" charset="0"/>
                <a:cs typeface="Times New Roman" panose="02020603050405020304" pitchFamily="18" charset="0"/>
              </a:rPr>
              <a:t> </a:t>
            </a:r>
            <a:endParaRPr lang="en-US" sz="38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3800" b="1" dirty="0"/>
              <a:t> </a:t>
            </a:r>
            <a:endParaRPr lang="en-US" sz="3800" dirty="0"/>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3685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839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9386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2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3311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AD384-0F9E-3E09-F319-B34C5B18124E}"/>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F46B8AA2-B521-62D2-FBEF-C86BEC77D1F9}"/>
              </a:ext>
            </a:extLst>
          </p:cNvPr>
          <p:cNvSpPr txBox="1">
            <a:spLocks noChangeArrowheads="1"/>
          </p:cNvSpPr>
          <p:nvPr/>
        </p:nvSpPr>
        <p:spPr>
          <a:xfrm>
            <a:off x="0" y="0"/>
            <a:ext cx="12192000" cy="6019800"/>
          </a:xfrm>
          <a:prstGeom prst="rect">
            <a:avLst/>
          </a:prstGeom>
        </p:spPr>
        <p:txBody>
          <a:bodyPr/>
          <a:lstStyle/>
          <a:p>
            <a:pPr lvl="0" algn="ctr">
              <a:defRPr/>
            </a:pPr>
            <a:r>
              <a:rPr kumimoji="0" lang="en-US" sz="38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3800" dirty="0">
                <a:solidFill>
                  <a:srgbClr val="FFFFFF"/>
                </a:solidFill>
              </a:rPr>
              <a:t>5 having a form of godliness but denying its power. And from such people turn away! 6 For of this sort are those who creep into households and make captives of gullible women loaded down with sins, led away by various lusts, 7 always learning and never able to come to the knowledge of the truth. 8 Now as Jannes and Jambres resisted Moses, so do these also resist the truth: men of corrupt minds, disapproved concerning the faith;</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6416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345334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6858000"/>
          </a:xfrm>
          <a:prstGeom prst="rect">
            <a:avLst/>
          </a:prstGeom>
        </p:spPr>
        <p:txBody>
          <a:bodyPr/>
          <a:lstStyle/>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Donate with our QR code app to </a:t>
            </a: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Amazing Grace Christian Fellowship</a:t>
            </a: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b="1" dirty="0">
              <a:effectLst/>
              <a:latin typeface="Tahoma" panose="020B0604030504040204" pitchFamily="34" charset="0"/>
              <a:ea typeface="Times New Roman" panose="02020603050405020304" pitchFamily="18" charset="0"/>
            </a:endParaRPr>
          </a:p>
          <a:p>
            <a:pPr marL="0" marR="0" algn="ctr">
              <a:spcBef>
                <a:spcPts val="0"/>
              </a:spcBef>
              <a:spcAft>
                <a:spcPts val="0"/>
              </a:spcAft>
            </a:pPr>
            <a:endParaRPr lang="en-US" sz="40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4000" b="1" dirty="0">
                <a:effectLst/>
                <a:latin typeface="Tahoma" panose="020B0604030504040204" pitchFamily="34" charset="0"/>
                <a:ea typeface="Times New Roman" panose="02020603050405020304" pitchFamily="18" charset="0"/>
              </a:rPr>
              <a:t>Donations are Deeply Appreciated!</a:t>
            </a:r>
            <a:endParaRPr lang="en-US" sz="4000" dirty="0">
              <a:effectLst/>
              <a:latin typeface="Times New Roman" panose="02020603050405020304" pitchFamily="18" charset="0"/>
              <a:ea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endParaRPr>
          </a:p>
        </p:txBody>
      </p:sp>
      <p:pic>
        <p:nvPicPr>
          <p:cNvPr id="4" name="Picture 3" descr="A qr code on a white background&#10;&#10;Description automatically generated">
            <a:extLst>
              <a:ext uri="{FF2B5EF4-FFF2-40B4-BE49-F238E27FC236}">
                <a16:creationId xmlns:a16="http://schemas.microsoft.com/office/drawing/2014/main" id="{4668F80F-2803-2D6E-2484-CCDFBC08B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600200"/>
            <a:ext cx="4114800" cy="4114800"/>
          </a:xfrm>
          <a:prstGeom prst="rect">
            <a:avLst/>
          </a:prstGeom>
        </p:spPr>
      </p:pic>
    </p:spTree>
    <p:extLst>
      <p:ext uri="{BB962C8B-B14F-4D97-AF65-F5344CB8AC3E}">
        <p14:creationId xmlns:p14="http://schemas.microsoft.com/office/powerpoint/2010/main" val="41781632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242039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CB8D6-DC18-F4CD-7B3F-86A2A4497AC6}"/>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222A55F8-97CA-8CFD-2CEB-085ED4602400}"/>
              </a:ext>
            </a:extLst>
          </p:cNvPr>
          <p:cNvSpPr txBox="1">
            <a:spLocks noChangeArrowheads="1"/>
          </p:cNvSpPr>
          <p:nvPr/>
        </p:nvSpPr>
        <p:spPr>
          <a:xfrm>
            <a:off x="0" y="0"/>
            <a:ext cx="12192000" cy="6019800"/>
          </a:xfrm>
          <a:prstGeom prst="rect">
            <a:avLst/>
          </a:prstGeom>
        </p:spPr>
        <p:txBody>
          <a:bodyPr/>
          <a:lstStyle/>
          <a:p>
            <a:pPr lvl="0" algn="ctr">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solidFill>
                  <a:srgbClr val="FFFFFF"/>
                </a:solidFill>
              </a:rPr>
              <a:t> 9 but they will progress no further, for their folly will be manifest to all, as theirs also was. 10 But you have carefully followed my doctrine, manner of life, purpose, faith, longsuffering, love, perseverance, 11 persecutions, afflictions, which happened to me at Antioch, at Iconium, at Lystra--what persecutions I endured. And out of them all the Lord delivered me. </a:t>
            </a:r>
          </a:p>
          <a:p>
            <a:pPr lvl="0" algn="ctr">
              <a:defRPr/>
            </a:pPr>
            <a:r>
              <a:rPr lang="en-US" sz="4000" dirty="0">
                <a:solidFill>
                  <a:srgbClr val="FFFFFF"/>
                </a:solidFill>
              </a:rPr>
              <a:t> </a:t>
            </a: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4393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1F404-BD89-1BA4-A27B-9757AA149EA6}"/>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999CC805-B0D6-9287-2EF7-99A68469CFB2}"/>
              </a:ext>
            </a:extLst>
          </p:cNvPr>
          <p:cNvSpPr txBox="1">
            <a:spLocks noChangeArrowheads="1"/>
          </p:cNvSpPr>
          <p:nvPr/>
        </p:nvSpPr>
        <p:spPr>
          <a:xfrm>
            <a:off x="0" y="0"/>
            <a:ext cx="12192000" cy="6019800"/>
          </a:xfrm>
          <a:prstGeom prst="rect">
            <a:avLst/>
          </a:prstGeom>
        </p:spPr>
        <p:txBody>
          <a:bodyPr/>
          <a:lstStyle/>
          <a:p>
            <a:pPr lvl="0" algn="ctr">
              <a:defRPr/>
            </a:pPr>
            <a:r>
              <a:rPr lang="en-US" sz="4000" b="1" dirty="0">
                <a:solidFill>
                  <a:srgbClr val="FFFFFF"/>
                </a:solidFill>
              </a:rPr>
              <a:t>1 But know this, that in the last days perilous times will come: </a:t>
            </a:r>
            <a:endParaRPr lang="en-US" sz="4000" dirty="0">
              <a:solidFill>
                <a:srgbClr val="FFFFFF"/>
              </a:solidFill>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8589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A8167A6-86D5-78CE-5407-33ACC0DBD938}"/>
              </a:ext>
            </a:extLst>
          </p:cNvPr>
          <p:cNvGraphicFramePr>
            <a:graphicFrameLocks noChangeAspect="1"/>
          </p:cNvGraphicFramePr>
          <p:nvPr>
            <p:extLst>
              <p:ext uri="{D42A27DB-BD31-4B8C-83A1-F6EECF244321}">
                <p14:modId xmlns:p14="http://schemas.microsoft.com/office/powerpoint/2010/main" val="2183820153"/>
              </p:ext>
            </p:extLst>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0" name=""/>
                      <p:cNvPicPr/>
                      <p:nvPr/>
                    </p:nvPicPr>
                    <p:blipFill>
                      <a:blip r:embed="rId3"/>
                      <a:stretch>
                        <a:fillRect/>
                      </a:stretch>
                    </p:blipFill>
                    <p:spPr>
                      <a:xfrm>
                        <a:off x="0" y="0"/>
                        <a:ext cx="12192000" cy="6831623"/>
                      </a:xfrm>
                      <a:prstGeom prst="rect">
                        <a:avLst/>
                      </a:prstGeom>
                    </p:spPr>
                  </p:pic>
                </p:oleObj>
              </mc:Fallback>
            </mc:AlternateContent>
          </a:graphicData>
        </a:graphic>
      </p:graphicFrame>
    </p:spTree>
    <p:extLst>
      <p:ext uri="{BB962C8B-B14F-4D97-AF65-F5344CB8AC3E}">
        <p14:creationId xmlns:p14="http://schemas.microsoft.com/office/powerpoint/2010/main" val="1302618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26E53-0727-9808-163D-086F9070093F}"/>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38D8D81-FD3A-1F79-A964-8114EB0FD1A6}"/>
              </a:ext>
            </a:extLst>
          </p:cNvPr>
          <p:cNvGraphicFramePr>
            <a:graphicFrameLocks noChangeAspect="1"/>
          </p:cNvGraphicFramePr>
          <p:nvPr/>
        </p:nvGraphicFramePr>
        <p:xfrm>
          <a:off x="0" y="0"/>
          <a:ext cx="12192000" cy="6831623"/>
        </p:xfrm>
        <a:graphic>
          <a:graphicData uri="http://schemas.openxmlformats.org/presentationml/2006/ole">
            <mc:AlternateContent xmlns:mc="http://schemas.openxmlformats.org/markup-compatibility/2006">
              <mc:Choice xmlns:v="urn:schemas-microsoft-com:vml" Requires="v">
                <p:oleObj name="Acrobat Document" r:id="rId2" imgW="7543723" imgH="5829300" progId="Acrobat.Document.DC">
                  <p:embed/>
                </p:oleObj>
              </mc:Choice>
              <mc:Fallback>
                <p:oleObj name="Acrobat Document" r:id="rId2" imgW="7543723" imgH="5829300" progId="Acrobat.Document.DC">
                  <p:embed/>
                  <p:pic>
                    <p:nvPicPr>
                      <p:cNvPr id="2" name="Object 1">
                        <a:extLst>
                          <a:ext uri="{FF2B5EF4-FFF2-40B4-BE49-F238E27FC236}">
                            <a16:creationId xmlns:a16="http://schemas.microsoft.com/office/drawing/2014/main" id="{9A8167A6-86D5-78CE-5407-33ACC0DBD938}"/>
                          </a:ext>
                        </a:extLst>
                      </p:cNvPr>
                      <p:cNvPicPr/>
                      <p:nvPr/>
                    </p:nvPicPr>
                    <p:blipFill>
                      <a:blip r:embed="rId3"/>
                      <a:stretch>
                        <a:fillRect/>
                      </a:stretch>
                    </p:blipFill>
                    <p:spPr>
                      <a:xfrm>
                        <a:off x="0" y="0"/>
                        <a:ext cx="12192000" cy="6831623"/>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F08989B-086C-5643-EFFD-F601F20FF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572149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27808</TotalTime>
  <Words>1978</Words>
  <Application>Microsoft Office PowerPoint</Application>
  <PresentationFormat>Widescreen</PresentationFormat>
  <Paragraphs>173</Paragraphs>
  <Slides>52</Slides>
  <Notes>0</Notes>
  <HiddenSlides>0</HiddenSlides>
  <MMClips>1</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52</vt:i4>
      </vt:variant>
    </vt:vector>
  </HeadingPairs>
  <TitlesOfParts>
    <vt:vector size="64" baseType="lpstr">
      <vt:lpstr>Arial</vt:lpstr>
      <vt:lpstr>Calibri</vt:lpstr>
      <vt:lpstr>Constantia</vt:lpstr>
      <vt:lpstr>Tahoma</vt:lpstr>
      <vt:lpstr>Times New Roman</vt:lpstr>
      <vt:lpstr>Verdana</vt:lpstr>
      <vt:lpstr>Verdana Pro</vt:lpstr>
      <vt:lpstr>Wingdings 2</vt:lpstr>
      <vt:lpstr>1_Mountain Top</vt:lpstr>
      <vt:lpstr>2_Mountain Top</vt:lpstr>
      <vt:lpstr>Flow</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890</cp:revision>
  <dcterms:created xsi:type="dcterms:W3CDTF">2009-08-18T08:19:59Z</dcterms:created>
  <dcterms:modified xsi:type="dcterms:W3CDTF">2026-05-25T02:50:01Z</dcterms:modified>
</cp:coreProperties>
</file>