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9" r:id="rId2"/>
    <p:sldMasterId id="2147483722" r:id="rId3"/>
  </p:sldMasterIdLst>
  <p:notesMasterIdLst>
    <p:notesMasterId r:id="rId58"/>
  </p:notesMasterIdLst>
  <p:sldIdLst>
    <p:sldId id="1241" r:id="rId4"/>
    <p:sldId id="698" r:id="rId5"/>
    <p:sldId id="258" r:id="rId6"/>
    <p:sldId id="790" r:id="rId7"/>
    <p:sldId id="793" r:id="rId8"/>
    <p:sldId id="617" r:id="rId9"/>
    <p:sldId id="615" r:id="rId10"/>
    <p:sldId id="616" r:id="rId11"/>
    <p:sldId id="260" r:id="rId12"/>
    <p:sldId id="789" r:id="rId13"/>
    <p:sldId id="518" r:id="rId14"/>
    <p:sldId id="704" r:id="rId15"/>
    <p:sldId id="706" r:id="rId16"/>
    <p:sldId id="707" r:id="rId17"/>
    <p:sldId id="709" r:id="rId18"/>
    <p:sldId id="708" r:id="rId19"/>
    <p:sldId id="519" r:id="rId20"/>
    <p:sldId id="520" r:id="rId21"/>
    <p:sldId id="522" r:id="rId22"/>
    <p:sldId id="523" r:id="rId23"/>
    <p:sldId id="524" r:id="rId24"/>
    <p:sldId id="614" r:id="rId25"/>
    <p:sldId id="717" r:id="rId26"/>
    <p:sldId id="666" r:id="rId27"/>
    <p:sldId id="713" r:id="rId28"/>
    <p:sldId id="1212" r:id="rId29"/>
    <p:sldId id="1213" r:id="rId30"/>
    <p:sldId id="1214" r:id="rId31"/>
    <p:sldId id="1215" r:id="rId32"/>
    <p:sldId id="1216" r:id="rId33"/>
    <p:sldId id="1217" r:id="rId34"/>
    <p:sldId id="1218" r:id="rId35"/>
    <p:sldId id="1219" r:id="rId36"/>
    <p:sldId id="1220" r:id="rId37"/>
    <p:sldId id="1221" r:id="rId38"/>
    <p:sldId id="1222" r:id="rId39"/>
    <p:sldId id="1230" r:id="rId40"/>
    <p:sldId id="1229" r:id="rId41"/>
    <p:sldId id="1223" r:id="rId42"/>
    <p:sldId id="1232" r:id="rId43"/>
    <p:sldId id="1233" r:id="rId44"/>
    <p:sldId id="1234" r:id="rId45"/>
    <p:sldId id="1235" r:id="rId46"/>
    <p:sldId id="1236" r:id="rId47"/>
    <p:sldId id="1237" r:id="rId48"/>
    <p:sldId id="969" r:id="rId49"/>
    <p:sldId id="970" r:id="rId50"/>
    <p:sldId id="971" r:id="rId51"/>
    <p:sldId id="972" r:id="rId52"/>
    <p:sldId id="973" r:id="rId53"/>
    <p:sldId id="974" r:id="rId54"/>
    <p:sldId id="975" r:id="rId55"/>
    <p:sldId id="1597" r:id="rId56"/>
    <p:sldId id="85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14" autoAdjust="0"/>
    <p:restoredTop sz="94660"/>
  </p:normalViewPr>
  <p:slideViewPr>
    <p:cSldViewPr>
      <p:cViewPr varScale="1">
        <p:scale>
          <a:sx n="106" d="100"/>
          <a:sy n="106" d="100"/>
        </p:scale>
        <p:origin x="546" y="10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7/3/2026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pPr/>
              <a:t>22</a:t>
            </a:fld>
            <a:endParaRPr lang="en-US"/>
          </a:p>
        </p:txBody>
      </p:sp>
    </p:spTree>
    <p:extLst>
      <p:ext uri="{BB962C8B-B14F-4D97-AF65-F5344CB8AC3E}">
        <p14:creationId xmlns:p14="http://schemas.microsoft.com/office/powerpoint/2010/main" val="393575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sz="1800"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sz="1800"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sz="1800"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sz="1800"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sz="1800"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sz="1800"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sz="1800"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sz="1800"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sz="1800"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sz="1800"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sz="1800"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sz="1800"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sz="1800"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sz="1800"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sz="1800"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sz="1800"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1532703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1470971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221122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1595011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4062054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4191956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3434247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1384955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2315994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396576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1836931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350586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3428830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1835795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2357814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585396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18784824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42554137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06269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04327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014314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2527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552015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045713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40894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24995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89466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370762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43315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82627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1879762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213284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139330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4171453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1226519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3912623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sz="1800"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sz="1800"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sz="1800"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sz="1800"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sz="1800"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sz="1800"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sz="1800"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sz="1800"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sz="1800"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sz="1800"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sz="1800"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sz="1800"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sz="1800"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sz="1800"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sz="1800"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sz="1800"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1192864865"/>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2869024596"/>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4142180689"/>
      </p:ext>
    </p:extLst>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2589945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12268200" cy="1938992"/>
          </a:xfrm>
          <a:prstGeom prst="rect">
            <a:avLst/>
          </a:prstGeom>
        </p:spPr>
        <p:txBody>
          <a:bodyPr wrap="square">
            <a:spAutoFit/>
          </a:bodyPr>
          <a:lstStyle/>
          <a:p>
            <a:pPr algn="ctr"/>
            <a:r>
              <a:rPr lang="en-US" sz="4000" b="1" dirty="0"/>
              <a:t>Must be Filled with the Holy Ghost and Anointing</a:t>
            </a:r>
            <a:endParaRPr lang="en-US" sz="4000" dirty="0"/>
          </a:p>
          <a:p>
            <a:pPr algn="ctr"/>
            <a:r>
              <a:rPr lang="en-US" sz="4000" dirty="0"/>
              <a:t> </a:t>
            </a:r>
          </a:p>
          <a:p>
            <a:pPr algn="ctr">
              <a:defRPr/>
            </a:pPr>
            <a:endParaRPr lang="en-US" sz="4000" dirty="0">
              <a:solidFill>
                <a:prstClr val="black"/>
              </a:solidFill>
              <a:latin typeface="Calibri"/>
            </a:endParaRPr>
          </a:p>
        </p:txBody>
      </p:sp>
    </p:spTree>
    <p:extLst>
      <p:ext uri="{BB962C8B-B14F-4D97-AF65-F5344CB8AC3E}">
        <p14:creationId xmlns:p14="http://schemas.microsoft.com/office/powerpoint/2010/main" val="271501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401205"/>
          </a:xfrm>
          <a:prstGeom prst="rect">
            <a:avLst/>
          </a:prstGeom>
        </p:spPr>
        <p:txBody>
          <a:bodyPr wrap="square">
            <a:spAutoFit/>
          </a:bodyPr>
          <a:lstStyle/>
          <a:p>
            <a:pPr algn="ctr"/>
            <a:r>
              <a:rPr lang="en-US" sz="4000" b="1" u="sng" dirty="0"/>
              <a:t>Acts 1:8</a:t>
            </a:r>
            <a:endParaRPr lang="en-US" sz="4000" u="sng" dirty="0"/>
          </a:p>
          <a:p>
            <a:pPr algn="ctr"/>
            <a:r>
              <a:rPr lang="en-US" sz="4000" dirty="0"/>
              <a:t>But you shall receive power when the Holy Spirit has come upon you; and you shall be witnesses to Me in Jerusalem, and in all Judea and Samaria, and to the end of the earth." </a:t>
            </a:r>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4401205"/>
          </a:xfrm>
          <a:prstGeom prst="rect">
            <a:avLst/>
          </a:prstGeom>
        </p:spPr>
        <p:txBody>
          <a:bodyPr wrap="square">
            <a:spAutoFit/>
          </a:bodyPr>
          <a:lstStyle/>
          <a:p>
            <a:pPr algn="ctr"/>
            <a:r>
              <a:rPr lang="en-US" sz="4000" b="1" u="sng" dirty="0"/>
              <a:t>Romans 8:8-9</a:t>
            </a:r>
            <a:endParaRPr lang="en-US" sz="4000" u="sng" dirty="0"/>
          </a:p>
          <a:p>
            <a:pPr algn="ctr"/>
            <a:r>
              <a:rPr lang="en-US" sz="4000" dirty="0"/>
              <a:t>8 So then, those who are in the flesh cannot please God. 9 But you are not in the flesh but in the Spirit, if indeed the Spirit of God dwells in you. Now if anyone does not have the Spirit of Christ, he is not His.</a:t>
            </a:r>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6256"/>
            <a:ext cx="12192000" cy="6247864"/>
          </a:xfrm>
          <a:prstGeom prst="rect">
            <a:avLst/>
          </a:prstGeom>
        </p:spPr>
        <p:txBody>
          <a:bodyPr wrap="square">
            <a:spAutoFit/>
          </a:bodyPr>
          <a:lstStyle/>
          <a:p>
            <a:pPr algn="ctr"/>
            <a:r>
              <a:rPr lang="en-US" sz="4000" dirty="0"/>
              <a:t> </a:t>
            </a:r>
            <a:r>
              <a:rPr lang="en-US" sz="4000" b="1" u="sng" dirty="0"/>
              <a:t>Acts 13:1-11</a:t>
            </a:r>
            <a:endParaRPr lang="en-US" sz="4000" u="sng" dirty="0"/>
          </a:p>
          <a:p>
            <a:pPr algn="ctr"/>
            <a:r>
              <a:rPr lang="en-US" sz="4000" dirty="0"/>
              <a:t>1 Now in the church that was at Antioch there were certain prophets and teachers: Barnabas, Simeon who was called Niger, Lucius of Cyrene, Manaen who had been brought up with Herod the tetrarch, and Saul. 2 As they ministered to the Lord and fasted, the Holy Spirit said, "Now separate to Me Barnabas and Saul for the work to which I have called them."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30254436"/>
          </a:xfrm>
          <a:prstGeom prst="rect">
            <a:avLst/>
          </a:prstGeom>
        </p:spPr>
        <p:txBody>
          <a:bodyPr wrap="square">
            <a:spAutoFit/>
          </a:bodyPr>
          <a:lstStyle/>
          <a:p>
            <a:pPr algn="ctr"/>
            <a:r>
              <a:rPr lang="en-US" sz="4000" dirty="0"/>
              <a:t> 3 Then, having fasted and prayed, and laid hands on them, they sent them away.4 So, being sent out by the Holy Spirit, they went down to Seleucia, and from there they sailed to Cyprus. 5 And when they arrived in Salamis, they preached the word of God in the synagogues of the Jews. They also had John as their assistant.</a:t>
            </a:r>
          </a:p>
          <a:p>
            <a:pPr algn="ctr"/>
            <a:r>
              <a:rPr lang="en-US" sz="4000" b="1" dirty="0"/>
              <a:t> </a:t>
            </a:r>
          </a:p>
          <a:p>
            <a:pPr algn="ctr"/>
            <a:endParaRPr lang="en-US" sz="4000" b="1" dirty="0"/>
          </a:p>
          <a:p>
            <a:pPr algn="ctr"/>
            <a:endParaRPr lang="en-US" sz="4000" b="1" dirty="0"/>
          </a:p>
          <a:p>
            <a:pPr algn="ctr"/>
            <a:r>
              <a:rPr lang="en-US" sz="4000" dirty="0"/>
              <a:t> </a:t>
            </a:r>
          </a:p>
          <a:p>
            <a:pPr algn="ctr"/>
            <a:r>
              <a:rPr lang="en-US" sz="4000" dirty="0"/>
              <a:t> </a:t>
            </a:r>
          </a:p>
          <a:p>
            <a:pPr algn="ctr"/>
            <a:endParaRPr lang="en-US" sz="4000"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lvl="0" algn="ctr">
              <a:defRPr/>
            </a:pPr>
            <a:endParaRPr lang="en-US" sz="4000" dirty="0">
              <a:solidFill>
                <a:prstClr val="black"/>
              </a:solidFill>
              <a:latin typeface="Calibri"/>
            </a:endParaRPr>
          </a:p>
          <a:p>
            <a:pPr lvl="0" algn="ctr">
              <a:defRPr/>
            </a:pPr>
            <a:r>
              <a:rPr lang="en-US" sz="4000" dirty="0">
                <a:solidFill>
                  <a:prstClr val="black"/>
                </a:solidFill>
                <a:latin typeface="Calibri"/>
              </a:rPr>
              <a:t> </a:t>
            </a: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r>
              <a:rPr lang="en-US" sz="4000" dirty="0">
                <a:solidFill>
                  <a:prstClr val="black"/>
                </a:solidFill>
                <a:latin typeface="Calibri"/>
              </a:rPr>
              <a:t> </a:t>
            </a: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16758"/>
          </a:xfrm>
          <a:prstGeom prst="rect">
            <a:avLst/>
          </a:prstGeom>
        </p:spPr>
        <p:txBody>
          <a:bodyPr wrap="square">
            <a:spAutoFit/>
          </a:bodyPr>
          <a:lstStyle/>
          <a:p>
            <a:pPr algn="ctr"/>
            <a:r>
              <a:rPr lang="en-US" sz="4000" dirty="0"/>
              <a:t>6 Now when they had gone through the island to Paphos, they found a certain sorcerer, a false prophet, a Jew whose name was Bar-Jesus, 7 who was with the proconsul, Sergius Paulus, an intelligent man. This man called for Barnabas and Saul and sought to hear the word of God. </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247864"/>
          </a:xfrm>
          <a:prstGeom prst="rect">
            <a:avLst/>
          </a:prstGeom>
        </p:spPr>
        <p:txBody>
          <a:bodyPr wrap="square">
            <a:spAutoFit/>
          </a:bodyPr>
          <a:lstStyle/>
          <a:p>
            <a:pPr algn="ctr"/>
            <a:r>
              <a:rPr lang="en-US" sz="4000" dirty="0"/>
              <a:t>8 But Elymas the sorcerer (for so his name is translated) withstood them, seeking to turn the proconsul away from the faith. 9 Then Saul, who also is called Paul, filled with the Holy Spirit, looked intently at him. 10 and said, "O full of all deceit and all fraud, you son of the devil, you enemy of all righteousness, will you not cease perverting the straight ways of the Lord?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7"/>
            <a:ext cx="12192000" cy="13634502"/>
          </a:xfrm>
          <a:prstGeom prst="rect">
            <a:avLst/>
          </a:prstGeom>
        </p:spPr>
        <p:txBody>
          <a:bodyPr wrap="square">
            <a:spAutoFit/>
          </a:bodyPr>
          <a:lstStyle/>
          <a:p>
            <a:pPr algn="ctr"/>
            <a:r>
              <a:rPr lang="en-US" sz="4000" dirty="0"/>
              <a:t>11 And now, indeed, the hand of the Lord is upon you, and you shall be blind, not seeing the sun for a time." And immediately a dark mist fell on him, and he went around seeking someone to lead him by the hand. </a:t>
            </a:r>
          </a:p>
          <a:p>
            <a:pPr algn="ctr"/>
            <a:r>
              <a:rPr lang="en-US" sz="4000" dirty="0"/>
              <a:t> </a:t>
            </a:r>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r>
              <a:rPr lang="en-US" sz="4000" dirty="0"/>
              <a:t> </a:t>
            </a:r>
          </a:p>
          <a:p>
            <a:pPr algn="ctr"/>
            <a:endParaRPr lang="en-US" sz="4000" b="1" dirty="0"/>
          </a:p>
          <a:p>
            <a:pPr algn="ctr"/>
            <a:endParaRPr lang="en-US" sz="4000" b="1" dirty="0"/>
          </a:p>
          <a:p>
            <a:pPr algn="ctr"/>
            <a:endParaRPr lang="en-US" sz="4000" b="1"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167"/>
            <a:ext cx="12192000" cy="5632311"/>
          </a:xfrm>
          <a:prstGeom prst="rect">
            <a:avLst/>
          </a:prstGeom>
        </p:spPr>
        <p:txBody>
          <a:bodyPr wrap="square">
            <a:spAutoFit/>
          </a:bodyPr>
          <a:lstStyle/>
          <a:p>
            <a:pPr algn="ctr"/>
            <a:r>
              <a:rPr lang="en-US" sz="4000" dirty="0"/>
              <a:t> </a:t>
            </a:r>
            <a:r>
              <a:rPr lang="en-US" sz="4000" b="1" u="sng" dirty="0"/>
              <a:t>Romans 15:14-17</a:t>
            </a:r>
            <a:endParaRPr lang="en-US" sz="4000" u="sng" dirty="0"/>
          </a:p>
          <a:p>
            <a:pPr algn="ctr"/>
            <a:r>
              <a:rPr lang="en-US" sz="4000" dirty="0"/>
              <a:t>14 Now I myself am confident concerning you, my brethren, that you also are full of goodness, filled with all knowledge, able also to admonish one another. 15 Nevertheless, brethren, I have written more boldly to you on some points, as reminding you, because of the grace given to me by God,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4357"/>
            <a:ext cx="12192000" cy="10556736"/>
          </a:xfrm>
          <a:prstGeom prst="rect">
            <a:avLst/>
          </a:prstGeom>
        </p:spPr>
        <p:txBody>
          <a:bodyPr wrap="square">
            <a:spAutoFit/>
          </a:bodyPr>
          <a:lstStyle/>
          <a:p>
            <a:pPr algn="ctr"/>
            <a:r>
              <a:rPr lang="en-US" sz="4000" dirty="0"/>
              <a:t>16 that I might be a minister of Jesus Christ to the Gentiles, ministering the gospel of God, that the offering of the Gentiles might be acceptable, sanctified by the Holy Spirit. 17 Therefore I have reason to glory in Christ Jesus in the things which pertain to God. </a:t>
            </a:r>
          </a:p>
          <a:p>
            <a:pPr algn="ctr"/>
            <a:r>
              <a:rPr lang="en-US" sz="4000" dirty="0"/>
              <a:t> </a:t>
            </a:r>
          </a:p>
          <a:p>
            <a:pPr algn="ctr"/>
            <a:endParaRPr lang="en-US" sz="4000" b="1" dirty="0"/>
          </a:p>
          <a:p>
            <a:pPr algn="ctr"/>
            <a:endParaRPr lang="en-US" sz="4000" b="1" dirty="0"/>
          </a:p>
          <a:p>
            <a:pPr algn="ctr"/>
            <a:r>
              <a:rPr lang="en-US" sz="4000" dirty="0"/>
              <a:t> </a:t>
            </a:r>
          </a:p>
          <a:p>
            <a:pPr algn="ctr"/>
            <a:r>
              <a:rPr lang="en-US" sz="4000" dirty="0"/>
              <a:t> </a:t>
            </a:r>
          </a:p>
          <a:p>
            <a:pPr algn="ctr"/>
            <a:endParaRPr lang="en-US" sz="4000" b="1" dirty="0"/>
          </a:p>
          <a:p>
            <a:pPr algn="ctr"/>
            <a:endParaRPr lang="en-US" sz="4000" b="1" dirty="0"/>
          </a:p>
          <a:p>
            <a:pPr algn="ctr"/>
            <a:r>
              <a:rPr lang="en-US" sz="4000" b="1" dirty="0"/>
              <a:t> </a:t>
            </a:r>
          </a:p>
          <a:p>
            <a:pPr algn="ctr"/>
            <a:r>
              <a:rPr lang="en-US" sz="4000" b="1" dirty="0"/>
              <a:t> </a:t>
            </a:r>
            <a:endParaRPr lang="en-US" sz="4000" dirty="0"/>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76200" y="0"/>
            <a:ext cx="122682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3170099"/>
          </a:xfrm>
          <a:prstGeom prst="rect">
            <a:avLst/>
          </a:prstGeom>
        </p:spPr>
        <p:txBody>
          <a:bodyPr wrap="square">
            <a:spAutoFit/>
          </a:bodyPr>
          <a:lstStyle/>
          <a:p>
            <a:pPr algn="ctr"/>
            <a:r>
              <a:rPr lang="en-US" sz="4000" dirty="0"/>
              <a:t> </a:t>
            </a:r>
            <a:r>
              <a:rPr lang="en-US" sz="4000" b="1" dirty="0"/>
              <a:t>Called to Preach the Gospel of Jesus Christ</a:t>
            </a:r>
            <a:endParaRPr lang="en-US" sz="4000" dirty="0"/>
          </a:p>
          <a:p>
            <a:pPr algn="ctr"/>
            <a:r>
              <a:rPr lang="en-US" sz="4000" dirty="0"/>
              <a:t> </a:t>
            </a:r>
          </a:p>
          <a:p>
            <a:pPr algn="ctr"/>
            <a:r>
              <a:rPr lang="en-US" sz="4000" dirty="0"/>
              <a: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1"/>
            <a:ext cx="12192000" cy="6924973"/>
          </a:xfrm>
          <a:prstGeom prst="rect">
            <a:avLst/>
          </a:prstGeom>
        </p:spPr>
        <p:txBody>
          <a:bodyPr wrap="square">
            <a:spAutoFit/>
          </a:bodyPr>
          <a:lstStyle/>
          <a:p>
            <a:pPr algn="ctr"/>
            <a:r>
              <a:rPr lang="en-US" sz="3700" b="1" u="sng" dirty="0"/>
              <a:t>Romans 10:14-17</a:t>
            </a:r>
            <a:endParaRPr lang="en-US" sz="3700" u="sng" dirty="0"/>
          </a:p>
          <a:p>
            <a:pPr algn="ctr"/>
            <a:r>
              <a:rPr lang="en-US" sz="3700" dirty="0"/>
              <a:t>14 How then shall they call on Him in whom they have not believed? And how shall they believe in Him of whom they have not heard? And how shall they hear without a preacher? 15 And how shall they preach unless they are sent? As it is written: "How beautiful are the feet of those who preach the gospel of peace, Who bring glad tidings of good things!" 16 But they have not all obeyed the gospel. For Isaiah says, "Lord, who has believed our report?"  17 So then faith comes by hearing, and hearing by the word </a:t>
            </a:r>
            <a:r>
              <a:rPr lang="en-US" sz="3700" b="1" dirty="0"/>
              <a:t>of God.</a:t>
            </a:r>
          </a:p>
          <a:p>
            <a:pPr algn="ctr"/>
            <a:endParaRPr lang="en-US" sz="3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
            <a:ext cx="12268200" cy="5632311"/>
          </a:xfrm>
          <a:prstGeom prst="rect">
            <a:avLst/>
          </a:prstGeom>
        </p:spPr>
        <p:txBody>
          <a:bodyPr wrap="square">
            <a:spAutoFit/>
          </a:bodyPr>
          <a:lstStyle/>
          <a:p>
            <a:pPr algn="ctr"/>
            <a:r>
              <a:rPr lang="en-US" sz="4000" b="1" dirty="0"/>
              <a:t> </a:t>
            </a:r>
            <a:r>
              <a:rPr lang="en-US" sz="4000" b="1" u="sng" dirty="0"/>
              <a:t>Acts 16:9-10</a:t>
            </a:r>
            <a:endParaRPr lang="en-US" sz="4000" u="sng" dirty="0"/>
          </a:p>
          <a:p>
            <a:pPr algn="ctr"/>
            <a:r>
              <a:rPr lang="en-US" sz="4000" dirty="0"/>
              <a:t>9 And a vision appeared to Paul in the night. A man of Macedonia stood and pleaded with him, saying, "Come over to Macedonia and help us." 10 Now after he had seen the vision, immediately we sought to go to Macedonia, concluding that the Lord had called us to preach the gospel to them.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1"/>
            <a:ext cx="12192000" cy="7478970"/>
          </a:xfrm>
          <a:prstGeom prst="rect">
            <a:avLst/>
          </a:prstGeom>
        </p:spPr>
        <p:txBody>
          <a:bodyPr wrap="square">
            <a:spAutoFit/>
          </a:bodyPr>
          <a:lstStyle/>
          <a:p>
            <a:pPr algn="ctr"/>
            <a:r>
              <a:rPr lang="en-US" sz="4000" b="1" u="sng" dirty="0"/>
              <a:t>2 Timothy 4:1-5</a:t>
            </a:r>
            <a:endParaRPr lang="en-US" sz="4000" u="sng" dirty="0"/>
          </a:p>
          <a:p>
            <a:pPr algn="ctr"/>
            <a:r>
              <a:rPr lang="en-US" sz="4000" dirty="0"/>
              <a:t>1 I charge you therefore before God and the Lord Jesus Christ, who will judge the living and the dead at His appearing and His kingdom: 2 </a:t>
            </a:r>
            <a:r>
              <a:rPr lang="en-US" sz="4000" b="1" dirty="0"/>
              <a:t>Preach the word!</a:t>
            </a:r>
            <a:r>
              <a:rPr lang="en-US" sz="4000" dirty="0"/>
              <a:t> Be ready in season and out of season. Convince, rebuke, exhort, with all longsuffering and teaching. 3 For the time will come when they will not endure sound doctrine, but according to their own desires, because they have itching ears, they will heap up for themselves teachers;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9"/>
            <a:ext cx="12192000" cy="8710077"/>
          </a:xfrm>
          <a:prstGeom prst="rect">
            <a:avLst/>
          </a:prstGeom>
        </p:spPr>
        <p:txBody>
          <a:bodyPr wrap="square">
            <a:spAutoFit/>
          </a:bodyPr>
          <a:lstStyle/>
          <a:p>
            <a:pPr algn="ctr"/>
            <a:r>
              <a:rPr lang="en-US" sz="4000" dirty="0"/>
              <a:t>4 and they will turn their ears away from the truth, and be turned aside to fables. 5 But you be watchful in all things, endure afflictions, do the work of an evangelist, fulfill your ministry. </a:t>
            </a:r>
          </a:p>
          <a:p>
            <a:pPr algn="ctr"/>
            <a:r>
              <a:rPr lang="en-US" sz="4000" dirty="0"/>
              <a:t> </a:t>
            </a:r>
          </a:p>
          <a:p>
            <a:pPr algn="ctr"/>
            <a:r>
              <a:rPr lang="en-US" sz="4000" dirty="0"/>
              <a:t> </a:t>
            </a:r>
          </a:p>
          <a:p>
            <a:pPr algn="ctr"/>
            <a:r>
              <a:rPr lang="en-US" sz="4000" dirty="0"/>
              <a:t> </a:t>
            </a:r>
          </a:p>
          <a:p>
            <a:pPr algn="ctr"/>
            <a:endParaRPr lang="en-US" sz="4000" b="1" dirty="0"/>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3170099"/>
          </a:xfrm>
          <a:prstGeom prst="rect">
            <a:avLst/>
          </a:prstGeom>
        </p:spPr>
        <p:txBody>
          <a:bodyPr wrap="square">
            <a:spAutoFit/>
          </a:bodyPr>
          <a:lstStyle/>
          <a:p>
            <a:pPr algn="ctr"/>
            <a:r>
              <a:rPr lang="en-US" sz="4000" b="1" u="sng" dirty="0"/>
              <a:t>1 Corinthians 9:16</a:t>
            </a:r>
            <a:endParaRPr lang="en-US" sz="4000" u="sng" dirty="0"/>
          </a:p>
          <a:p>
            <a:pPr algn="ctr"/>
            <a:r>
              <a:rPr lang="en-US" sz="4000" dirty="0"/>
              <a:t>For if I preach the gospel, I have nothing to boast of, for necessity is laid upon me; yes, woe is me if I do not preach the gospel! </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lang="en-US" sz="4000" b="1" dirty="0"/>
              <a:t>Qualifications of a Minister of the Gospel</a:t>
            </a:r>
            <a:endParaRPr lang="en-US" sz="4000" dirty="0"/>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416074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93702"/>
          </a:xfrm>
          <a:prstGeom prst="rect">
            <a:avLst/>
          </a:prstGeom>
        </p:spPr>
        <p:txBody>
          <a:bodyPr wrap="square">
            <a:spAutoFit/>
          </a:bodyPr>
          <a:lstStyle/>
          <a:p>
            <a:pPr algn="ctr"/>
            <a:r>
              <a:rPr lang="en-US" sz="3600" b="1" u="sng" dirty="0"/>
              <a:t>1 Timothy 3:1-13</a:t>
            </a:r>
            <a:endParaRPr lang="en-US" sz="3600" u="sng" dirty="0"/>
          </a:p>
          <a:p>
            <a:pPr algn="ctr"/>
            <a:r>
              <a:rPr lang="en-US" sz="3600" dirty="0"/>
              <a:t>1 This is a faithful saying: If a man desires the position of a bishop, he desires a good work. 2 A bishop then must be blameless, the husband of one wife, temperate, sober-minded, of good behavior, hospitable, able to teach; 3 not given to wine, not violent, not greedy for money, but gentle, not quarrelsome, not covetous; </a:t>
            </a:r>
          </a:p>
          <a:p>
            <a:pPr algn="ctr"/>
            <a:r>
              <a:rPr lang="en-US" sz="3600" dirty="0"/>
              <a:t> </a:t>
            </a:r>
          </a:p>
          <a:p>
            <a:pPr algn="ctr">
              <a:defRPr/>
            </a:pPr>
            <a:endParaRPr lang="en-US" sz="3700" dirty="0">
              <a:solidFill>
                <a:srgbClr val="FFFFFF"/>
              </a:solidFill>
              <a:latin typeface="Arial"/>
              <a:cs typeface="Arial"/>
            </a:endParaRPr>
          </a:p>
        </p:txBody>
      </p:sp>
    </p:spTree>
    <p:extLst>
      <p:ext uri="{BB962C8B-B14F-4D97-AF65-F5344CB8AC3E}">
        <p14:creationId xmlns:p14="http://schemas.microsoft.com/office/powerpoint/2010/main" val="328720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48029"/>
          </a:xfrm>
          <a:prstGeom prst="rect">
            <a:avLst/>
          </a:prstGeom>
        </p:spPr>
        <p:txBody>
          <a:bodyPr wrap="square">
            <a:spAutoFit/>
          </a:bodyPr>
          <a:lstStyle/>
          <a:p>
            <a:pPr algn="ctr"/>
            <a:r>
              <a:rPr lang="en-US" sz="4000" dirty="0"/>
              <a:t>4 one who rules his own house well, having his children in submission with all reverence 5(for if a man does not know how to rule his own house, how will he take care of the church of God?); 6 not a novice, lest being puffed up with pride he fall into the same condemnation as the devil. 7 Moreover he must have a good testimony among those who are outside, lest he fall into reproach and the snare of the devil. </a:t>
            </a:r>
          </a:p>
          <a:p>
            <a:pPr algn="ctr"/>
            <a:r>
              <a:rPr lang="en-US" sz="4000" dirty="0"/>
              <a:t> </a:t>
            </a:r>
          </a:p>
          <a:p>
            <a:pPr algn="ctr">
              <a:defRPr/>
            </a:pPr>
            <a:endParaRPr lang="en-US" sz="3900" dirty="0">
              <a:solidFill>
                <a:srgbClr val="FFFFFF"/>
              </a:solidFill>
              <a:latin typeface="Arial"/>
              <a:cs typeface="Arial"/>
            </a:endParaRPr>
          </a:p>
        </p:txBody>
      </p:sp>
    </p:spTree>
    <p:extLst>
      <p:ext uri="{BB962C8B-B14F-4D97-AF65-F5344CB8AC3E}">
        <p14:creationId xmlns:p14="http://schemas.microsoft.com/office/powerpoint/2010/main" val="180313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4401205"/>
          </a:xfrm>
          <a:prstGeom prst="rect">
            <a:avLst/>
          </a:prstGeom>
        </p:spPr>
        <p:txBody>
          <a:bodyPr wrap="square">
            <a:spAutoFit/>
          </a:bodyPr>
          <a:lstStyle/>
          <a:p>
            <a:pPr algn="ctr"/>
            <a:r>
              <a:rPr lang="en-US" sz="4000" dirty="0"/>
              <a:t>8 Likewise deacons must be reverent, not double-tongued, not given to much wine, not greedy for money, 9 holding the mystery of the faith with a pure conscience. 10 But let these also first be tested; then let them serve as deacons, being found blameless. </a:t>
            </a: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425407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52600" y="-30480"/>
            <a:ext cx="8686800" cy="3046988"/>
          </a:xfrm>
          <a:prstGeom prst="rect">
            <a:avLst/>
          </a:prstGeom>
          <a:noFill/>
        </p:spPr>
        <p:txBody>
          <a:bodyPr wrap="square" rtlCol="0">
            <a:spAutoFit/>
          </a:bodyPr>
          <a:lstStyle/>
          <a:p>
            <a:pPr algn="ctr"/>
            <a:r>
              <a:rPr lang="en-US" sz="3200" b="1" dirty="0"/>
              <a:t>Send Me Lord, Send Me</a:t>
            </a:r>
            <a:endParaRPr lang="en-US" sz="3200" dirty="0"/>
          </a:p>
          <a:p>
            <a:pPr algn="ctr"/>
            <a:r>
              <a:rPr lang="en-US" sz="2800" b="1" dirty="0"/>
              <a:t>by Pastor Fee Soliven</a:t>
            </a:r>
            <a:endParaRPr lang="en-US" sz="2800" dirty="0"/>
          </a:p>
          <a:p>
            <a:pPr algn="ctr"/>
            <a:r>
              <a:rPr lang="en-US" sz="3200" b="1" dirty="0"/>
              <a:t>Isaiah 6:6-10</a:t>
            </a:r>
            <a:endParaRPr lang="en-US" sz="3200" dirty="0"/>
          </a:p>
          <a:p>
            <a:pPr algn="ctr"/>
            <a:r>
              <a:rPr lang="en-US" sz="3200" b="1" dirty="0"/>
              <a:t>Sunday Morning</a:t>
            </a:r>
            <a:endParaRPr lang="en-US" sz="3200" dirty="0"/>
          </a:p>
          <a:p>
            <a:pPr algn="ctr"/>
            <a:r>
              <a:rPr lang="en-US" sz="3200" b="1" dirty="0"/>
              <a:t>July 5, 2026   </a:t>
            </a:r>
            <a:endParaRPr lang="en-US" sz="3200" dirty="0"/>
          </a:p>
          <a:p>
            <a:pPr algn="ctr"/>
            <a:endParaRPr lang="en-US" sz="3200" b="1" dirty="0"/>
          </a:p>
        </p:txBody>
      </p:sp>
      <p:pic>
        <p:nvPicPr>
          <p:cNvPr id="4" name="Picture 3">
            <a:extLst>
              <a:ext uri="{FF2B5EF4-FFF2-40B4-BE49-F238E27FC236}">
                <a16:creationId xmlns:a16="http://schemas.microsoft.com/office/drawing/2014/main" id="{C3B10877-B8DA-AAE8-8876-D651E2018D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38400"/>
            <a:ext cx="12192000" cy="4419600"/>
          </a:xfrm>
          <a:prstGeom prst="rect">
            <a:avLst/>
          </a:prstGeom>
        </p:spPr>
      </p:pic>
      <p:pic>
        <p:nvPicPr>
          <p:cNvPr id="9" name="Picture 8" descr="AGCF highest resolution.jpg"/>
          <p:cNvPicPr>
            <a:picLocks noChangeAspect="1"/>
          </p:cNvPicPr>
          <p:nvPr/>
        </p:nvPicPr>
        <p:blipFill>
          <a:blip r:embed="rId4" cstate="print"/>
          <a:stretch>
            <a:fillRect/>
          </a:stretch>
        </p:blipFill>
        <p:spPr>
          <a:xfrm>
            <a:off x="0" y="5886451"/>
            <a:ext cx="1295400" cy="9715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11233845"/>
          </a:xfrm>
          <a:prstGeom prst="rect">
            <a:avLst/>
          </a:prstGeom>
        </p:spPr>
        <p:txBody>
          <a:bodyPr wrap="square">
            <a:spAutoFit/>
          </a:bodyPr>
          <a:lstStyle/>
          <a:p>
            <a:pPr algn="ctr"/>
            <a:r>
              <a:rPr lang="en-US" sz="4000" dirty="0"/>
              <a:t>11 Likewise their wives must be reverent, not slanderers, temperate, faithful in all things. 12 Let deacons be the husbands of one wife, ruling their children and their own houses well. 13 For those who have served well as deacons obtain for themselves a good standing and great boldness in the faith which is in Christ Jesus. </a:t>
            </a:r>
            <a:endParaRPr lang="en-US" sz="4000" b="1" dirty="0"/>
          </a:p>
          <a:p>
            <a:pPr algn="ctr">
              <a:defRPr/>
            </a:pPr>
            <a:endParaRPr lang="en-US" sz="4000" b="1"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r>
              <a:rPr lang="en-US" sz="4000" dirty="0">
                <a:solidFill>
                  <a:srgbClr val="FFFFFF"/>
                </a:solidFill>
              </a:rPr>
              <a:t> </a:t>
            </a:r>
          </a:p>
          <a:p>
            <a:pPr algn="ctr">
              <a:defRPr/>
            </a:pPr>
            <a:endParaRPr lang="en-US" sz="4000" dirty="0">
              <a:solidFill>
                <a:srgbClr val="FFFFFF"/>
              </a:solidFill>
            </a:endParaRPr>
          </a:p>
          <a:p>
            <a:pPr algn="ctr">
              <a:defRPr/>
            </a:pPr>
            <a:r>
              <a:rPr lang="en-US" sz="4000" dirty="0">
                <a:solidFill>
                  <a:srgbClr val="FFFFFF"/>
                </a:solidFill>
              </a:rPr>
              <a:t> </a:t>
            </a:r>
          </a:p>
          <a:p>
            <a:pPr algn="ctr"/>
            <a:r>
              <a:rPr lang="en-US" sz="4400" dirty="0"/>
              <a:t> </a:t>
            </a:r>
          </a:p>
          <a:p>
            <a:pPr algn="ctr"/>
            <a:r>
              <a:rPr lang="en-US" sz="4000" dirty="0"/>
              <a:t> </a:t>
            </a:r>
          </a:p>
          <a:p>
            <a:pPr algn="ctr"/>
            <a:r>
              <a:rPr lang="en-US" sz="4000" dirty="0"/>
              <a:t> </a:t>
            </a:r>
          </a:p>
          <a:p>
            <a:pPr algn="ctr"/>
            <a:r>
              <a:rPr lang="en-US" sz="4000" dirty="0"/>
              <a:t> </a:t>
            </a: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306052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710077"/>
          </a:xfrm>
          <a:prstGeom prst="rect">
            <a:avLst/>
          </a:prstGeom>
        </p:spPr>
        <p:txBody>
          <a:bodyPr wrap="square">
            <a:spAutoFit/>
          </a:bodyPr>
          <a:lstStyle/>
          <a:p>
            <a:pPr algn="ctr"/>
            <a:r>
              <a:rPr lang="en-US" sz="4000" b="1" u="sng" dirty="0"/>
              <a:t>Titus 2:6-9</a:t>
            </a:r>
            <a:endParaRPr lang="en-US" sz="4000" u="sng" dirty="0"/>
          </a:p>
          <a:p>
            <a:pPr algn="ctr"/>
            <a:r>
              <a:rPr lang="en-US" sz="4000" dirty="0"/>
              <a:t>6 Likewise exhort the young men to be sober-minded, 7 in all things showing yourself to be a pattern of good works; in doctrine showing integrity, reverence, incorruptibility, 8 sound speech that cannot be condemned, that one who is an opponent may be ashamed, having nothing evil to say of you. 9</a:t>
            </a:r>
          </a:p>
          <a:p>
            <a:pPr algn="ctr"/>
            <a:r>
              <a:rPr lang="en-US" sz="4000" dirty="0"/>
              <a:t> </a:t>
            </a:r>
          </a:p>
          <a:p>
            <a:pPr lvl="0" algn="ctr">
              <a:defRPr/>
            </a:pPr>
            <a:r>
              <a:rPr lang="en-US" sz="4000" dirty="0">
                <a:solidFill>
                  <a:srgbClr val="FFFFFF"/>
                </a:solidFill>
              </a:rPr>
              <a:t> </a:t>
            </a: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r>
              <a:rPr lang="en-US" sz="4000" dirty="0">
                <a:solidFill>
                  <a:srgbClr val="FFFFFF"/>
                </a:solidFill>
                <a:latin typeface="Arial"/>
                <a:cs typeface="Arial"/>
              </a:rPr>
              <a:t> </a:t>
            </a:r>
          </a:p>
          <a:p>
            <a:pPr algn="ctr">
              <a:defRPr/>
            </a:pPr>
            <a:endParaRPr lang="en-US" sz="4000" dirty="0">
              <a:solidFill>
                <a:srgbClr val="FFFFFF"/>
              </a:solidFill>
              <a:latin typeface="Arial"/>
              <a:cs typeface="Arial"/>
            </a:endParaRPr>
          </a:p>
          <a:p>
            <a:pPr algn="ctr">
              <a:defRPr/>
            </a:pPr>
            <a:r>
              <a:rPr lang="en-US" sz="4000" dirty="0">
                <a:solidFill>
                  <a:srgbClr val="FFFFFF"/>
                </a:solidFill>
                <a:latin typeface="Arial"/>
                <a:cs typeface="Arial"/>
              </a:rPr>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294911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2268200" cy="3170099"/>
          </a:xfrm>
          <a:prstGeom prst="rect">
            <a:avLst/>
          </a:prstGeom>
        </p:spPr>
        <p:txBody>
          <a:bodyPr wrap="square">
            <a:spAutoFit/>
          </a:bodyPr>
          <a:lstStyle/>
          <a:p>
            <a:pPr algn="ctr"/>
            <a:r>
              <a:rPr lang="en-US" sz="4000" b="1" u="sng" dirty="0"/>
              <a:t>James 3:1</a:t>
            </a:r>
            <a:endParaRPr lang="en-US" sz="4000" u="sng" dirty="0"/>
          </a:p>
          <a:p>
            <a:pPr algn="ctr"/>
            <a:r>
              <a:rPr lang="en-US" sz="4000" dirty="0"/>
              <a:t>My brethren, let not many of you become teachers, knowing that we shall receive a stricter judgment.</a:t>
            </a: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219297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094524"/>
          </a:xfrm>
          <a:prstGeom prst="rect">
            <a:avLst/>
          </a:prstGeom>
        </p:spPr>
        <p:txBody>
          <a:bodyPr wrap="square">
            <a:spAutoFit/>
          </a:bodyPr>
          <a:lstStyle/>
          <a:p>
            <a:pPr algn="ctr"/>
            <a:r>
              <a:rPr lang="en-US" sz="4000" b="1" u="sng" dirty="0"/>
              <a:t>Colossians 3:5-8</a:t>
            </a:r>
            <a:endParaRPr lang="en-US" sz="4000" u="sng" dirty="0"/>
          </a:p>
          <a:p>
            <a:pPr algn="ctr"/>
            <a:r>
              <a:rPr lang="en-US" sz="4000" dirty="0"/>
              <a:t>5 Therefore put to death your members which are on the earth: fornication, uncleanness, passion, evil desire, and covetousness, which is idolatry. 6 Because of these things the wrath of God is coming upon the sons of disobedience, 7 in which you yourselves once walked when you lived in them. 8 But now you yourselves are to put off all these: anger, wrath, malice, blasphemy, filthy language out of your mouth. </a:t>
            </a:r>
          </a:p>
          <a:p>
            <a:pPr algn="ctr">
              <a:defRPr/>
            </a:pPr>
            <a:endParaRPr lang="en-US" sz="4000" dirty="0">
              <a:solidFill>
                <a:srgbClr val="FFFFFF"/>
              </a:solidFill>
              <a:latin typeface="Arial"/>
              <a:cs typeface="Arial"/>
            </a:endParaRPr>
          </a:p>
          <a:p>
            <a:pPr algn="ctr">
              <a:defRPr/>
            </a:pPr>
            <a:r>
              <a:rPr lang="en-US" sz="4000" dirty="0">
                <a:solidFill>
                  <a:srgbClr val="FFFFFF"/>
                </a:solidFill>
                <a:latin typeface="Arial"/>
                <a:cs typeface="Arial"/>
              </a:rPr>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174347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785652"/>
          </a:xfrm>
          <a:prstGeom prst="rect">
            <a:avLst/>
          </a:prstGeom>
        </p:spPr>
        <p:txBody>
          <a:bodyPr wrap="square">
            <a:spAutoFit/>
          </a:bodyPr>
          <a:lstStyle/>
          <a:p>
            <a:pPr algn="ctr"/>
            <a:r>
              <a:rPr lang="en-US" sz="4000" dirty="0"/>
              <a:t> </a:t>
            </a:r>
            <a:r>
              <a:rPr lang="en-US" sz="4000" b="1" dirty="0"/>
              <a:t>The Crowns of Heaven to be Obtained</a:t>
            </a:r>
            <a:endParaRPr lang="en-US" sz="4000" dirty="0"/>
          </a:p>
          <a:p>
            <a:pPr algn="ctr"/>
            <a:r>
              <a:rPr lang="en-US" sz="4000" dirty="0"/>
              <a:t> </a:t>
            </a:r>
          </a:p>
          <a:p>
            <a:pPr algn="ctr">
              <a:defRPr/>
            </a:pPr>
            <a:r>
              <a:rPr lang="en-US" sz="4000" dirty="0">
                <a:solidFill>
                  <a:srgbClr val="FFFFFF"/>
                </a:solidFill>
                <a:latin typeface="Arial"/>
                <a:cs typeface="Arial"/>
              </a:rPr>
              <a:t> </a:t>
            </a:r>
          </a:p>
          <a:p>
            <a:pPr algn="ctr">
              <a:defRPr/>
            </a:pPr>
            <a:endParaRPr lang="en-US" sz="4000" dirty="0">
              <a:solidFill>
                <a:srgbClr val="FFFFFF"/>
              </a:solidFill>
              <a:latin typeface="Arial"/>
              <a:cs typeface="Arial"/>
            </a:endParaRPr>
          </a:p>
          <a:p>
            <a:pPr algn="ctr">
              <a:defRPr/>
            </a:pPr>
            <a:r>
              <a:rPr lang="en-US" sz="4000" dirty="0">
                <a:solidFill>
                  <a:srgbClr val="FFFFFF"/>
                </a:solidFill>
                <a:latin typeface="Arial"/>
                <a:cs typeface="Arial"/>
              </a:rPr>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287235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9941183"/>
          </a:xfrm>
          <a:prstGeom prst="rect">
            <a:avLst/>
          </a:prstGeom>
        </p:spPr>
        <p:txBody>
          <a:bodyPr wrap="square">
            <a:spAutoFit/>
          </a:bodyPr>
          <a:lstStyle/>
          <a:p>
            <a:pPr algn="ctr"/>
            <a:r>
              <a:rPr lang="en-US" sz="4000" b="1" dirty="0"/>
              <a:t>The Crown of Life</a:t>
            </a:r>
            <a:endParaRPr lang="en-US" sz="4000" dirty="0"/>
          </a:p>
          <a:p>
            <a:pPr algn="ctr"/>
            <a:r>
              <a:rPr lang="en-US" sz="4000" dirty="0"/>
              <a:t>Given to those who persevere and remain faithful through trials, suffering, or martyrdom </a:t>
            </a:r>
          </a:p>
          <a:p>
            <a:pPr algn="ctr"/>
            <a:r>
              <a:rPr lang="en-US" sz="4000" dirty="0"/>
              <a:t> </a:t>
            </a:r>
          </a:p>
          <a:p>
            <a:pPr algn="ctr">
              <a:defRPr/>
            </a:pPr>
            <a:endParaRPr lang="en-US" sz="4000" b="1"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r>
              <a:rPr lang="en-US" sz="4000" dirty="0">
                <a:solidFill>
                  <a:srgbClr val="FFFFFF"/>
                </a:solidFill>
              </a:rPr>
              <a:t> </a:t>
            </a:r>
          </a:p>
          <a:p>
            <a:pPr algn="ctr">
              <a:defRPr/>
            </a:pPr>
            <a:r>
              <a:rPr lang="en-US" sz="4000" dirty="0">
                <a:solidFill>
                  <a:srgbClr val="FFFFFF"/>
                </a:solidFill>
              </a:rPr>
              <a:t> </a:t>
            </a:r>
          </a:p>
          <a:p>
            <a:pPr algn="ctr">
              <a:defRPr/>
            </a:pPr>
            <a:endParaRPr lang="en-US" sz="4000" b="1"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endParaRPr lang="en-US" sz="4000" b="1" dirty="0">
              <a:solidFill>
                <a:srgbClr val="FFFFFF"/>
              </a:solidFill>
              <a:latin typeface="Arial"/>
              <a:cs typeface="Arial"/>
            </a:endParaRP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r>
              <a:rPr lang="en-US" sz="4000" dirty="0">
                <a:solidFill>
                  <a:srgbClr val="FFFFFF"/>
                </a:solidFill>
                <a:latin typeface="Arial"/>
                <a:cs typeface="Arial"/>
              </a:rPr>
              <a:t> </a:t>
            </a:r>
          </a:p>
          <a:p>
            <a:pPr algn="ctr">
              <a:defRPr/>
            </a:pPr>
            <a:endParaRPr lang="en-US" sz="4000" dirty="0">
              <a:solidFill>
                <a:srgbClr val="FFFFFF"/>
              </a:solidFill>
              <a:latin typeface="Arial"/>
              <a:cs typeface="Arial"/>
            </a:endParaRPr>
          </a:p>
          <a:p>
            <a:pPr algn="ctr">
              <a:defRPr/>
            </a:pPr>
            <a:r>
              <a:rPr lang="en-US" sz="4000" dirty="0">
                <a:solidFill>
                  <a:srgbClr val="FFFFFF"/>
                </a:solidFill>
                <a:latin typeface="Arial"/>
                <a:cs typeface="Arial"/>
              </a:rPr>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110750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0405586"/>
          </a:xfrm>
          <a:prstGeom prst="rect">
            <a:avLst/>
          </a:prstGeom>
        </p:spPr>
        <p:txBody>
          <a:bodyPr wrap="square">
            <a:spAutoFit/>
          </a:bodyPr>
          <a:lstStyle/>
          <a:p>
            <a:pPr algn="ctr"/>
            <a:r>
              <a:rPr lang="en-US" sz="4000" b="1" u="sng" dirty="0"/>
              <a:t>James 1:12</a:t>
            </a:r>
            <a:endParaRPr lang="en-US" sz="4000" u="sng" dirty="0"/>
          </a:p>
          <a:p>
            <a:pPr algn="ctr"/>
            <a:r>
              <a:rPr lang="en-US" sz="4000" dirty="0"/>
              <a:t>Blessed is the man who endures temptation; for when he has been approved, he will receive the crown of life which the Lord has promised to those who love Him. </a:t>
            </a:r>
          </a:p>
          <a:p>
            <a:pPr lvl="0" algn="ctr">
              <a:defRPr/>
            </a:pPr>
            <a:endParaRPr lang="en-US" sz="4000" b="1"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r>
              <a:rPr lang="en-US" sz="4000" dirty="0">
                <a:solidFill>
                  <a:srgbClr val="FFFFFF"/>
                </a:solidFill>
              </a:rPr>
              <a:t> </a:t>
            </a:r>
          </a:p>
          <a:p>
            <a:pPr lvl="0" algn="ctr">
              <a:defRPr/>
            </a:pPr>
            <a:endParaRPr lang="en-US" sz="4000" dirty="0">
              <a:solidFill>
                <a:srgbClr val="FFFFFF"/>
              </a:solidFill>
            </a:endParaRPr>
          </a:p>
          <a:p>
            <a:pPr lvl="0" algn="ctr">
              <a:defRPr/>
            </a:pPr>
            <a:r>
              <a:rPr lang="en-US" sz="4000" dirty="0">
                <a:solidFill>
                  <a:srgbClr val="FFFFFF"/>
                </a:solidFill>
              </a:rPr>
              <a:t> </a:t>
            </a:r>
          </a:p>
          <a:p>
            <a:pPr lvl="0" algn="ctr">
              <a:defRPr/>
            </a:pPr>
            <a:endParaRPr lang="en-US" sz="4000" b="1"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r>
              <a:rPr lang="en-US" sz="4000" dirty="0">
                <a:solidFill>
                  <a:srgbClr val="FFFFFF"/>
                </a:solidFill>
              </a:rPr>
              <a:t> </a:t>
            </a:r>
          </a:p>
          <a:p>
            <a:pPr lvl="0" algn="ctr">
              <a:defRPr/>
            </a:pPr>
            <a:endParaRPr lang="en-US" sz="4000" dirty="0">
              <a:solidFill>
                <a:srgbClr val="FFFFFF"/>
              </a:solidFill>
            </a:endParaRPr>
          </a:p>
          <a:p>
            <a:pPr lvl="0" algn="ctr">
              <a:defRPr/>
            </a:pPr>
            <a:r>
              <a:rPr lang="en-US" sz="4000" dirty="0">
                <a:solidFill>
                  <a:srgbClr val="FFFFFF"/>
                </a:solidFill>
              </a:rPr>
              <a:t> </a:t>
            </a:r>
          </a:p>
          <a:p>
            <a:pPr lvl="0" algn="ctr">
              <a:defRPr/>
            </a:pPr>
            <a:endParaRPr lang="en-US" sz="4000" dirty="0">
              <a:solidFill>
                <a:srgbClr val="FFFFFF"/>
              </a:solidFill>
            </a:endParaRPr>
          </a:p>
          <a:p>
            <a:pPr lvl="0" algn="ctr">
              <a:defRPr/>
            </a:pPr>
            <a:r>
              <a:rPr lang="en-US" sz="4000" dirty="0">
                <a:solidFill>
                  <a:srgbClr val="FFFFFF"/>
                </a:solidFill>
              </a:rPr>
              <a:t> </a:t>
            </a:r>
          </a:p>
          <a:p>
            <a:pPr lvl="0" algn="ctr">
              <a:defRPr/>
            </a:pPr>
            <a:endParaRPr lang="en-US" sz="4000" b="1"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r>
              <a:rPr lang="en-US" sz="4000" dirty="0">
                <a:solidFill>
                  <a:srgbClr val="FFFFFF"/>
                </a:solidFill>
              </a:rPr>
              <a:t> </a:t>
            </a:r>
          </a:p>
          <a:p>
            <a:pPr lvl="0" algn="ctr">
              <a:defRPr/>
            </a:pPr>
            <a:endParaRPr lang="en-US" sz="4000" dirty="0">
              <a:solidFill>
                <a:srgbClr val="FFFFFF"/>
              </a:solidFill>
            </a:endParaRPr>
          </a:p>
          <a:p>
            <a:pPr algn="ctr">
              <a:defRPr/>
            </a:pPr>
            <a:endParaRPr lang="en-US" sz="4000" b="1" dirty="0">
              <a:solidFill>
                <a:srgbClr val="FFFFFF"/>
              </a:solidFill>
            </a:endParaRPr>
          </a:p>
          <a:p>
            <a:pPr algn="ctr">
              <a:defRPr/>
            </a:pPr>
            <a:r>
              <a:rPr lang="en-US" sz="4000" b="1" dirty="0">
                <a:solidFill>
                  <a:srgbClr val="FFFFFF"/>
                </a:solidFill>
              </a:rPr>
              <a:t> </a:t>
            </a:r>
            <a:endParaRPr lang="en-US" sz="4000" dirty="0">
              <a:solidFill>
                <a:srgbClr val="FFFFFF"/>
              </a:solidFill>
            </a:endParaRPr>
          </a:p>
          <a:p>
            <a:pPr algn="ctr">
              <a:defRPr/>
            </a:pPr>
            <a:r>
              <a:rPr lang="en-US" sz="4000" dirty="0">
                <a:solidFill>
                  <a:srgbClr val="FFFFFF"/>
                </a:solidFill>
              </a:rPr>
              <a:t> </a:t>
            </a:r>
          </a:p>
          <a:p>
            <a:pPr algn="ctr">
              <a:defRPr/>
            </a:pPr>
            <a:endParaRPr lang="en-US" sz="4000" dirty="0">
              <a:solidFill>
                <a:srgbClr val="FFFFFF"/>
              </a:solidFill>
            </a:endParaRPr>
          </a:p>
          <a:p>
            <a:pPr algn="ctr">
              <a:defRPr/>
            </a:pPr>
            <a:r>
              <a:rPr lang="en-US" sz="4000" dirty="0">
                <a:solidFill>
                  <a:srgbClr val="FFFFFF"/>
                </a:solidFill>
              </a:rPr>
              <a:t> </a:t>
            </a:r>
          </a:p>
          <a:p>
            <a:pPr algn="ctr">
              <a:defRPr/>
            </a:pPr>
            <a:r>
              <a:rPr lang="en-US" sz="4000" dirty="0">
                <a:solidFill>
                  <a:srgbClr val="FFFFFF"/>
                </a:solidFill>
              </a:rPr>
              <a:t> </a:t>
            </a:r>
          </a:p>
          <a:p>
            <a:pPr algn="ctr">
              <a:defRPr/>
            </a:pPr>
            <a:endParaRPr lang="en-US" sz="4000" b="1" dirty="0">
              <a:solidFill>
                <a:srgbClr val="FFFFFF"/>
              </a:solidFill>
              <a:latin typeface="Arial"/>
              <a:cs typeface="Arial"/>
            </a:endParaRP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r>
              <a:rPr lang="en-US" sz="4000" dirty="0">
                <a:solidFill>
                  <a:srgbClr val="FFFFFF"/>
                </a:solidFill>
                <a:latin typeface="Arial"/>
                <a:cs typeface="Arial"/>
              </a:rPr>
              <a:t> </a:t>
            </a:r>
          </a:p>
          <a:p>
            <a:pPr algn="ctr">
              <a:defRPr/>
            </a:pPr>
            <a:endParaRPr lang="en-US" sz="4000" dirty="0">
              <a:solidFill>
                <a:srgbClr val="FFFFFF"/>
              </a:solidFill>
              <a:latin typeface="Arial"/>
              <a:cs typeface="Arial"/>
            </a:endParaRPr>
          </a:p>
          <a:p>
            <a:pPr algn="ctr">
              <a:defRPr/>
            </a:pPr>
            <a:r>
              <a:rPr lang="en-US" sz="4000" dirty="0">
                <a:solidFill>
                  <a:srgbClr val="FFFFFF"/>
                </a:solidFill>
                <a:latin typeface="Arial"/>
                <a:cs typeface="Arial"/>
              </a:rPr>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66681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16758"/>
          </a:xfrm>
          <a:prstGeom prst="rect">
            <a:avLst/>
          </a:prstGeom>
        </p:spPr>
        <p:txBody>
          <a:bodyPr wrap="square">
            <a:spAutoFit/>
          </a:bodyPr>
          <a:lstStyle/>
          <a:p>
            <a:pPr algn="ctr"/>
            <a:r>
              <a:rPr lang="en-US" sz="4000" b="1" u="sng" dirty="0"/>
              <a:t>Revelation 2:10</a:t>
            </a:r>
            <a:endParaRPr lang="en-US" sz="4000" u="sng" dirty="0"/>
          </a:p>
          <a:p>
            <a:pPr algn="ctr"/>
            <a:r>
              <a:rPr lang="en-US" sz="4000" dirty="0"/>
              <a:t>Do not fear any of those things which you are about to suffer. Indeed, the devil is about to throw some of you into prison, that you may be tested, and you will have tribulation ten days. Be faithful until death, and I will give you the crown of life. </a:t>
            </a: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83287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785652"/>
          </a:xfrm>
          <a:prstGeom prst="rect">
            <a:avLst/>
          </a:prstGeom>
        </p:spPr>
        <p:txBody>
          <a:bodyPr wrap="square">
            <a:spAutoFit/>
          </a:bodyPr>
          <a:lstStyle/>
          <a:p>
            <a:pPr algn="ctr"/>
            <a:r>
              <a:rPr lang="en-US" sz="4000" b="1" dirty="0"/>
              <a:t>The Incorruptible (Victor's) Crown</a:t>
            </a:r>
            <a:endParaRPr lang="en-US" sz="4000" dirty="0"/>
          </a:p>
          <a:p>
            <a:pPr algn="ctr"/>
            <a:r>
              <a:rPr lang="en-US" sz="4000" dirty="0"/>
              <a:t>Awarded to believers who exercise self-control, master their flesh, and successfully run the spiritual race </a:t>
            </a: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323181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632311"/>
          </a:xfrm>
          <a:prstGeom prst="rect">
            <a:avLst/>
          </a:prstGeom>
        </p:spPr>
        <p:txBody>
          <a:bodyPr wrap="square">
            <a:spAutoFit/>
          </a:bodyPr>
          <a:lstStyle/>
          <a:p>
            <a:pPr algn="ctr"/>
            <a:r>
              <a:rPr lang="en-US" sz="4000" b="1" u="sng" dirty="0"/>
              <a:t>1 Corinthians 9:24-25</a:t>
            </a:r>
            <a:endParaRPr lang="en-US" sz="4000" u="sng" dirty="0"/>
          </a:p>
          <a:p>
            <a:pPr algn="ctr"/>
            <a:r>
              <a:rPr lang="en-US" sz="4000" dirty="0"/>
              <a:t>24 Do you not know that those who run in a race all run, but one receives the prize? Run in such a way that you may obtain it. 25 And everyone who competes for the prize is temperate in all things. Now they do it to obtain a perishable crown, but we for an imperishable crown. </a:t>
            </a: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81470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268200" cy="5029200"/>
          </a:xfrm>
          <a:prstGeom prst="rect">
            <a:avLst/>
          </a:prstGeom>
        </p:spPr>
        <p:txBody>
          <a:bodyPr/>
          <a:lstStyle/>
          <a:p>
            <a:pPr algn="ctr"/>
            <a:r>
              <a:rPr lang="en-US" sz="4000" b="1" u="sng" dirty="0"/>
              <a:t>Isaiah 6:6-10</a:t>
            </a:r>
            <a:endParaRPr lang="en-US" sz="4000" u="sng" dirty="0"/>
          </a:p>
          <a:p>
            <a:pPr algn="ctr"/>
            <a:r>
              <a:rPr lang="en-US" sz="4000" dirty="0"/>
              <a:t>6 Then one of the seraphim flew to me, having in his hand a live coal which he had taken with the tongs from the altar. 7 And he touched my mouth with it, and said: "Behold, this has touched your lips; Your iniquity is taken away, And your sin purged." 8 Also I heard the voice of the Lord, saying: "Whom shall I send, And who will go for Us?" Then I said, "Here am I! Send me." </a:t>
            </a:r>
          </a:p>
          <a:p>
            <a:pPr algn="ctr"/>
            <a:endParaRPr lang="en-US" sz="4000" dirty="0">
              <a:solidFill>
                <a:srgbClr val="FFFFFF"/>
              </a:solidFill>
              <a:latin typeface="Verdana" pitchFamily="34" charset="0"/>
              <a:cs typeface="Arial" charset="0"/>
            </a:endParaRPr>
          </a:p>
        </p:txBody>
      </p:sp>
    </p:spTree>
    <p:extLst>
      <p:ext uri="{BB962C8B-B14F-4D97-AF65-F5344CB8AC3E}">
        <p14:creationId xmlns:p14="http://schemas.microsoft.com/office/powerpoint/2010/main" val="1691981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3170099"/>
          </a:xfrm>
          <a:prstGeom prst="rect">
            <a:avLst/>
          </a:prstGeom>
        </p:spPr>
        <p:txBody>
          <a:bodyPr wrap="square">
            <a:spAutoFit/>
          </a:bodyPr>
          <a:lstStyle/>
          <a:p>
            <a:pPr algn="ctr"/>
            <a:r>
              <a:rPr lang="en-US" sz="4000" b="1" dirty="0"/>
              <a:t>The Crown of Righteousness</a:t>
            </a:r>
            <a:endParaRPr lang="en-US" sz="4000" dirty="0"/>
          </a:p>
          <a:p>
            <a:pPr algn="ctr"/>
            <a:r>
              <a:rPr lang="en-US" sz="4000" dirty="0"/>
              <a:t>Promised to those who eagerly anticipate and "love His appearing" </a:t>
            </a: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329911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4401205"/>
          </a:xfrm>
          <a:prstGeom prst="rect">
            <a:avLst/>
          </a:prstGeom>
        </p:spPr>
        <p:txBody>
          <a:bodyPr wrap="square">
            <a:spAutoFit/>
          </a:bodyPr>
          <a:lstStyle/>
          <a:p>
            <a:pPr algn="ctr"/>
            <a:r>
              <a:rPr lang="en-US" sz="4000" b="1" u="sng" dirty="0"/>
              <a:t>2 Timothy 4:8</a:t>
            </a:r>
            <a:endParaRPr lang="en-US" sz="4000" u="sng" dirty="0"/>
          </a:p>
          <a:p>
            <a:pPr algn="ctr"/>
            <a:r>
              <a:rPr lang="en-US" sz="4000" dirty="0"/>
              <a:t>Finally, there is laid up for me the crown of righteousness, which the Lord, the righteous Judge, will give to me on that Day, and not to me only but also to all who have loved His appearing.</a:t>
            </a: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166220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170099"/>
          </a:xfrm>
          <a:prstGeom prst="rect">
            <a:avLst/>
          </a:prstGeom>
        </p:spPr>
        <p:txBody>
          <a:bodyPr wrap="square">
            <a:spAutoFit/>
          </a:bodyPr>
          <a:lstStyle/>
          <a:p>
            <a:pPr algn="ctr"/>
            <a:r>
              <a:rPr lang="en-US" sz="4000" b="1" dirty="0"/>
              <a:t>The Crown of Glory </a:t>
            </a:r>
            <a:endParaRPr lang="en-US" sz="4000" dirty="0"/>
          </a:p>
          <a:p>
            <a:pPr algn="ctr"/>
            <a:r>
              <a:rPr lang="en-US" sz="4000" dirty="0"/>
              <a:t>Awarded to faithful shepherds, elders, and leaders who tenderly care for the flock of God </a:t>
            </a: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95350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16758"/>
          </a:xfrm>
          <a:prstGeom prst="rect">
            <a:avLst/>
          </a:prstGeom>
        </p:spPr>
        <p:txBody>
          <a:bodyPr wrap="square">
            <a:spAutoFit/>
          </a:bodyPr>
          <a:lstStyle/>
          <a:p>
            <a:pPr algn="ctr"/>
            <a:r>
              <a:rPr lang="en-US" sz="4000" b="1" u="sng" dirty="0"/>
              <a:t>1 Peter 5:4</a:t>
            </a:r>
            <a:endParaRPr lang="en-US" sz="4000" u="sng" dirty="0"/>
          </a:p>
          <a:p>
            <a:pPr algn="ctr"/>
            <a:r>
              <a:rPr lang="en-US" sz="4000" dirty="0"/>
              <a:t>and when the Chief Shepherd appears, you will receive the crown of glory that does not fade away. </a:t>
            </a:r>
          </a:p>
          <a:p>
            <a:pPr algn="ctr"/>
            <a:r>
              <a:rPr lang="en-US" sz="4000" dirty="0"/>
              <a:t> </a:t>
            </a:r>
          </a:p>
          <a:p>
            <a:pPr algn="ctr"/>
            <a:r>
              <a:rPr lang="en-US" sz="4000" dirty="0"/>
              <a:t> </a:t>
            </a:r>
          </a:p>
          <a:p>
            <a:pPr algn="ctr"/>
            <a:r>
              <a:rPr lang="en-US" sz="4000" dirty="0"/>
              <a:t> </a:t>
            </a: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9069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3785652"/>
          </a:xfrm>
          <a:prstGeom prst="rect">
            <a:avLst/>
          </a:prstGeom>
        </p:spPr>
        <p:txBody>
          <a:bodyPr wrap="square">
            <a:spAutoFit/>
          </a:bodyPr>
          <a:lstStyle/>
          <a:p>
            <a:pPr algn="ctr"/>
            <a:r>
              <a:rPr lang="en-US" sz="4000" b="1" dirty="0"/>
              <a:t>The Crown of Rejoicing </a:t>
            </a:r>
            <a:endParaRPr lang="en-US" sz="4000" dirty="0"/>
          </a:p>
          <a:p>
            <a:pPr algn="ctr"/>
            <a:r>
              <a:rPr lang="en-US" sz="4000" dirty="0"/>
              <a:t>The "soul-winner's" crown, given to those who faithfully lead others to Christ and labor for the Lord in the lives of their peers </a:t>
            </a: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13047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3785652"/>
          </a:xfrm>
          <a:prstGeom prst="rect">
            <a:avLst/>
          </a:prstGeom>
        </p:spPr>
        <p:txBody>
          <a:bodyPr wrap="square">
            <a:spAutoFit/>
          </a:bodyPr>
          <a:lstStyle/>
          <a:p>
            <a:pPr algn="ctr"/>
            <a:r>
              <a:rPr lang="en-US" sz="4000" b="1" u="sng" dirty="0"/>
              <a:t>1 Thessalonians 2:19</a:t>
            </a:r>
            <a:endParaRPr lang="en-US" sz="4000" u="sng" dirty="0"/>
          </a:p>
          <a:p>
            <a:pPr algn="ctr"/>
            <a:r>
              <a:rPr lang="en-US" sz="4000" dirty="0"/>
              <a:t>For what is our hope, or joy, or crown of rejoicing? Is it not even you in the presence of our Lord Jesus Christ at His coming? </a:t>
            </a:r>
          </a:p>
          <a:p>
            <a:pPr algn="ctr"/>
            <a:r>
              <a:rPr lang="en-US" sz="4000" b="1" dirty="0"/>
              <a:t> </a:t>
            </a:r>
            <a:endParaRPr lang="en-US" sz="4000" dirty="0"/>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390558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 9 And He said, "Go, and tell this people: 'Keep on hearing, but do not understand; Keep on seeing, but do not perceive.' 10 "Make the heart of this people dull, And their ears heavy, And shut their eyes; Lest they see with their eyes, And hear with their ears, And understand with their heart, And return and be healed." </a:t>
            </a:r>
          </a:p>
          <a:p>
            <a:pPr algn="ctr"/>
            <a:r>
              <a:rPr lang="en-US" sz="4000" dirty="0"/>
              <a:t> </a:t>
            </a:r>
          </a:p>
          <a:p>
            <a:pPr lvl="0" algn="ctr" fontAlgn="base">
              <a:spcBef>
                <a:spcPct val="0"/>
              </a:spcBef>
              <a:spcAft>
                <a:spcPct val="0"/>
              </a:spcAft>
              <a:defRPr/>
            </a:pPr>
            <a:endParaRPr lang="en-US" sz="4000" dirty="0">
              <a:solidFill>
                <a:srgbClr val="FFFFFF"/>
              </a:solidFill>
              <a:latin typeface="Verdana" pitchFamily="34" charset="0"/>
              <a:cs typeface="Arial" charset="0"/>
            </a:endParaRPr>
          </a:p>
        </p:txBody>
      </p:sp>
    </p:spTree>
    <p:extLst>
      <p:ext uri="{BB962C8B-B14F-4D97-AF65-F5344CB8AC3E}">
        <p14:creationId xmlns:p14="http://schemas.microsoft.com/office/powerpoint/2010/main" val="31486986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Donate with our QR code app to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Amazing Grace Christian Fellowship</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Donations are Deeply Appreciated!</a:t>
            </a: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937"/>
            <a:ext cx="12192000" cy="1785104"/>
          </a:xfrm>
          <a:prstGeom prst="rect">
            <a:avLst/>
          </a:prstGeom>
        </p:spPr>
        <p:txBody>
          <a:bodyPr wrap="square">
            <a:spAutoFit/>
          </a:bodyPr>
          <a:lstStyle/>
          <a:p>
            <a:pPr algn="ctr"/>
            <a:r>
              <a:rPr lang="en-US" sz="3600" b="1" dirty="0"/>
              <a:t>Called to be a Minister</a:t>
            </a:r>
            <a:endParaRPr lang="en-US" sz="3600" dirty="0"/>
          </a:p>
          <a:p>
            <a:pPr algn="ctr"/>
            <a:r>
              <a:rPr lang="en-US" sz="3600" dirty="0"/>
              <a:t> </a:t>
            </a:r>
          </a:p>
          <a:p>
            <a:pPr algn="ctr"/>
            <a:endParaRPr lang="en-US" sz="3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8409"/>
            <a:ext cx="12192000" cy="4401205"/>
          </a:xfrm>
          <a:prstGeom prst="rect">
            <a:avLst/>
          </a:prstGeom>
        </p:spPr>
        <p:txBody>
          <a:bodyPr wrap="square">
            <a:spAutoFit/>
          </a:bodyPr>
          <a:lstStyle/>
          <a:p>
            <a:pPr algn="ctr"/>
            <a:r>
              <a:rPr lang="en-US" sz="4000" b="1" u="sng" dirty="0"/>
              <a:t>Ephesians 4:10-16</a:t>
            </a:r>
            <a:endParaRPr lang="en-US" sz="4000" u="sng" dirty="0"/>
          </a:p>
          <a:p>
            <a:pPr algn="ctr"/>
            <a:r>
              <a:rPr lang="en-US" sz="4000" dirty="0"/>
              <a:t>11 And He Himself gave some to be apostles, some prophets, some evangelists, and some pastors and teachers, 12 for the equipping of the saints for the work of ministry, for the edifying of the body of Christ, </a:t>
            </a:r>
          </a:p>
          <a:p>
            <a:pPr algn="ctr"/>
            <a:r>
              <a:rPr lang="en-US" sz="4000" dirty="0"/>
              <a:t> </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12456"/>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0" y="76200"/>
            <a:ext cx="12192000" cy="5632311"/>
          </a:xfrm>
          <a:prstGeom prst="rect">
            <a:avLst/>
          </a:prstGeom>
        </p:spPr>
        <p:txBody>
          <a:bodyPr wrap="square">
            <a:spAutoFit/>
          </a:bodyPr>
          <a:lstStyle/>
          <a:p>
            <a:pPr algn="ctr"/>
            <a:r>
              <a:rPr lang="en-US" sz="4000" dirty="0"/>
              <a:t>13 till we all come to the unity of the faith and of the knowledge of the Son of God, to a perfect man, to the measure of the stature of the fullness of Christ; 14 that we should no longer be children, tossed to and </a:t>
            </a:r>
            <a:r>
              <a:rPr lang="en-US" sz="4000" dirty="0" err="1"/>
              <a:t>fro</a:t>
            </a:r>
            <a:r>
              <a:rPr lang="en-US" sz="4000" dirty="0"/>
              <a:t> and carried about with every wind of doctrine, by the trickery of men, in the cunning craftiness of deceitful plotting, </a:t>
            </a:r>
          </a:p>
          <a:p>
            <a:pPr algn="ctr"/>
            <a:r>
              <a:rPr lang="en-US" sz="4000" dirty="0"/>
              <a:t> </a:t>
            </a:r>
          </a:p>
          <a:p>
            <a:pPr algn="ctr"/>
            <a:endParaRPr lang="en-US" sz="40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12192000" cy="5016758"/>
          </a:xfrm>
          <a:prstGeom prst="rect">
            <a:avLst/>
          </a:prstGeom>
        </p:spPr>
        <p:txBody>
          <a:bodyPr wrap="square">
            <a:spAutoFit/>
          </a:bodyPr>
          <a:lstStyle/>
          <a:p>
            <a:pPr algn="ctr"/>
            <a:r>
              <a:rPr lang="en-US" sz="4000" dirty="0"/>
              <a:t>15 but, speaking the truth in love, may grow up in all things into Him who is the head--Christ-- 16 from whom the whole body, joined and knit together by what every joint supplies, according to the effective working by which every part does its share, causes growth of the body for the edifying of itself in love. </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20327</TotalTime>
  <Words>2753</Words>
  <Application>Microsoft Office PowerPoint</Application>
  <PresentationFormat>Widescreen</PresentationFormat>
  <Paragraphs>279</Paragraphs>
  <Slides>54</Slides>
  <Notes>2</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54</vt:i4>
      </vt:variant>
    </vt:vector>
  </HeadingPairs>
  <TitlesOfParts>
    <vt:vector size="63" baseType="lpstr">
      <vt:lpstr>Arial</vt:lpstr>
      <vt:lpstr>Calibri</vt:lpstr>
      <vt:lpstr>Tahoma</vt:lpstr>
      <vt:lpstr>Times New Roman</vt:lpstr>
      <vt:lpstr>Verdana</vt:lpstr>
      <vt:lpstr>Verdana Pro</vt:lpstr>
      <vt:lpstr>1_Mountain Top</vt:lpstr>
      <vt:lpstr>2_Mountain Top</vt:lpstr>
      <vt:lpstr>3_Mountain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1253</cp:revision>
  <dcterms:created xsi:type="dcterms:W3CDTF">2013-06-05T21:04:28Z</dcterms:created>
  <dcterms:modified xsi:type="dcterms:W3CDTF">2026-07-03T20:32:24Z</dcterms:modified>
</cp:coreProperties>
</file>