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9" r:id="rId3"/>
  </p:sldMasterIdLst>
  <p:notesMasterIdLst>
    <p:notesMasterId r:id="rId54"/>
  </p:notesMasterIdLst>
  <p:handoutMasterIdLst>
    <p:handoutMasterId r:id="rId55"/>
  </p:handoutMasterIdLst>
  <p:sldIdLst>
    <p:sldId id="1716" r:id="rId4"/>
    <p:sldId id="460" r:id="rId5"/>
    <p:sldId id="826" r:id="rId6"/>
    <p:sldId id="999" r:id="rId7"/>
    <p:sldId id="372" r:id="rId8"/>
    <p:sldId id="564" r:id="rId9"/>
    <p:sldId id="1711" r:id="rId10"/>
    <p:sldId id="375" r:id="rId11"/>
    <p:sldId id="1000" r:id="rId12"/>
    <p:sldId id="461" r:id="rId13"/>
    <p:sldId id="1001" r:id="rId14"/>
    <p:sldId id="1040" r:id="rId15"/>
    <p:sldId id="464" r:id="rId16"/>
    <p:sldId id="833" r:id="rId17"/>
    <p:sldId id="465" r:id="rId18"/>
    <p:sldId id="373" r:id="rId19"/>
    <p:sldId id="374" r:id="rId20"/>
    <p:sldId id="979" r:id="rId21"/>
    <p:sldId id="1638" r:id="rId22"/>
    <p:sldId id="981" r:id="rId23"/>
    <p:sldId id="980" r:id="rId24"/>
    <p:sldId id="985" r:id="rId25"/>
    <p:sldId id="984" r:id="rId26"/>
    <p:sldId id="1003" r:id="rId27"/>
    <p:sldId id="983" r:id="rId28"/>
    <p:sldId id="1002" r:id="rId29"/>
    <p:sldId id="1016" r:id="rId30"/>
    <p:sldId id="1015" r:id="rId31"/>
    <p:sldId id="1026" r:id="rId32"/>
    <p:sldId id="1678" r:id="rId33"/>
    <p:sldId id="1617" r:id="rId34"/>
    <p:sldId id="1618" r:id="rId35"/>
    <p:sldId id="1619" r:id="rId36"/>
    <p:sldId id="402" r:id="rId37"/>
    <p:sldId id="403" r:id="rId38"/>
    <p:sldId id="1620" r:id="rId39"/>
    <p:sldId id="1717" r:id="rId40"/>
    <p:sldId id="1718" r:id="rId41"/>
    <p:sldId id="1719" r:id="rId42"/>
    <p:sldId id="1720" r:id="rId43"/>
    <p:sldId id="1721" r:id="rId44"/>
    <p:sldId id="969" r:id="rId45"/>
    <p:sldId id="970" r:id="rId46"/>
    <p:sldId id="971" r:id="rId47"/>
    <p:sldId id="972" r:id="rId48"/>
    <p:sldId id="973" r:id="rId49"/>
    <p:sldId id="974" r:id="rId50"/>
    <p:sldId id="975" r:id="rId51"/>
    <p:sldId id="1597" r:id="rId52"/>
    <p:sldId id="852" r:id="rId53"/>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00" autoAdjust="0"/>
    <p:restoredTop sz="94671" autoAdjust="0"/>
  </p:normalViewPr>
  <p:slideViewPr>
    <p:cSldViewPr>
      <p:cViewPr varScale="1">
        <p:scale>
          <a:sx n="112" d="100"/>
          <a:sy n="112" d="100"/>
        </p:scale>
        <p:origin x="144" y="96"/>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2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handoutMaster" Target="handoutMasters/handout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7/24/2026</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08452588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009690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7/24/2026</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49027068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11119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95902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6079145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86826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08587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6582866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975303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7/24/2026</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2870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7/24/2026</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11755064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02BAF16-DCF5-8CF6-6AEA-C776BB70E585}"/>
            </a:ext>
          </a:extLst>
        </p:cNvPr>
        <p:cNvGrpSpPr/>
        <p:nvPr/>
      </p:nvGrpSpPr>
      <p:grpSpPr>
        <a:xfrm>
          <a:off x="0" y="0"/>
          <a:ext cx="0" cy="0"/>
          <a:chOff x="0" y="0"/>
          <a:chExt cx="0" cy="0"/>
        </a:xfrm>
      </p:grpSpPr>
      <p:pic>
        <p:nvPicPr>
          <p:cNvPr id="4" name="Picture 3" descr="AGCF highest resolution.jpg">
            <a:extLst>
              <a:ext uri="{FF2B5EF4-FFF2-40B4-BE49-F238E27FC236}">
                <a16:creationId xmlns:a16="http://schemas.microsoft.com/office/drawing/2014/main" id="{5508D3A4-C7EC-B52C-CDFB-EC4B6FA931B2}"/>
              </a:ext>
            </a:extLst>
          </p:cNvPr>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987074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algn="ctr"/>
            <a:r>
              <a:rPr lang="en-US" sz="4000" dirty="0"/>
              <a:t>46 But Jesus said, </a:t>
            </a:r>
            <a:r>
              <a:rPr lang="en-US" sz="4000" dirty="0">
                <a:solidFill>
                  <a:srgbClr val="FF0000"/>
                </a:solidFill>
              </a:rPr>
              <a:t>"Somebody touched Me, for I perceived power going out from Me." </a:t>
            </a:r>
            <a:r>
              <a:rPr lang="en-US" sz="4000" dirty="0"/>
              <a:t>47 Now when the woman saw that she was not hidden, she came trembling; and falling down before Him, she declared to Him in the presence of all the people the reason she had touched Him and how she was healed immediately. 48 And He said to her, </a:t>
            </a:r>
            <a:r>
              <a:rPr lang="en-US" sz="4000" dirty="0">
                <a:solidFill>
                  <a:srgbClr val="FF0000"/>
                </a:solidFill>
              </a:rPr>
              <a:t>"Daughter, be of good cheer; your faith has made you well. Go in peace." </a:t>
            </a:r>
          </a:p>
          <a:p>
            <a:pPr algn="ct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John 5:1-9</a:t>
            </a:r>
            <a:endParaRPr lang="en-US" sz="4000" u="sng" dirty="0"/>
          </a:p>
          <a:p>
            <a:pPr algn="ctr"/>
            <a:r>
              <a:rPr lang="en-US" sz="4000" dirty="0"/>
              <a:t>1 After this there was a feast of the Jews, and Jesus went up to Jerusalem. 2 Now there is in Jerusalem by the Sheep Gate a pool, which is called in Hebrew, Bethesda, having five porches. 3 In these lay a great multitude of sick people, blind, lame, paralyzed, waiting for the moving of the water.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4 For an angel went down at a certain time into the pool and stirred up the water; then whoever stepped in first, after the stirring of the water, was made well of whatever disease he had. 5 Now a certain man was there who had an infirmity thirty-eight years. 6 When Jesus saw him lying there, and knew that he already had been in that condition a long time, He said to him, </a:t>
            </a:r>
            <a:r>
              <a:rPr lang="en-US" sz="4000" dirty="0">
                <a:solidFill>
                  <a:srgbClr val="FF0000"/>
                </a:solidFill>
              </a:rPr>
              <a:t>"Do you want to be made well?"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613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7 The sick man answered Him, "Sir, I have no man to put me into the pool when the water is stirred up; but while I am coming, another steps down before me." 8 Jesus said to him, </a:t>
            </a:r>
            <a:r>
              <a:rPr lang="en-US" sz="4000" dirty="0">
                <a:solidFill>
                  <a:srgbClr val="FF0000"/>
                </a:solidFill>
              </a:rPr>
              <a:t>"Rise, take up your bed and walk."</a:t>
            </a:r>
            <a:r>
              <a:rPr lang="en-US" sz="4000" dirty="0"/>
              <a:t> 9 And immediately the man was made well, took up his bed, and walked. And that day was the Sabbath. </a:t>
            </a:r>
          </a:p>
          <a:p>
            <a:pPr algn="ctr"/>
            <a:r>
              <a:rPr lang="en-US" sz="4000" b="1" dirty="0"/>
              <a:t> </a:t>
            </a:r>
            <a:endParaRPr lang="en-US" sz="4000" dirty="0"/>
          </a:p>
          <a:p>
            <a:pPr algn="ctr"/>
            <a:r>
              <a:rPr lang="en-US" sz="4000" dirty="0"/>
              <a:t>  </a:t>
            </a:r>
          </a:p>
          <a:p>
            <a:pPr algn="ctr"/>
            <a:r>
              <a:rPr lang="en-US" sz="4000" dirty="0"/>
              <a:t> </a:t>
            </a:r>
          </a:p>
          <a:p>
            <a:pPr marL="0" marR="0" algn="ctr">
              <a:lnSpc>
                <a:spcPct val="115000"/>
              </a:lnSpc>
              <a:spcBef>
                <a:spcPts val="0"/>
              </a:spcBef>
              <a:spcAft>
                <a:spcPts val="0"/>
              </a:spcAft>
            </a:pPr>
            <a:endParaRPr lang="en-US" sz="4000" dirty="0">
              <a:effectLst/>
              <a:ea typeface="Verdana" panose="020B060403050404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2. Jesus’ Healing Flows from </a:t>
            </a:r>
          </a:p>
          <a:p>
            <a:pPr algn="ctr"/>
            <a:r>
              <a:rPr lang="en-US" sz="4000" dirty="0"/>
              <a:t>His Deep Compassion.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b="1" u="sng" dirty="0"/>
              <a:t>Matthew 9:35-36</a:t>
            </a:r>
            <a:endParaRPr lang="en-US" sz="4000" u="sng" dirty="0"/>
          </a:p>
          <a:p>
            <a:pPr algn="ctr"/>
            <a:r>
              <a:rPr lang="en-US" sz="4000" dirty="0"/>
              <a:t>35 Then Jesus went about all the cities and villages, teaching in their synagogues, preaching the gospel of the kingdom, and healing every sickness and every disease among the people. 36 But when He saw the multitudes, He was moved with compassion for them, because they were weary and scattered, like sheep having no shepherd.</a:t>
            </a:r>
          </a:p>
          <a:p>
            <a:pPr algn="ctr"/>
            <a:r>
              <a:rPr lang="en-US" sz="4000" b="1" dirty="0"/>
              <a:t> </a:t>
            </a:r>
            <a:endParaRPr lang="en-US" sz="4000" dirty="0"/>
          </a:p>
          <a:p>
            <a:pPr marL="0" marR="0" algn="ctr">
              <a:lnSpc>
                <a:spcPct val="115000"/>
              </a:lnSpc>
              <a:spcAft>
                <a:spcPts val="100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b="1" u="sng" dirty="0"/>
              <a:t>Luke 7:11-15</a:t>
            </a:r>
            <a:endParaRPr lang="en-US" sz="4000" u="sng" dirty="0"/>
          </a:p>
          <a:p>
            <a:pPr algn="ctr"/>
            <a:r>
              <a:rPr lang="en-US" sz="4000" dirty="0"/>
              <a:t>11 Now it happened, the day after, that He went into a city called Nain; and many of His disciples went with Him, and a large crowd. 12 And when He came near the gate of the city, behold, a dead man was being carried out, the only son of his mother; and she was a widow. And a large crowd from the city was with her.  </a:t>
            </a:r>
          </a:p>
          <a:p>
            <a:pPr algn="ctr"/>
            <a:r>
              <a:rPr lang="en-US" sz="4000" dirty="0"/>
              <a:t>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13 When the Lord saw her, He had compassion on her and said to her, </a:t>
            </a:r>
            <a:r>
              <a:rPr lang="en-US" sz="4000" dirty="0">
                <a:solidFill>
                  <a:srgbClr val="FF0000"/>
                </a:solidFill>
              </a:rPr>
              <a:t>"Do not weep." </a:t>
            </a:r>
            <a:r>
              <a:rPr lang="en-US" sz="4000" dirty="0"/>
              <a:t>14 Then He came and touched the open coffin, and those who carried him stood still. And He said, </a:t>
            </a:r>
            <a:r>
              <a:rPr lang="en-US" sz="4000" dirty="0">
                <a:solidFill>
                  <a:srgbClr val="FF0000"/>
                </a:solidFill>
              </a:rPr>
              <a:t>"Young man, I say to you, arise." </a:t>
            </a:r>
            <a:r>
              <a:rPr lang="en-US" sz="4000" dirty="0"/>
              <a:t>15 So he who was dead sat up and began to speak. And He presented him to his mother.</a:t>
            </a:r>
          </a:p>
          <a:p>
            <a:pPr algn="ctr"/>
            <a:endParaRPr lang="en-US" sz="4000" dirty="0">
              <a:solidFill>
                <a:srgbClr val="FF0000"/>
              </a:solidFill>
            </a:endParaRPr>
          </a:p>
          <a:p>
            <a:pPr algn="ctr"/>
            <a:r>
              <a:rPr lang="en-US" sz="4000" dirty="0"/>
              <a:t> </a:t>
            </a:r>
          </a:p>
          <a:p>
            <a:pPr algn="ctr"/>
            <a:endParaRPr lang="en-US" sz="4000" u="sng" dirty="0"/>
          </a:p>
          <a:p>
            <a:pPr algn="ctr"/>
            <a:endParaRPr lang="en-US" sz="4000" dirty="0"/>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b="1" dirty="0">
                <a:ea typeface="Verdana" panose="020B0604030504040204" pitchFamily="34" charset="0"/>
                <a:cs typeface="Times New Roman" panose="02020603050405020304" pitchFamily="18" charset="0"/>
              </a:rPr>
              <a:t> </a:t>
            </a:r>
            <a:r>
              <a:rPr lang="en-US" sz="4000" dirty="0">
                <a:ea typeface="Verdana" panose="020B0604030504040204" pitchFamily="34" charset="0"/>
                <a:cs typeface="Times New Roman" panose="02020603050405020304" pitchFamily="18" charset="0"/>
              </a:rPr>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algn="ctr"/>
            <a:r>
              <a:rPr lang="en-US" sz="4000" dirty="0"/>
              <a:t> </a:t>
            </a:r>
            <a:r>
              <a:rPr lang="en-US" sz="4000" b="1" u="sng" dirty="0"/>
              <a:t>John 11:33-35</a:t>
            </a:r>
            <a:endParaRPr lang="en-US" sz="4000" u="sng" dirty="0"/>
          </a:p>
          <a:p>
            <a:pPr algn="ctr"/>
            <a:r>
              <a:rPr lang="en-US" sz="4000" dirty="0"/>
              <a:t>33 Therefore, when Jesus saw her weeping, and the Jews who came with her weeping, He groaned in the spirit and was troubled. 34 And He said, </a:t>
            </a:r>
            <a:r>
              <a:rPr lang="en-US" sz="4000" dirty="0">
                <a:solidFill>
                  <a:srgbClr val="FF0000"/>
                </a:solidFill>
              </a:rPr>
              <a:t>"Where have you laid him?" </a:t>
            </a:r>
            <a:r>
              <a:rPr lang="en-US" sz="4000" dirty="0"/>
              <a:t>They said to Him, "Lord, come and see." 35 Jesus wept.</a:t>
            </a:r>
          </a:p>
          <a:p>
            <a:pPr algn="ctr"/>
            <a:r>
              <a:rPr lang="en-US" sz="4000" dirty="0"/>
              <a:t> </a:t>
            </a:r>
          </a:p>
          <a:p>
            <a:pPr marL="0" marR="0" algn="ctr">
              <a:lnSpc>
                <a:spcPct val="115000"/>
              </a:lnSpc>
              <a:spcAft>
                <a:spcPts val="100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0B00-4AF8-9988-A972-CE08D87DBA8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6D4BCBB-7F95-8583-5994-DE3BB2D21EB1}"/>
              </a:ext>
            </a:extLst>
          </p:cNvPr>
          <p:cNvSpPr txBox="1">
            <a:spLocks noChangeArrowheads="1"/>
          </p:cNvSpPr>
          <p:nvPr/>
        </p:nvSpPr>
        <p:spPr>
          <a:xfrm>
            <a:off x="0" y="0"/>
            <a:ext cx="12192000" cy="5029200"/>
          </a:xfrm>
          <a:prstGeom prst="rect">
            <a:avLst/>
          </a:prstGeom>
        </p:spPr>
        <p:txBody>
          <a:bodyPr/>
          <a:lstStyle/>
          <a:p>
            <a:pPr algn="ctr"/>
            <a:r>
              <a:rPr lang="en-US" sz="4000" dirty="0"/>
              <a:t>3. The Healing Power of Jesus </a:t>
            </a:r>
          </a:p>
          <a:p>
            <a:pPr algn="ctr"/>
            <a:r>
              <a:rPr lang="en-US" sz="4000" dirty="0"/>
              <a:t>is Available Today</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785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algn="ctr"/>
            <a:r>
              <a:rPr lang="en-US" sz="4000" b="1" u="sng" dirty="0"/>
              <a:t>Hebrews 13:8</a:t>
            </a:r>
            <a:endParaRPr lang="en-US" sz="4000" u="sng" dirty="0"/>
          </a:p>
          <a:p>
            <a:pPr algn="ctr"/>
            <a:r>
              <a:rPr lang="en-US" sz="4000" dirty="0"/>
              <a:t>Jesus Christ is the same yesterday, today, and forever. </a:t>
            </a:r>
          </a:p>
          <a:p>
            <a:pPr algn="ctr"/>
            <a:r>
              <a:rPr lang="en-US" sz="4000" dirty="0"/>
              <a:t> </a:t>
            </a: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James 5:14-15</a:t>
            </a:r>
            <a:endParaRPr lang="en-US" sz="4000" u="sng" dirty="0"/>
          </a:p>
          <a:p>
            <a:pPr algn="ctr"/>
            <a:r>
              <a:rPr lang="en-US" sz="4000" dirty="0"/>
              <a:t>14 Is anyone among you sick? Let him call for the elders of the church, and let them pray over him, anointing him with oil in the name of the Lord. 15 And the prayer of faith will save the sick, and the Lord will raise him up. And if he has committed sins, he will be forgiven.</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lvl="0" algn="ctr">
              <a:lnSpc>
                <a:spcPct val="115000"/>
              </a:lnSpc>
              <a:spcBef>
                <a:spcPts val="0"/>
              </a:spcBef>
              <a:spcAft>
                <a:spcPts val="0"/>
              </a:spcAf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 </a:t>
            </a:r>
            <a:r>
              <a:rPr lang="en-US" sz="4000" b="1" u="sng" dirty="0"/>
              <a:t>Acts 3:1-10</a:t>
            </a:r>
            <a:endParaRPr lang="en-US" sz="4000" u="sng" dirty="0"/>
          </a:p>
          <a:p>
            <a:pPr algn="ctr"/>
            <a:r>
              <a:rPr lang="en-US" sz="4000" dirty="0"/>
              <a:t>1 Now Peter and John went up together to the temple at the hour of prayer, the ninth hour. 2 And a certain man lame from his mother's womb was carried, whom they laid daily at the gate of the temple which is called Beautiful, to ask alms from those who entered the temple; 3 who, seeing Peter and John about to go into the temple, asked for alms.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6945" y="0"/>
            <a:ext cx="12192000" cy="5486400"/>
          </a:xfrm>
          <a:prstGeom prst="rect">
            <a:avLst/>
          </a:prstGeom>
        </p:spPr>
        <p:txBody>
          <a:bodyPr/>
          <a:lstStyle/>
          <a:p>
            <a:pPr algn="ctr"/>
            <a:r>
              <a:rPr lang="en-US" sz="4000" dirty="0"/>
              <a:t>4 And fixing his eyes on him, with John, Peter said, "Look at us." 5 So he gave them his attention, expecting to receive something from them. 6 Then Peter said, "Silver and gold I do not have, but what I do have I give you: In the name of Jesus Christ of Nazareth, rise up and walk." 7 And he took him by the right hand and lifted him up, and immediately his feet and ankle bones received strength. </a:t>
            </a:r>
          </a:p>
        </p:txBody>
      </p:sp>
    </p:spTree>
    <p:extLst>
      <p:ext uri="{BB962C8B-B14F-4D97-AF65-F5344CB8AC3E}">
        <p14:creationId xmlns:p14="http://schemas.microsoft.com/office/powerpoint/2010/main" val="264240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8 So he, leaping up, stood and walked and entered the temple with them--walking, leaping, and praising God. 9 And all the people saw him walking and praising God. 10 Then they knew that it was he who sat begging alms at the Beautiful Gate of the temple; and they were filled with wonder and amazement at what had happened to him.</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algn="ctr"/>
            <a:r>
              <a:rPr lang="en-US" sz="4000" b="1" dirty="0"/>
              <a:t> </a:t>
            </a:r>
            <a:endParaRPr lang="en-US" sz="4000" dirty="0"/>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b="1" dirty="0"/>
              <a:t> </a:t>
            </a:r>
            <a:endParaRPr lang="en-US" sz="4000" dirty="0"/>
          </a:p>
          <a:p>
            <a:pPr algn="ctr"/>
            <a:r>
              <a:rPr lang="en-US" sz="44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Isaiah 53:4-5</a:t>
            </a:r>
            <a:endParaRPr lang="en-US" sz="4000" u="sng" dirty="0"/>
          </a:p>
          <a:p>
            <a:pPr algn="ctr"/>
            <a:r>
              <a:rPr lang="en-US" sz="4000" dirty="0"/>
              <a:t>4 Surely He has borne our griefs And carried our sorrows; Yet we esteemed Him stricken, Smitten by God, and afflicted. 5 But He was wounded for our transgressions, He was bruised for our iniquities; The chastisement for our peace was upon Him, And by His stripes we are healed. </a:t>
            </a: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1 Peter 2:24</a:t>
            </a:r>
            <a:endParaRPr lang="en-US" sz="4000" u="sng" dirty="0"/>
          </a:p>
          <a:p>
            <a:pPr algn="ctr"/>
            <a:r>
              <a:rPr lang="en-US" sz="4000" dirty="0"/>
              <a:t>who Himself bore our sins in His own body on the tree, that we, having died to sins, might live for righteousness--by whose stripes you were healed. </a:t>
            </a:r>
          </a:p>
        </p:txBody>
      </p:sp>
    </p:spTree>
    <p:extLst>
      <p:ext uri="{BB962C8B-B14F-4D97-AF65-F5344CB8AC3E}">
        <p14:creationId xmlns:p14="http://schemas.microsoft.com/office/powerpoint/2010/main" val="3699383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4. Faith, Obedience, and Receiving Healing </a:t>
            </a: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b="1" dirty="0"/>
              <a:t> </a:t>
            </a:r>
            <a:endParaRPr lang="en-US" sz="4000" dirty="0"/>
          </a:p>
          <a:p>
            <a:pPr algn="ctr"/>
            <a:r>
              <a:rPr lang="en-US" sz="4000" dirty="0"/>
              <a:t> </a:t>
            </a: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b="1"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b="1" u="sng" dirty="0"/>
              <a:t>Matthew 8:5-13</a:t>
            </a:r>
            <a:endParaRPr lang="en-US" sz="4000" u="sng" dirty="0"/>
          </a:p>
          <a:p>
            <a:pPr algn="ctr"/>
            <a:r>
              <a:rPr lang="en-US" sz="4000" dirty="0"/>
              <a:t>5 Now when Jesus had entered Capernaum, a centurion came to Him, pleading with Him, 6 saying, "Lord, my servant is lying at home paralyzed, dreadfully tormented." 7 And Jesus said to him, </a:t>
            </a:r>
            <a:r>
              <a:rPr lang="en-US" sz="4000" dirty="0">
                <a:solidFill>
                  <a:srgbClr val="FF0000"/>
                </a:solidFill>
              </a:rPr>
              <a:t>"I will come and heal him."</a:t>
            </a:r>
            <a:r>
              <a:rPr lang="en-US" sz="4000" dirty="0"/>
              <a:t> 8 The centurion answered and said, "Lord, I am not worthy that You should come under my roof. But only speak a word, and my servant will be healed.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algn="ctr"/>
            <a:r>
              <a:rPr lang="en-US" sz="4000" dirty="0"/>
              <a:t>9 For I also am a man under authority, having soldiers under me. And I say to this one, 'Go,' and he goes; and to another, 'Come,' and he comes; and to my servant, 'Do this,' and he does it." 10 When Jesus heard it, He marveled, and said to those who followed, </a:t>
            </a:r>
            <a:r>
              <a:rPr lang="en-US" sz="4000" dirty="0">
                <a:solidFill>
                  <a:srgbClr val="FF0000"/>
                </a:solidFill>
              </a:rPr>
              <a:t>"Assuredly, I say to you, I have not found such great faith, not even in Israel!</a:t>
            </a:r>
            <a:r>
              <a:rPr lang="en-US" sz="4000" dirty="0"/>
              <a:t> </a:t>
            </a:r>
          </a:p>
        </p:txBody>
      </p:sp>
    </p:spTree>
    <p:extLst>
      <p:ext uri="{BB962C8B-B14F-4D97-AF65-F5344CB8AC3E}">
        <p14:creationId xmlns:p14="http://schemas.microsoft.com/office/powerpoint/2010/main" val="246618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0" y="0"/>
            <a:ext cx="12192000" cy="1905000"/>
          </a:xfrm>
          <a:prstGeom prst="rect">
            <a:avLst/>
          </a:prstGeom>
        </p:spPr>
        <p:txBody>
          <a:bodyPr/>
          <a:lstStyle/>
          <a:p>
            <a:pPr algn="ctr"/>
            <a:r>
              <a:rPr lang="en-US" sz="3200" b="1" dirty="0"/>
              <a:t>The Healing Power of Jesus</a:t>
            </a:r>
            <a:endParaRPr lang="en-US" sz="3200" dirty="0"/>
          </a:p>
          <a:p>
            <a:pPr algn="ctr"/>
            <a:r>
              <a:rPr lang="en-US" sz="2800" b="1" dirty="0"/>
              <a:t>by Minister Louie Peraza</a:t>
            </a:r>
            <a:endParaRPr lang="en-US" sz="2800" dirty="0"/>
          </a:p>
          <a:p>
            <a:pPr algn="ctr"/>
            <a:r>
              <a:rPr lang="en-US" sz="3200" b="1" dirty="0"/>
              <a:t>Matthew 8:16-17</a:t>
            </a:r>
            <a:endParaRPr lang="en-US" sz="3200" dirty="0"/>
          </a:p>
          <a:p>
            <a:pPr algn="ctr"/>
            <a:r>
              <a:rPr lang="en-US" sz="3200" b="1" dirty="0"/>
              <a:t>Sunday Morning</a:t>
            </a:r>
            <a:endParaRPr lang="en-US" sz="3200" dirty="0"/>
          </a:p>
          <a:p>
            <a:pPr algn="ctr"/>
            <a:r>
              <a:rPr lang="en-US" sz="3200" b="1" dirty="0"/>
              <a:t>July 26, 2026   </a:t>
            </a:r>
            <a:endParaRPr lang="en-US" sz="3200" dirty="0"/>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6CDFB2C-C9D8-FFB5-94B3-0CFFAA5DC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8880"/>
            <a:ext cx="12192000" cy="438912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642601" y="5693019"/>
            <a:ext cx="1549399" cy="116205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7EDE0-572B-2FBD-6D74-3B6D764A1C8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40ED31C-6811-1AA1-DA15-58C9C0D88E1F}"/>
              </a:ext>
            </a:extLst>
          </p:cNvPr>
          <p:cNvSpPr txBox="1">
            <a:spLocks noChangeArrowheads="1"/>
          </p:cNvSpPr>
          <p:nvPr/>
        </p:nvSpPr>
        <p:spPr>
          <a:xfrm>
            <a:off x="0" y="0"/>
            <a:ext cx="12192000" cy="5486400"/>
          </a:xfrm>
          <a:prstGeom prst="rect">
            <a:avLst/>
          </a:prstGeom>
        </p:spPr>
        <p:txBody>
          <a:bodyPr/>
          <a:lstStyle/>
          <a:p>
            <a:pPr algn="ctr"/>
            <a:r>
              <a:rPr lang="en-US" sz="4000" b="1" dirty="0"/>
              <a:t> </a:t>
            </a:r>
            <a:r>
              <a:rPr lang="en-US" sz="4000" dirty="0"/>
              <a:t> 11 </a:t>
            </a:r>
            <a:r>
              <a:rPr lang="en-US" sz="4000" dirty="0">
                <a:solidFill>
                  <a:srgbClr val="FF0000"/>
                </a:solidFill>
              </a:rPr>
              <a:t>And I say to you that many will come from east and west, and sit down with Abraham, Isaac, and Jacob in the kingdom of heaven. </a:t>
            </a:r>
            <a:r>
              <a:rPr lang="en-US" sz="4000" dirty="0"/>
              <a:t>12 </a:t>
            </a:r>
            <a:r>
              <a:rPr lang="en-US" sz="4000" dirty="0">
                <a:solidFill>
                  <a:srgbClr val="FF0000"/>
                </a:solidFill>
              </a:rPr>
              <a:t>But the sons of the kingdom will be cast out into outer darkness. There will be weeping and gnashing of teeth." </a:t>
            </a:r>
            <a:r>
              <a:rPr lang="en-US" sz="4000" dirty="0"/>
              <a:t>13 Then Jesus said to the centurion, </a:t>
            </a:r>
            <a:r>
              <a:rPr lang="en-US" sz="4000" dirty="0">
                <a:solidFill>
                  <a:srgbClr val="FF0000"/>
                </a:solidFill>
              </a:rPr>
              <a:t>"Go your way; and as you have believed, so let it be done for you."</a:t>
            </a:r>
            <a:r>
              <a:rPr lang="en-US" sz="4000" dirty="0"/>
              <a:t> And his servant was healed that same hour. </a:t>
            </a:r>
          </a:p>
          <a:p>
            <a:pPr algn="ctr"/>
            <a:r>
              <a:rPr lang="en-US" sz="4000" dirty="0"/>
              <a:t> </a:t>
            </a:r>
          </a:p>
          <a:p>
            <a:pPr marL="0" marR="0" algn="ctr">
              <a:lnSpc>
                <a:spcPct val="115000"/>
              </a:lnSpc>
              <a:spcAft>
                <a:spcPts val="1000"/>
              </a:spcAft>
              <a:buNone/>
            </a:pPr>
            <a:r>
              <a:rPr lang="en-US" sz="4000"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1217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5C76-BBC4-FB9D-CA9A-3DD14C883DD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E073CB5-E557-1CDC-8791-1495848316F4}"/>
              </a:ext>
            </a:extLst>
          </p:cNvPr>
          <p:cNvSpPr txBox="1">
            <a:spLocks noChangeArrowheads="1"/>
          </p:cNvSpPr>
          <p:nvPr/>
        </p:nvSpPr>
        <p:spPr>
          <a:xfrm>
            <a:off x="0" y="0"/>
            <a:ext cx="12192000" cy="5486400"/>
          </a:xfrm>
          <a:prstGeom prst="rect">
            <a:avLst/>
          </a:prstGeom>
        </p:spPr>
        <p:txBody>
          <a:bodyPr/>
          <a:lstStyle/>
          <a:p>
            <a:pPr algn="ctr"/>
            <a:r>
              <a:rPr lang="en-US" sz="4000" b="1" u="sng" dirty="0"/>
              <a:t>John 9:1-7</a:t>
            </a:r>
          </a:p>
          <a:p>
            <a:pPr algn="ctr"/>
            <a:r>
              <a:rPr lang="en-US" sz="4000" dirty="0"/>
              <a:t>1 Now as Jesus passed by, He saw a man who was blind from birth. 2 And His disciples asked Him, saying, "Rabbi, who sinned, this man or his parents, that he was born blind?" 3 Jesus answered, </a:t>
            </a:r>
            <a:r>
              <a:rPr lang="en-US" sz="4000" dirty="0">
                <a:solidFill>
                  <a:srgbClr val="FF0000"/>
                </a:solidFill>
              </a:rPr>
              <a:t>"Neither this man nor his parents sinned, but that the works of God should be revealed in him. </a:t>
            </a:r>
            <a:r>
              <a:rPr lang="en-US" sz="4000" dirty="0"/>
              <a:t>4 </a:t>
            </a:r>
            <a:r>
              <a:rPr lang="en-US" sz="4000" dirty="0">
                <a:solidFill>
                  <a:srgbClr val="FF0000"/>
                </a:solidFill>
              </a:rPr>
              <a:t>I must work the works of Him who sent Me while it is day; the night is coming when no one can work. </a:t>
            </a:r>
            <a:endParaRPr lang="en-US" sz="4000" dirty="0"/>
          </a:p>
        </p:txBody>
      </p:sp>
    </p:spTree>
    <p:extLst>
      <p:ext uri="{BB962C8B-B14F-4D97-AF65-F5344CB8AC3E}">
        <p14:creationId xmlns:p14="http://schemas.microsoft.com/office/powerpoint/2010/main" val="2773685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E405-D1BD-D89A-80EA-F04D016F111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1969B0D-4EB9-86B4-F76D-33CFCD8ABFCD}"/>
              </a:ext>
            </a:extLst>
          </p:cNvPr>
          <p:cNvSpPr txBox="1">
            <a:spLocks noChangeArrowheads="1"/>
          </p:cNvSpPr>
          <p:nvPr/>
        </p:nvSpPr>
        <p:spPr>
          <a:xfrm>
            <a:off x="0" y="0"/>
            <a:ext cx="12192000" cy="5486400"/>
          </a:xfrm>
          <a:prstGeom prst="rect">
            <a:avLst/>
          </a:prstGeom>
        </p:spPr>
        <p:txBody>
          <a:bodyPr/>
          <a:lstStyle/>
          <a:p>
            <a:pPr algn="ctr"/>
            <a:r>
              <a:rPr lang="en-US" sz="4000" dirty="0"/>
              <a:t>  5 </a:t>
            </a:r>
            <a:r>
              <a:rPr lang="en-US" sz="4000" dirty="0">
                <a:solidFill>
                  <a:srgbClr val="FF0000"/>
                </a:solidFill>
              </a:rPr>
              <a:t>As long as I am in the world, I am the light of the world." </a:t>
            </a:r>
            <a:r>
              <a:rPr lang="en-US" sz="4000" dirty="0"/>
              <a:t>6 When He had said these things, He spat on the ground and made clay with the saliva; and He anointed the eyes of the blind man with the clay. 7 And He said to him, </a:t>
            </a:r>
            <a:r>
              <a:rPr lang="en-US" sz="4000" dirty="0">
                <a:solidFill>
                  <a:srgbClr val="FF0000"/>
                </a:solidFill>
              </a:rPr>
              <a:t>"Go, wash in the pool of Siloam"</a:t>
            </a:r>
            <a:r>
              <a:rPr lang="en-US" sz="4000" dirty="0"/>
              <a:t> (which is translated, Sent). So he went and washed, and came back seeing. </a:t>
            </a:r>
          </a:p>
          <a:p>
            <a:pPr algn="ct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03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471E-C932-A009-0835-68833F4436E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6382B56-8BD3-82E6-A220-76BB55BCAC09}"/>
              </a:ext>
            </a:extLst>
          </p:cNvPr>
          <p:cNvSpPr txBox="1">
            <a:spLocks noChangeArrowheads="1"/>
          </p:cNvSpPr>
          <p:nvPr/>
        </p:nvSpPr>
        <p:spPr>
          <a:xfrm>
            <a:off x="0" y="0"/>
            <a:ext cx="12192000" cy="5486400"/>
          </a:xfrm>
          <a:prstGeom prst="rect">
            <a:avLst/>
          </a:prstGeom>
        </p:spPr>
        <p:txBody>
          <a:bodyPr/>
          <a:lstStyle/>
          <a:p>
            <a:pPr algn="ctr"/>
            <a:r>
              <a:rPr lang="en-US" sz="4000" b="1" u="sng" dirty="0"/>
              <a:t>Matthew 15:21-28</a:t>
            </a:r>
            <a:endParaRPr lang="en-US" sz="4000" u="sng" dirty="0"/>
          </a:p>
          <a:p>
            <a:pPr algn="ctr"/>
            <a:r>
              <a:rPr lang="en-US" sz="4000" dirty="0"/>
              <a:t>21 Then Jesus went out from there and departed to the region of </a:t>
            </a:r>
            <a:r>
              <a:rPr lang="en-US" sz="4000" dirty="0" err="1"/>
              <a:t>Tyre</a:t>
            </a:r>
            <a:r>
              <a:rPr lang="en-US" sz="4000" dirty="0"/>
              <a:t> and Sidon. 22 And behold, a woman of Canaan came from that region and cried out to Him, saying, "Have mercy on me, O Lord, Son of David! My daughter is severely demon-possessed." 23 But He answered her not a word. And His disciples came and urged Him, saying, "Send her away, for she cries out after us."</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270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24 But He answered and said, </a:t>
            </a:r>
            <a:r>
              <a:rPr lang="en-US" sz="4000" dirty="0">
                <a:solidFill>
                  <a:srgbClr val="FF0000"/>
                </a:solidFill>
              </a:rPr>
              <a:t>"I was not sent except to the lost sheep of the house of Israel." </a:t>
            </a:r>
            <a:r>
              <a:rPr lang="en-US" sz="4000" dirty="0"/>
              <a:t>25 Then she came and worshiped Him, saying, "Lord, help me!" 26 But He answered and said, </a:t>
            </a:r>
            <a:r>
              <a:rPr lang="en-US" sz="4000" dirty="0">
                <a:solidFill>
                  <a:srgbClr val="FF0000"/>
                </a:solidFill>
              </a:rPr>
              <a:t>"It is not good to take the children's bread and throw it to the little dogs."</a:t>
            </a:r>
            <a:r>
              <a:rPr lang="en-US" sz="4000" dirty="0"/>
              <a:t> 27 And she said, "Yes, Lord, yet even the little dogs eat the crumbs which fall from their masters' table."</a:t>
            </a:r>
            <a:endParaRPr lang="en-US" sz="400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28 Then Jesus answered and said to her, </a:t>
            </a:r>
            <a:r>
              <a:rPr lang="en-US" sz="4000" dirty="0">
                <a:solidFill>
                  <a:srgbClr val="FF0000"/>
                </a:solidFill>
              </a:rPr>
              <a:t>"O woman, great is your faith! Let it be to you as you desire." </a:t>
            </a:r>
            <a:r>
              <a:rPr lang="en-US" sz="4000" dirty="0"/>
              <a:t>And her daughter was healed from that very hour. </a:t>
            </a:r>
          </a:p>
          <a:p>
            <a:pPr marL="0" marR="0" algn="ctr">
              <a:lnSpc>
                <a:spcPct val="115000"/>
              </a:lnSpc>
              <a:spcAft>
                <a:spcPts val="1000"/>
              </a:spcAft>
              <a:buNone/>
            </a:pPr>
            <a:r>
              <a:rPr lang="en-US" sz="4000" b="1"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Aft>
                <a:spcPts val="1000"/>
              </a:spcAft>
              <a:buNone/>
            </a:pPr>
            <a:r>
              <a:rPr lang="en-US" sz="4000" dirty="0">
                <a:ea typeface="Calibri" panose="020F0502020204030204" pitchFamily="34" charset="0"/>
                <a:cs typeface="Calibri" panose="020F0502020204030204" pitchFamily="34"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lvl="0" algn="ctr">
              <a:lnSpc>
                <a:spcPct val="115000"/>
              </a:lnSpc>
              <a:spcAft>
                <a:spcPts val="1000"/>
              </a:spcAft>
              <a:defRPr/>
            </a:pPr>
            <a:r>
              <a:rPr lang="en-US" sz="4000" dirty="0">
                <a:solidFill>
                  <a:srgbClr val="FFFFFF"/>
                </a:solidFill>
                <a:ea typeface="Calibri" panose="020F0502020204030204" pitchFamily="34" charset="0"/>
                <a:cs typeface="Times New Roman" panose="02020603050405020304" pitchFamily="18" charset="0"/>
              </a:rPr>
              <a:t> </a:t>
            </a:r>
            <a:r>
              <a:rPr lang="en-US" sz="4000" b="1" dirty="0">
                <a:solidFill>
                  <a:srgbClr val="FFFFFF"/>
                </a:solidFill>
                <a:ea typeface="Calibri" panose="020F0502020204030204" pitchFamily="34" charset="0"/>
                <a:cs typeface="Times New Roman" panose="02020603050405020304" pitchFamily="18" charset="0"/>
              </a:rPr>
              <a:t> </a:t>
            </a:r>
            <a:endParaRPr lang="en-US" sz="4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AD27D-DA4E-88AE-A5F4-F03CFB96CA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BA1BCD4-3304-FEEB-AC68-E1F6CB0BB575}"/>
              </a:ext>
            </a:extLst>
          </p:cNvPr>
          <p:cNvSpPr txBox="1">
            <a:spLocks noChangeArrowheads="1"/>
          </p:cNvSpPr>
          <p:nvPr/>
        </p:nvSpPr>
        <p:spPr>
          <a:xfrm>
            <a:off x="0" y="0"/>
            <a:ext cx="12192000" cy="5486400"/>
          </a:xfrm>
          <a:prstGeom prst="rect">
            <a:avLst/>
          </a:prstGeom>
        </p:spPr>
        <p:txBody>
          <a:bodyPr/>
          <a:lstStyle/>
          <a:p>
            <a:pPr algn="ctr"/>
            <a:r>
              <a:rPr lang="en-US" sz="4000" b="1" u="sng" dirty="0"/>
              <a:t>Mark 2:1-12</a:t>
            </a:r>
            <a:endParaRPr lang="en-US" sz="4000" u="sng" dirty="0"/>
          </a:p>
          <a:p>
            <a:pPr algn="ctr"/>
            <a:r>
              <a:rPr lang="en-US" sz="4000" dirty="0"/>
              <a:t>1 And again He entered Capernaum after some days, and it was heard that He was in the house. 2 Immediately many gathered together, so that there was no longer room to receive them, not even near the door. And He preached the word to them. 3 Then they came to Him, bringing a paralytic who was carried by four men.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951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47D2-88CD-0E29-BE92-2C6F504146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DA1283D-950C-5316-9912-528E912AEF64}"/>
              </a:ext>
            </a:extLst>
          </p:cNvPr>
          <p:cNvSpPr txBox="1">
            <a:spLocks noChangeArrowheads="1"/>
          </p:cNvSpPr>
          <p:nvPr/>
        </p:nvSpPr>
        <p:spPr>
          <a:xfrm>
            <a:off x="0" y="0"/>
            <a:ext cx="12192000" cy="5486400"/>
          </a:xfrm>
          <a:prstGeom prst="rect">
            <a:avLst/>
          </a:prstGeom>
        </p:spPr>
        <p:txBody>
          <a:bodyPr/>
          <a:lstStyle/>
          <a:p>
            <a:pPr algn="ctr"/>
            <a:r>
              <a:rPr lang="en-US" sz="4000" dirty="0"/>
              <a:t>4 And when they could not come near Him because of the crowd, they uncovered the roof where He was. So when they had broken through, they let down the bed on which the paralytic was lying. 5 When Jesus saw their faith, He said to the paralytic, </a:t>
            </a:r>
            <a:r>
              <a:rPr lang="en-US" sz="4000" dirty="0">
                <a:solidFill>
                  <a:srgbClr val="FF0000"/>
                </a:solidFill>
              </a:rPr>
              <a:t>"Son, your sins are forgiven you." </a:t>
            </a:r>
            <a:r>
              <a:rPr lang="en-US" sz="4000" dirty="0"/>
              <a:t>6 And some of the scribes were sitting there and reasoning in their hearts, </a:t>
            </a:r>
            <a:endParaRPr lang="en-US" sz="4000" u="sng" dirty="0"/>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7759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7E1B5-7C46-D77E-253F-AD52C13FB5D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FF92172-80B3-EA16-A8AE-1E0A48E458B6}"/>
              </a:ext>
            </a:extLst>
          </p:cNvPr>
          <p:cNvSpPr txBox="1">
            <a:spLocks noChangeArrowheads="1"/>
          </p:cNvSpPr>
          <p:nvPr/>
        </p:nvSpPr>
        <p:spPr>
          <a:xfrm>
            <a:off x="0" y="0"/>
            <a:ext cx="12192000" cy="5029200"/>
          </a:xfrm>
          <a:prstGeom prst="rect">
            <a:avLst/>
          </a:prstGeom>
        </p:spPr>
        <p:txBody>
          <a:bodyPr/>
          <a:lstStyle/>
          <a:p>
            <a:pPr algn="ctr"/>
            <a:r>
              <a:rPr lang="en-US" sz="4000" dirty="0"/>
              <a:t>7 Why does this Man speak blasphemies like this? Who can forgive sins but God alone?" 8 But immediately, when Jesus perceived in His spirit that they reasoned thus within themselves, He said to them, </a:t>
            </a:r>
            <a:r>
              <a:rPr lang="en-US" sz="4000" dirty="0">
                <a:solidFill>
                  <a:srgbClr val="FF0000"/>
                </a:solidFill>
              </a:rPr>
              <a:t>"Why do you reason about these things in your hearts? </a:t>
            </a:r>
            <a:r>
              <a:rPr lang="en-US" sz="4000" dirty="0"/>
              <a:t>9 </a:t>
            </a:r>
            <a:r>
              <a:rPr lang="en-US" sz="4000" dirty="0">
                <a:solidFill>
                  <a:srgbClr val="FF0000"/>
                </a:solidFill>
              </a:rPr>
              <a:t>Which is easier, to say to the paralytic, 'Your sins are forgiven you,' or to say, 'Arise, take up your bed and walk'?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72908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637C2-D65E-7529-7E17-89BB659196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E542B74-22CB-2C34-EEC0-7385CEC435DE}"/>
              </a:ext>
            </a:extLst>
          </p:cNvPr>
          <p:cNvSpPr txBox="1">
            <a:spLocks noChangeArrowheads="1"/>
          </p:cNvSpPr>
          <p:nvPr/>
        </p:nvSpPr>
        <p:spPr>
          <a:xfrm>
            <a:off x="0" y="0"/>
            <a:ext cx="12192000" cy="5029200"/>
          </a:xfrm>
          <a:prstGeom prst="rect">
            <a:avLst/>
          </a:prstGeom>
        </p:spPr>
        <p:txBody>
          <a:bodyPr/>
          <a:lstStyle/>
          <a:p>
            <a:pPr algn="ctr"/>
            <a:r>
              <a:rPr lang="en-US" sz="4000" dirty="0"/>
              <a:t>10 </a:t>
            </a:r>
            <a:r>
              <a:rPr lang="en-US" sz="4000" dirty="0">
                <a:solidFill>
                  <a:srgbClr val="FF0000"/>
                </a:solidFill>
              </a:rPr>
              <a:t>But that you may know that the Son of Man has power on earth to forgive sins"--He said to the paralytic, </a:t>
            </a:r>
            <a:r>
              <a:rPr lang="en-US" sz="4000" dirty="0"/>
              <a:t>11 </a:t>
            </a:r>
            <a:r>
              <a:rPr lang="en-US" sz="4000" dirty="0">
                <a:solidFill>
                  <a:srgbClr val="FF0000"/>
                </a:solidFill>
              </a:rPr>
              <a:t>I say to you, arise, take up your bed, and go your way to your house." </a:t>
            </a:r>
            <a:r>
              <a:rPr lang="en-US" sz="4000" dirty="0"/>
              <a:t>12 Immediately he arose, took up the bed, and went out in the presence of them all, so that all were amazed and glorified God, saying, "We never saw anything like this!" </a:t>
            </a:r>
          </a:p>
          <a:p>
            <a:pPr marL="0" marR="0" algn="ctr">
              <a:lnSpc>
                <a:spcPct val="115000"/>
              </a:lnSpc>
              <a:spcBef>
                <a:spcPts val="0"/>
              </a:spcBef>
              <a:spcAft>
                <a:spcPts val="0"/>
              </a:spcAft>
            </a:pPr>
            <a:r>
              <a:rPr lang="en-US" sz="4000" b="1" dirty="0">
                <a:ea typeface="Calibri" panose="020F0502020204030204" pitchFamily="34" charset="0"/>
                <a:cs typeface="Times New Roman" panose="02020603050405020304" pitchFamily="18" charset="0"/>
              </a:rPr>
              <a:t>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lvl="0" algn="ctr">
              <a:lnSpc>
                <a:spcPct val="115000"/>
              </a:lnSpc>
              <a:spcAft>
                <a:spcPts val="1000"/>
              </a:spcAft>
              <a:defRPr/>
            </a:pPr>
            <a:r>
              <a:rPr lang="en-US" sz="4000" dirty="0">
                <a:solidFill>
                  <a:srgbClr val="FFFFFF"/>
                </a:solidFill>
                <a:ea typeface="Calibri" panose="020F0502020204030204" pitchFamily="34" charset="0"/>
                <a:cs typeface="Calibri" panose="020F0502020204030204" pitchFamily="34" charset="0"/>
              </a:rPr>
              <a:t> </a:t>
            </a:r>
            <a:endParaRPr lang="en-US" sz="400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a:p>
            <a:pPr lvl="0" algn="ctr">
              <a:lnSpc>
                <a:spcPct val="115000"/>
              </a:lnSpc>
              <a:spcAft>
                <a:spcPts val="1000"/>
              </a:spcAft>
              <a:defRPr/>
            </a:pPr>
            <a:r>
              <a:rPr lang="en-US" sz="4000" dirty="0">
                <a:solidFill>
                  <a:srgbClr val="FFFFFF"/>
                </a:solidFill>
                <a:ea typeface="Calibri" panose="020F0502020204030204" pitchFamily="34" charset="0"/>
                <a:cs typeface="Times New Roman" panose="02020603050405020304" pitchFamily="18" charset="0"/>
              </a:rPr>
              <a:t> </a:t>
            </a:r>
            <a:r>
              <a:rPr lang="en-US" sz="4000" b="1" dirty="0">
                <a:solidFill>
                  <a:srgbClr val="FFFFFF"/>
                </a:solidFill>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71365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Jehovah-Rapha (or Yahweh-Rapha) is a Hebrew name for God  that translate </a:t>
            </a:r>
          </a:p>
          <a:p>
            <a:pPr algn="ctr"/>
            <a:r>
              <a:rPr lang="en-US" sz="4000" dirty="0"/>
              <a:t>“The Lord Who Heals”</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EB0AD-71C9-5AD1-443D-FF46379F2F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DE0460E-F06F-DFEB-732D-F75EA89BF147}"/>
              </a:ext>
            </a:extLst>
          </p:cNvPr>
          <p:cNvSpPr txBox="1">
            <a:spLocks noChangeArrowheads="1"/>
          </p:cNvSpPr>
          <p:nvPr/>
        </p:nvSpPr>
        <p:spPr>
          <a:xfrm>
            <a:off x="0" y="0"/>
            <a:ext cx="12192000" cy="5029200"/>
          </a:xfrm>
          <a:prstGeom prst="rect">
            <a:avLst/>
          </a:prstGeom>
        </p:spPr>
        <p:txBody>
          <a:bodyPr/>
          <a:lstStyle/>
          <a:p>
            <a:pPr algn="ctr"/>
            <a:r>
              <a:rPr lang="en-US" sz="4000" b="1" u="sng" dirty="0"/>
              <a:t>Exodus 15:26</a:t>
            </a:r>
            <a:endParaRPr lang="en-US" sz="4000" u="sng" dirty="0"/>
          </a:p>
          <a:p>
            <a:pPr algn="ctr"/>
            <a:r>
              <a:rPr lang="en-US" sz="4000" dirty="0"/>
              <a:t>and said, "If you diligently heed the voice of the LORD your God and do what is right in His sight, give ear to His commandments and keep all His statutes, I will put none of the diseases on you which I have brought on the Egyptians. For I am the LORD who heals you." </a:t>
            </a: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465809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98CDF-4D4D-FC6D-2E2C-D3D0BEBA6FF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D7CB908-DB5C-9AE0-0EAD-DB1F302B743F}"/>
              </a:ext>
            </a:extLst>
          </p:cNvPr>
          <p:cNvSpPr txBox="1">
            <a:spLocks noChangeArrowheads="1"/>
          </p:cNvSpPr>
          <p:nvPr/>
        </p:nvSpPr>
        <p:spPr>
          <a:xfrm>
            <a:off x="0" y="0"/>
            <a:ext cx="12192000" cy="5029200"/>
          </a:xfrm>
          <a:prstGeom prst="rect">
            <a:avLst/>
          </a:prstGeom>
        </p:spPr>
        <p:txBody>
          <a:bodyPr/>
          <a:lstStyle/>
          <a:p>
            <a:pPr lvl="0" algn="ctr"/>
            <a:r>
              <a:rPr lang="en-US" sz="4000" dirty="0"/>
              <a:t>I am </a:t>
            </a:r>
            <a:r>
              <a:rPr lang="en-US" sz="4000"/>
              <a:t>the Lord</a:t>
            </a:r>
            <a:r>
              <a:rPr lang="en-US" sz="4000" dirty="0"/>
              <a:t>, </a:t>
            </a:r>
            <a:r>
              <a:rPr lang="en-US" sz="4000"/>
              <a:t>who Heals </a:t>
            </a:r>
            <a:r>
              <a:rPr lang="en-US" sz="4000" dirty="0"/>
              <a:t>Y</a:t>
            </a:r>
            <a:r>
              <a:rPr lang="en-US" sz="4000"/>
              <a:t>ou</a:t>
            </a:r>
            <a:r>
              <a:rPr lang="en-US" sz="4000" dirty="0"/>
              <a:t>.” </a:t>
            </a:r>
          </a:p>
          <a:p>
            <a:pPr lvl="0" algn="ctr"/>
            <a:r>
              <a:rPr lang="en-US" sz="4000" dirty="0"/>
              <a:t>( JEHOVA-RAPHA)</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Calibri" panose="020F050202020403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ct val="0"/>
              </a:spcBef>
              <a:spcAft>
                <a:spcPts val="10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r>
              <a:rPr kumimoji="0" lang="en-US" sz="4000" b="1" i="0" u="none" strike="noStrike" kern="1200" cap="none" spc="0" normalizeH="0" baseline="0" noProof="0" dirty="0">
                <a:ln>
                  <a:noFill/>
                </a:ln>
                <a:solidFill>
                  <a:srgbClr val="FFFFFF"/>
                </a:solidFill>
                <a:effectLst/>
                <a:uLnTx/>
                <a:uFillTx/>
                <a:latin typeface="Verdana"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592513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6858000"/>
          </a:xfrm>
          <a:prstGeom prst="rect">
            <a:avLst/>
          </a:prstGeom>
        </p:spPr>
        <p:txBody>
          <a:bodyPr/>
          <a:lstStyle/>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Donate with our QR code app to </a:t>
            </a: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Amazing Grace Christian Fellowship</a:t>
            </a: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b="1" dirty="0">
              <a:effectLst/>
              <a:latin typeface="Tahoma" panose="020B0604030504040204" pitchFamily="34" charset="0"/>
              <a:ea typeface="Times New Roman" panose="02020603050405020304" pitchFamily="18" charset="0"/>
            </a:endParaRPr>
          </a:p>
          <a:p>
            <a:pPr marL="0" marR="0" algn="ctr">
              <a:spcBef>
                <a:spcPts val="0"/>
              </a:spcBef>
              <a:spcAft>
                <a:spcPts val="0"/>
              </a:spcAft>
            </a:pP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effectLst/>
                <a:latin typeface="Tahoma" panose="020B0604030504040204" pitchFamily="34" charset="0"/>
                <a:ea typeface="Times New Roman" panose="02020603050405020304" pitchFamily="18" charset="0"/>
              </a:rPr>
              <a:t>Donations are Deeply Appreciated!</a:t>
            </a:r>
            <a:endParaRPr lang="en-US" sz="4000" dirty="0">
              <a:effectLst/>
              <a:latin typeface="Times New Roman" panose="02020603050405020304" pitchFamily="18" charset="0"/>
              <a:ea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qr code on a white background&#10;&#10;Description automatically generated">
            <a:extLst>
              <a:ext uri="{FF2B5EF4-FFF2-40B4-BE49-F238E27FC236}">
                <a16:creationId xmlns:a16="http://schemas.microsoft.com/office/drawing/2014/main" id="{4668F80F-2803-2D6E-2484-CCDFBC08B9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600200"/>
            <a:ext cx="4114800" cy="4114800"/>
          </a:xfrm>
          <a:prstGeom prst="rect">
            <a:avLst/>
          </a:prstGeom>
        </p:spPr>
      </p:pic>
    </p:spTree>
    <p:extLst>
      <p:ext uri="{BB962C8B-B14F-4D97-AF65-F5344CB8AC3E}">
        <p14:creationId xmlns:p14="http://schemas.microsoft.com/office/powerpoint/2010/main" val="4178163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105400"/>
          </a:xfrm>
          <a:prstGeom prst="rect">
            <a:avLst/>
          </a:prstGeom>
        </p:spPr>
        <p:txBody>
          <a:bodyPr/>
          <a:lstStyle/>
          <a:p>
            <a:pPr algn="ctr"/>
            <a:r>
              <a:rPr lang="en-US" sz="4000" b="1" u="sng" dirty="0"/>
              <a:t>Matthew 8:16-17</a:t>
            </a:r>
            <a:endParaRPr lang="en-US" sz="4000" u="sng" dirty="0"/>
          </a:p>
          <a:p>
            <a:pPr algn="ctr"/>
            <a:r>
              <a:rPr lang="en-US" sz="4000" dirty="0"/>
              <a:t>16 When evening had come, they brought to Him many who were demon-possessed. And He cast out the spirits with a word, and healed all who were sick, 17 that it might be fulfilled which was spoken by Isaiah the prophet, saying: "He Himself took our infirmities And bore our sicknesses."</a:t>
            </a:r>
          </a:p>
          <a:p>
            <a:pPr algn="ctr"/>
            <a:endParaRPr lang="en-US" sz="4000" b="1" dirty="0"/>
          </a:p>
          <a:p>
            <a:pPr algn="ctr"/>
            <a:endParaRPr lang="en-US" sz="4000" dirty="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
            <a:ext cx="12192000" cy="5632311"/>
          </a:xfrm>
          <a:prstGeom prst="rect">
            <a:avLst/>
          </a:prstGeom>
          <a:noFill/>
        </p:spPr>
        <p:txBody>
          <a:bodyPr wrap="square" rtlCol="0">
            <a:spAutoFit/>
          </a:bodyPr>
          <a:lstStyle/>
          <a:p>
            <a:pPr algn="ctr"/>
            <a:r>
              <a:rPr lang="en-US" sz="4000" dirty="0"/>
              <a:t>1. The Authority of Jesus to heal.</a:t>
            </a:r>
          </a:p>
          <a:p>
            <a:pPr algn="ctr"/>
            <a:endParaRPr lang="en-US" sz="4000" dirty="0"/>
          </a:p>
          <a:p>
            <a:pPr algn="ctr"/>
            <a:r>
              <a:rPr lang="en-US" sz="4000" dirty="0"/>
              <a:t>2. The Compassion that moves Him to heal.</a:t>
            </a:r>
          </a:p>
          <a:p>
            <a:pPr algn="ctr"/>
            <a:endParaRPr lang="en-US" sz="4000" dirty="0"/>
          </a:p>
          <a:p>
            <a:pPr algn="ctr"/>
            <a:r>
              <a:rPr lang="en-US" sz="4000" dirty="0"/>
              <a:t>3. The Power available to us today </a:t>
            </a:r>
          </a:p>
          <a:p>
            <a:pPr algn="ctr"/>
            <a:r>
              <a:rPr lang="en-US" sz="4000" dirty="0"/>
              <a:t>through faith.</a:t>
            </a:r>
          </a:p>
          <a:p>
            <a:pPr algn="ctr"/>
            <a:endParaRPr lang="en-US" sz="4000" dirty="0"/>
          </a:p>
          <a:p>
            <a:pPr algn="ctr"/>
            <a:r>
              <a:rPr lang="en-US" sz="4000" dirty="0"/>
              <a:t>4.How we can Receive and Minister </a:t>
            </a:r>
          </a:p>
          <a:p>
            <a:pPr algn="ctr"/>
            <a:r>
              <a:rPr lang="en-US" sz="4000" dirty="0"/>
              <a:t>His healing.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1.Jesus has Absolute Authority to Heal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7478970"/>
          </a:xfrm>
          <a:prstGeom prst="rect">
            <a:avLst/>
          </a:prstGeom>
        </p:spPr>
        <p:txBody>
          <a:bodyPr wrap="square">
            <a:spAutoFit/>
          </a:bodyPr>
          <a:lstStyle/>
          <a:p>
            <a:pPr algn="ctr"/>
            <a:r>
              <a:rPr lang="en-US" sz="4000" b="1" u="sng" dirty="0"/>
              <a:t>Mark 1:40-42</a:t>
            </a:r>
            <a:endParaRPr lang="en-US" sz="4000" u="sng" dirty="0"/>
          </a:p>
          <a:p>
            <a:pPr algn="ctr"/>
            <a:r>
              <a:rPr lang="en-US" sz="4000" dirty="0"/>
              <a:t>40 Then a leper came to Him, imploring Him, kneeling down to Him and saying to Him, "If You are willing, You can make me clean." 41 And Jesus, moved with compassion, put out His hand and touched him, and said to him, </a:t>
            </a:r>
            <a:r>
              <a:rPr lang="en-US" sz="4000" dirty="0">
                <a:solidFill>
                  <a:srgbClr val="FF0000"/>
                </a:solidFill>
              </a:rPr>
              <a:t>"I am willing; be cleansed."</a:t>
            </a:r>
            <a:r>
              <a:rPr lang="en-US" sz="4000" dirty="0"/>
              <a:t> 42 As soon as He had spoken, immediately the leprosy left him, and he was cleansed. </a:t>
            </a:r>
          </a:p>
          <a:p>
            <a:pPr algn="ctr"/>
            <a:r>
              <a:rPr lang="en-US" sz="4000" dirty="0"/>
              <a:t> </a:t>
            </a:r>
          </a:p>
          <a:p>
            <a:pPr algn="ctr"/>
            <a:r>
              <a:rPr lang="en-US" sz="4000" dirty="0"/>
              <a:t> </a:t>
            </a:r>
          </a:p>
          <a:p>
            <a:pPr algn="ctr"/>
            <a:endParaRPr lang="en-US"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algn="ctr"/>
            <a:r>
              <a:rPr lang="en-US" sz="4000" dirty="0"/>
              <a:t> </a:t>
            </a:r>
            <a:r>
              <a:rPr lang="en-US" sz="4000" b="1" u="sng" dirty="0"/>
              <a:t>Luke 8:43-48</a:t>
            </a:r>
            <a:endParaRPr lang="en-US" sz="4000" u="sng" dirty="0"/>
          </a:p>
          <a:p>
            <a:pPr algn="ctr"/>
            <a:r>
              <a:rPr lang="en-US" sz="4000" dirty="0"/>
              <a:t>43 Now a woman, having a flow of blood for twelve years, who had spent all her livelihood on physicians and could not be healed by any, 44 came from behind and touched the border of His garment. And immediately her flow of blood stopped. 45 And Jesus said, </a:t>
            </a:r>
            <a:r>
              <a:rPr lang="en-US" sz="4000" dirty="0">
                <a:solidFill>
                  <a:srgbClr val="FF0000"/>
                </a:solidFill>
              </a:rPr>
              <a:t>"Who touched Me?" </a:t>
            </a:r>
            <a:r>
              <a:rPr lang="en-US" sz="4000" dirty="0"/>
              <a:t>When all denied it, Peter and those with him said, "Master, the multitudes throng and press You, and You say, 'Who touched Me?' "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25750</TotalTime>
  <Words>2991</Words>
  <Application>Microsoft Office PowerPoint</Application>
  <PresentationFormat>Widescreen</PresentationFormat>
  <Paragraphs>174</Paragraphs>
  <Slides>50</Slides>
  <Notes>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50</vt:i4>
      </vt:variant>
    </vt:vector>
  </HeadingPairs>
  <TitlesOfParts>
    <vt:vector size="61" baseType="lpstr">
      <vt:lpstr>Arial</vt:lpstr>
      <vt:lpstr>Calibri</vt:lpstr>
      <vt:lpstr>Constantia</vt:lpstr>
      <vt:lpstr>Tahoma</vt:lpstr>
      <vt:lpstr>Times New Roman</vt:lpstr>
      <vt:lpstr>Verdana</vt:lpstr>
      <vt:lpstr>Verdana Pro</vt:lpstr>
      <vt:lpstr>Wingdings 2</vt:lpstr>
      <vt:lpstr>1_Mountain Top</vt:lpstr>
      <vt:lpstr>2_Mountain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878</cp:revision>
  <dcterms:created xsi:type="dcterms:W3CDTF">2009-08-18T08:19:59Z</dcterms:created>
  <dcterms:modified xsi:type="dcterms:W3CDTF">2026-07-25T20:43:28Z</dcterms:modified>
</cp:coreProperties>
</file>