
<file path=[Content_Types].xml><?xml version="1.0" encoding="utf-8"?>
<Types xmlns="http://schemas.openxmlformats.org/package/2006/content-types">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689" r:id="rId3"/>
  </p:sldMasterIdLst>
  <p:notesMasterIdLst>
    <p:notesMasterId r:id="rId57"/>
  </p:notesMasterIdLst>
  <p:handoutMasterIdLst>
    <p:handoutMasterId r:id="rId58"/>
  </p:handoutMasterIdLst>
  <p:sldIdLst>
    <p:sldId id="1716" r:id="rId4"/>
    <p:sldId id="1728" r:id="rId5"/>
    <p:sldId id="460" r:id="rId6"/>
    <p:sldId id="826" r:id="rId7"/>
    <p:sldId id="999" r:id="rId8"/>
    <p:sldId id="372" r:id="rId9"/>
    <p:sldId id="564" r:id="rId10"/>
    <p:sldId id="1711" r:id="rId11"/>
    <p:sldId id="375" r:id="rId12"/>
    <p:sldId id="1000" r:id="rId13"/>
    <p:sldId id="461" r:id="rId14"/>
    <p:sldId id="1001" r:id="rId15"/>
    <p:sldId id="1040" r:id="rId16"/>
    <p:sldId id="464" r:id="rId17"/>
    <p:sldId id="833" r:id="rId18"/>
    <p:sldId id="465" r:id="rId19"/>
    <p:sldId id="373" r:id="rId20"/>
    <p:sldId id="374" r:id="rId21"/>
    <p:sldId id="979" r:id="rId22"/>
    <p:sldId id="1638" r:id="rId23"/>
    <p:sldId id="981" r:id="rId24"/>
    <p:sldId id="980" r:id="rId25"/>
    <p:sldId id="985" r:id="rId26"/>
    <p:sldId id="984" r:id="rId27"/>
    <p:sldId id="1003" r:id="rId28"/>
    <p:sldId id="983" r:id="rId29"/>
    <p:sldId id="1002" r:id="rId30"/>
    <p:sldId id="1016" r:id="rId31"/>
    <p:sldId id="1015" r:id="rId32"/>
    <p:sldId id="1026" r:id="rId33"/>
    <p:sldId id="1678" r:id="rId34"/>
    <p:sldId id="1617" r:id="rId35"/>
    <p:sldId id="1618" r:id="rId36"/>
    <p:sldId id="1723" r:id="rId37"/>
    <p:sldId id="1724" r:id="rId38"/>
    <p:sldId id="1725" r:id="rId39"/>
    <p:sldId id="1726" r:id="rId40"/>
    <p:sldId id="1727" r:id="rId41"/>
    <p:sldId id="1619" r:id="rId42"/>
    <p:sldId id="402" r:id="rId43"/>
    <p:sldId id="403" r:id="rId44"/>
    <p:sldId id="1620" r:id="rId45"/>
    <p:sldId id="1717" r:id="rId46"/>
    <p:sldId id="1718" r:id="rId47"/>
    <p:sldId id="969" r:id="rId48"/>
    <p:sldId id="970" r:id="rId49"/>
    <p:sldId id="971" r:id="rId50"/>
    <p:sldId id="972" r:id="rId51"/>
    <p:sldId id="973" r:id="rId52"/>
    <p:sldId id="974" r:id="rId53"/>
    <p:sldId id="975" r:id="rId54"/>
    <p:sldId id="1597" r:id="rId55"/>
    <p:sldId id="852" r:id="rId56"/>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00" autoAdjust="0"/>
    <p:restoredTop sz="94671" autoAdjust="0"/>
  </p:normalViewPr>
  <p:slideViewPr>
    <p:cSldViewPr>
      <p:cViewPr varScale="1">
        <p:scale>
          <a:sx n="112" d="100"/>
          <a:sy n="112" d="100"/>
        </p:scale>
        <p:origin x="144"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2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handoutMaster" Target="handoutMasters/handoutMaster1.xml"/><Relationship Id="rId5" Type="http://schemas.openxmlformats.org/officeDocument/2006/relationships/slide" Target="slides/slide2.xml"/><Relationship Id="rId61"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8/30/2026</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2084525885"/>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8/30/2026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4009690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8/30/2026</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49027068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8/30/2026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611119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8/30/2026</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959024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8/30/2026</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6079145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8/30/2026</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8682643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8/30/2026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08587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8/30/2026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6582866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8/30/2026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4975303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8/30/2026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28703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8/30/2026</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11755064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f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02BAF16-DCF5-8CF6-6AEA-C776BB70E585}"/>
            </a:ext>
          </a:extLst>
        </p:cNvPr>
        <p:cNvGrpSpPr/>
        <p:nvPr/>
      </p:nvGrpSpPr>
      <p:grpSpPr>
        <a:xfrm>
          <a:off x="0" y="0"/>
          <a:ext cx="0" cy="0"/>
          <a:chOff x="0" y="0"/>
          <a:chExt cx="0" cy="0"/>
        </a:xfrm>
      </p:grpSpPr>
      <p:pic>
        <p:nvPicPr>
          <p:cNvPr id="4" name="Picture 3" descr="AGCF highest resolution.jpg">
            <a:extLst>
              <a:ext uri="{FF2B5EF4-FFF2-40B4-BE49-F238E27FC236}">
                <a16:creationId xmlns:a16="http://schemas.microsoft.com/office/drawing/2014/main" id="{5508D3A4-C7EC-B52C-CDFB-EC4B6FA931B2}"/>
              </a:ext>
            </a:extLst>
          </p:cNvPr>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987074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t> 4 And when he observed him, he was afraid, and said, "What is it, lord?" So he said to him, "Your prayers and your alms have come up for a memorial before God. 5 Now send men to Joppa, and send for Simon whose surname is Peter. 6 He is lodging with Simon, a tanner, whose house is by the sea. He will tell you what you must do." </a:t>
            </a:r>
          </a:p>
          <a:p>
            <a:pPr algn="ctr"/>
            <a:r>
              <a:rPr lang="en-US" sz="4000" dirty="0"/>
              <a:t> </a:t>
            </a: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6858000"/>
          </a:xfrm>
          <a:prstGeom prst="rect">
            <a:avLst/>
          </a:prstGeom>
        </p:spPr>
        <p:txBody>
          <a:bodyPr/>
          <a:lstStyle/>
          <a:p>
            <a:pPr algn="ctr"/>
            <a:r>
              <a:rPr lang="en-US" sz="4000" dirty="0">
                <a:ea typeface="Calibri" panose="020F0502020204030204" pitchFamily="34" charset="0"/>
                <a:cs typeface="Times New Roman" panose="02020603050405020304" pitchFamily="18" charset="0"/>
              </a:rPr>
              <a:t> </a:t>
            </a:r>
            <a:r>
              <a:rPr lang="en-US" sz="4000" b="1" dirty="0"/>
              <a:t> </a:t>
            </a:r>
            <a:r>
              <a:rPr lang="en-US" sz="4000" dirty="0"/>
              <a:t>7 And when the angel who spoke to him had departed, Cornelius called two of his household servants and a devout soldier from among those who waited on him continually. 8 So when he had explained all these things to them, he sent them to Joppa. </a:t>
            </a:r>
          </a:p>
          <a:p>
            <a:pPr algn="ctr"/>
            <a:r>
              <a:rPr lang="en-US" sz="4000" dirty="0"/>
              <a:t> </a:t>
            </a:r>
          </a:p>
          <a:p>
            <a:pPr algn="ctr"/>
            <a:r>
              <a:rPr lang="en-US" sz="4000" dirty="0"/>
              <a:t> </a:t>
            </a:r>
            <a:endParaRPr lang="en-US" sz="4000" u="sng" dirty="0"/>
          </a:p>
          <a:p>
            <a:pPr algn="ctr"/>
            <a:endParaRPr lang="en-US" sz="40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t> </a:t>
            </a:r>
            <a:r>
              <a:rPr lang="en-US" sz="4000" b="1" u="sng" dirty="0"/>
              <a:t>Luke 18:9-14</a:t>
            </a:r>
            <a:endParaRPr lang="en-US" sz="4000" u="sng" dirty="0"/>
          </a:p>
          <a:p>
            <a:pPr algn="ctr"/>
            <a:r>
              <a:rPr lang="en-US" sz="4000" dirty="0"/>
              <a:t>9 Also He spoke this parable to some who trusted in themselves that they were righteous, and despised others: 10 </a:t>
            </a:r>
            <a:r>
              <a:rPr lang="en-US" sz="4000" dirty="0">
                <a:solidFill>
                  <a:srgbClr val="FF0000"/>
                </a:solidFill>
              </a:rPr>
              <a:t>Two men went up to the temple to pray, one a Pharisee and the other a tax collector. </a:t>
            </a:r>
            <a:r>
              <a:rPr lang="en-US" sz="4000" dirty="0"/>
              <a:t>11 </a:t>
            </a:r>
            <a:r>
              <a:rPr lang="en-US" sz="4000" dirty="0">
                <a:solidFill>
                  <a:srgbClr val="FF0000"/>
                </a:solidFill>
              </a:rPr>
              <a:t>The Pharisee stood and prayed thus with himself, 'God, I thank You that I am not like other men--extortioners, unjust, adulterers, or even as this tax collector.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t> 12 </a:t>
            </a:r>
            <a:r>
              <a:rPr lang="en-US" sz="4000" dirty="0">
                <a:solidFill>
                  <a:srgbClr val="FF0000"/>
                </a:solidFill>
              </a:rPr>
              <a:t>I fast twice a week; I give tithes of all that I possess.' </a:t>
            </a:r>
            <a:r>
              <a:rPr lang="en-US" sz="4000" dirty="0"/>
              <a:t>13 </a:t>
            </a:r>
            <a:r>
              <a:rPr lang="en-US" sz="4000" dirty="0">
                <a:solidFill>
                  <a:srgbClr val="FF0000"/>
                </a:solidFill>
              </a:rPr>
              <a:t>And the tax collector, standing afar off, would not so much as raise his eyes to heaven, but beat his breast, saying, 'God, be merciful to me a sinner!' </a:t>
            </a:r>
            <a:r>
              <a:rPr lang="en-US" sz="4000" dirty="0"/>
              <a:t>14 </a:t>
            </a:r>
            <a:r>
              <a:rPr lang="en-US" sz="4000" dirty="0">
                <a:solidFill>
                  <a:srgbClr val="FF0000"/>
                </a:solidFill>
              </a:rPr>
              <a:t>I tell you, this man went down to his house justified rather than the other; for everyone who exalts himself will be humbled, and he who humbles himself will be exalted." </a:t>
            </a:r>
          </a:p>
          <a:p>
            <a:pPr algn="ctr"/>
            <a:r>
              <a:rPr lang="en-US" sz="4000" dirty="0"/>
              <a:t> </a:t>
            </a:r>
          </a:p>
          <a:p>
            <a:pPr algn="ctr"/>
            <a:r>
              <a:rPr lang="en-US" sz="4000" dirty="0"/>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613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u="sng" dirty="0"/>
              <a:t>Acts 10:9-14</a:t>
            </a:r>
            <a:endParaRPr lang="en-US" sz="4000" u="sng" dirty="0"/>
          </a:p>
          <a:p>
            <a:pPr algn="ctr"/>
            <a:r>
              <a:rPr lang="en-US" sz="4000" dirty="0"/>
              <a:t>9 The next day, as they went on their journey and drew near the city, Peter went up on the housetop to pray, about the sixth hour. 10 Then he became very hungry and wanted to eat; but while they made ready, he fell into a trance 11 and saw heaven opened and an object like a great sheet bound at the four corners, descending to him and let down to the earth. </a:t>
            </a:r>
          </a:p>
          <a:p>
            <a:pPr algn="ctr"/>
            <a:r>
              <a:rPr lang="en-US" sz="4000" dirty="0"/>
              <a:t> </a:t>
            </a:r>
          </a:p>
          <a:p>
            <a:pPr marL="0" marR="0" algn="ctr">
              <a:lnSpc>
                <a:spcPct val="115000"/>
              </a:lnSpc>
              <a:spcBef>
                <a:spcPts val="0"/>
              </a:spcBef>
              <a:spcAft>
                <a:spcPts val="0"/>
              </a:spcAft>
            </a:pPr>
            <a:endParaRPr lang="en-US" sz="4000" dirty="0">
              <a:effectLst/>
              <a:ea typeface="Verdana" panose="020B060403050404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ea typeface="Calibri" panose="020F0502020204030204" pitchFamily="34" charset="0"/>
                <a:cs typeface="Times New Roman" panose="02020603050405020304" pitchFamily="18" charset="0"/>
              </a:rPr>
              <a:t> </a:t>
            </a:r>
            <a:r>
              <a:rPr lang="en-US" sz="4000" dirty="0"/>
              <a:t>12 In it were all kinds of four-footed animals of the earth, wild beasts, creeping things, and birds of the air. 13 And a voice came to him, "Rise, Peter; kill and eat." 14 But Peter said, "Not so, Lord! For I have never eaten anything common or unclean." </a:t>
            </a:r>
          </a:p>
          <a:p>
            <a:pPr algn="ctr"/>
            <a:r>
              <a:rPr lang="en-US" sz="4000" dirty="0"/>
              <a:t> </a:t>
            </a:r>
          </a:p>
          <a:p>
            <a:pPr algn="ctr"/>
            <a:r>
              <a:rPr lang="en-US" sz="4000" dirty="0"/>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u="sng" dirty="0"/>
              <a:t>Mark 7:18-23</a:t>
            </a:r>
            <a:endParaRPr lang="en-US" sz="4000" u="sng" dirty="0"/>
          </a:p>
          <a:p>
            <a:pPr algn="ctr"/>
            <a:r>
              <a:rPr lang="en-US" sz="4000" dirty="0"/>
              <a:t>18 So He said to them, </a:t>
            </a:r>
            <a:r>
              <a:rPr lang="en-US" sz="4000" dirty="0">
                <a:solidFill>
                  <a:srgbClr val="FF0000"/>
                </a:solidFill>
              </a:rPr>
              <a:t>"Are you thus without understanding also? Do you not perceive that whatever enters a man from outside cannot defile him, </a:t>
            </a:r>
            <a:r>
              <a:rPr lang="en-US" sz="4000" dirty="0"/>
              <a:t>19 </a:t>
            </a:r>
            <a:r>
              <a:rPr lang="en-US" sz="4000" dirty="0">
                <a:solidFill>
                  <a:srgbClr val="FF0000"/>
                </a:solidFill>
              </a:rPr>
              <a:t>because it does not enter his heart but his stomach, and is eliminated, thus purifying all foods?" </a:t>
            </a:r>
            <a:r>
              <a:rPr lang="en-US" sz="4000" dirty="0"/>
              <a:t>20 </a:t>
            </a:r>
            <a:r>
              <a:rPr lang="en-US" sz="4000" dirty="0">
                <a:solidFill>
                  <a:srgbClr val="FF0000"/>
                </a:solidFill>
              </a:rPr>
              <a:t>And He said, "What comes out of a man, that defiles a man. </a:t>
            </a:r>
            <a:endParaRPr lang="en-US" sz="4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21 </a:t>
            </a:r>
            <a:r>
              <a:rPr lang="en-US" sz="4000" dirty="0">
                <a:solidFill>
                  <a:srgbClr val="FF0000"/>
                </a:solidFill>
              </a:rPr>
              <a:t>For from within, out of the heart of men, proceed evil thoughts, adulteries, fornications, murders, </a:t>
            </a:r>
            <a:r>
              <a:rPr lang="en-US" sz="4000" dirty="0"/>
              <a:t>22 </a:t>
            </a:r>
            <a:r>
              <a:rPr lang="en-US" sz="4000" dirty="0">
                <a:solidFill>
                  <a:srgbClr val="FF0000"/>
                </a:solidFill>
              </a:rPr>
              <a:t>thefts, covetousness, wickedness, deceit, lewdness, an evil eye, blasphemy, pride, foolishness. </a:t>
            </a:r>
            <a:r>
              <a:rPr lang="en-US" sz="4000" dirty="0"/>
              <a:t>23 </a:t>
            </a:r>
            <a:r>
              <a:rPr lang="en-US" sz="4000" dirty="0">
                <a:solidFill>
                  <a:srgbClr val="FF0000"/>
                </a:solidFill>
              </a:rPr>
              <a:t>All these evil things come from within and defile a man." </a:t>
            </a:r>
          </a:p>
          <a:p>
            <a:pPr algn="ctr"/>
            <a:r>
              <a:rPr lang="en-US" sz="4000" dirty="0">
                <a:solidFill>
                  <a:srgbClr val="FF0000"/>
                </a:solidFill>
              </a:rPr>
              <a:t> </a:t>
            </a: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a typeface="Calibri" panose="020F0502020204030204" pitchFamily="34" charset="0"/>
                <a:cs typeface="Calibri" panose="020F0502020204030204" pitchFamily="34"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algn="ctr"/>
            <a:r>
              <a:rPr lang="en-US" sz="4000" dirty="0"/>
              <a:t> </a:t>
            </a:r>
          </a:p>
          <a:p>
            <a:pPr algn="ctr"/>
            <a:r>
              <a:rPr lang="en-US" sz="4000" dirty="0"/>
              <a:t> </a:t>
            </a: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 </a:t>
            </a:r>
            <a:r>
              <a:rPr lang="en-US" sz="4000" b="1" u="sng" dirty="0"/>
              <a:t>Colossians 2:16-17</a:t>
            </a:r>
            <a:endParaRPr lang="en-US" sz="4000" u="sng" dirty="0"/>
          </a:p>
          <a:p>
            <a:pPr algn="ctr"/>
            <a:r>
              <a:rPr lang="en-US" sz="4000" dirty="0"/>
              <a:t>16 So let no one judge you in food or in drink, or regarding a festival or a new moon or sabbaths, 17 which are a shadow of things to come, but the substance is of Christ. </a:t>
            </a:r>
          </a:p>
          <a:p>
            <a:pPr algn="ctr"/>
            <a:r>
              <a:rPr lang="en-US" sz="4000" dirty="0"/>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algn="ctr"/>
            <a:r>
              <a:rPr lang="en-US" sz="4000" dirty="0"/>
              <a:t> </a:t>
            </a:r>
            <a:r>
              <a:rPr lang="en-US" sz="4000" b="1" u="sng" dirty="0"/>
              <a:t>Acts 10:15-28</a:t>
            </a:r>
            <a:endParaRPr lang="en-US" sz="4000" u="sng" dirty="0"/>
          </a:p>
          <a:p>
            <a:pPr algn="ctr"/>
            <a:r>
              <a:rPr lang="en-US" sz="4000" dirty="0"/>
              <a:t>15 And a voice spoke to him again the second time, "What God has cleansed you must not call common." 16 This was done three times. And the object was taken up into heaven again. 17 Now while Peter wondered within himself what this vision which he had seen meant, behold, the men who had been sent from Cornelius had made inquiry for Simon's house, and stood before the gate. </a:t>
            </a:r>
          </a:p>
          <a:p>
            <a:pPr algn="ctr"/>
            <a:r>
              <a:rPr lang="en-US" sz="4000" dirty="0"/>
              <a:t> </a:t>
            </a:r>
          </a:p>
          <a:p>
            <a:pPr marL="0" marR="0" algn="ctr">
              <a:lnSpc>
                <a:spcPct val="115000"/>
              </a:lnSpc>
              <a:spcAft>
                <a:spcPts val="100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E6ECEE7-6D23-E122-F511-C3C73B8E71CA}"/>
            </a:ext>
          </a:extLst>
        </p:cNvPr>
        <p:cNvGrpSpPr/>
        <p:nvPr/>
      </p:nvGrpSpPr>
      <p:grpSpPr>
        <a:xfrm>
          <a:off x="0" y="0"/>
          <a:ext cx="0" cy="0"/>
          <a:chOff x="0" y="0"/>
          <a:chExt cx="0" cy="0"/>
        </a:xfrm>
      </p:grpSpPr>
      <p:pic>
        <p:nvPicPr>
          <p:cNvPr id="4" name="Picture 3" descr="AGCF highest resolution.jpg">
            <a:extLst>
              <a:ext uri="{FF2B5EF4-FFF2-40B4-BE49-F238E27FC236}">
                <a16:creationId xmlns:a16="http://schemas.microsoft.com/office/drawing/2014/main" id="{8310CF68-1A0D-7010-EB4B-BBD0378BD608}"/>
              </a:ext>
            </a:extLst>
          </p:cNvPr>
          <p:cNvPicPr>
            <a:picLocks noChangeAspect="1"/>
          </p:cNvPicPr>
          <p:nvPr/>
        </p:nvPicPr>
        <p:blipFill>
          <a:blip r:embed="rId2" cstate="print"/>
          <a:stretch>
            <a:fillRect/>
          </a:stretch>
        </p:blipFill>
        <p:spPr>
          <a:xfrm>
            <a:off x="2133600" y="2"/>
            <a:ext cx="7772400" cy="6121625"/>
          </a:xfrm>
          <a:prstGeom prst="rect">
            <a:avLst/>
          </a:prstGeom>
        </p:spPr>
      </p:pic>
      <p:pic>
        <p:nvPicPr>
          <p:cNvPr id="3" name="Picture 2">
            <a:extLst>
              <a:ext uri="{FF2B5EF4-FFF2-40B4-BE49-F238E27FC236}">
                <a16:creationId xmlns:a16="http://schemas.microsoft.com/office/drawing/2014/main" id="{C8CB7FB5-0378-233D-8251-C82F256048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Tree>
    <p:extLst>
      <p:ext uri="{BB962C8B-B14F-4D97-AF65-F5344CB8AC3E}">
        <p14:creationId xmlns:p14="http://schemas.microsoft.com/office/powerpoint/2010/main" val="3289903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A0B00-4AF8-9988-A972-CE08D87DBA8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6D4BCBB-7F95-8583-5994-DE3BB2D21EB1}"/>
              </a:ext>
            </a:extLst>
          </p:cNvPr>
          <p:cNvSpPr txBox="1">
            <a:spLocks noChangeArrowheads="1"/>
          </p:cNvSpPr>
          <p:nvPr/>
        </p:nvSpPr>
        <p:spPr>
          <a:xfrm>
            <a:off x="0" y="0"/>
            <a:ext cx="12192000" cy="5029200"/>
          </a:xfrm>
          <a:prstGeom prst="rect">
            <a:avLst/>
          </a:prstGeom>
        </p:spPr>
        <p:txBody>
          <a:bodyPr/>
          <a:lstStyle/>
          <a:p>
            <a:pPr algn="ctr"/>
            <a:r>
              <a:rPr lang="en-US" sz="4000" dirty="0"/>
              <a:t>18 And they called and asked whether Simon, whose surname was Peter, was lodging there. 19 While Peter thought about the vision, the Spirit said to him, "Behold, three men are seeking you. 20 Arise therefore, go down and go with them, doubting nothing; for I have sent them." 21 Then Peter went down to the men who had been sent to him from Cornelius, and said, "Yes, I am he whom you seek. For what reason have you come?" </a:t>
            </a:r>
          </a:p>
          <a:p>
            <a:pPr algn="ctr"/>
            <a:endParaRPr lang="en-US" sz="4000" u="sng" dirty="0"/>
          </a:p>
          <a:p>
            <a:pPr algn="ctr"/>
            <a:r>
              <a:rPr lang="en-US" sz="4000" dirty="0"/>
              <a:t> </a:t>
            </a:r>
          </a:p>
          <a:p>
            <a:pPr algn="ctr"/>
            <a:r>
              <a:rPr lang="en-US" sz="4000" dirty="0"/>
              <a:t> </a:t>
            </a: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3785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51275"/>
            <a:ext cx="12192000" cy="5537675"/>
          </a:xfrm>
          <a:prstGeom prst="rect">
            <a:avLst/>
          </a:prstGeom>
        </p:spPr>
        <p:txBody>
          <a:bodyPr/>
          <a:lstStyle/>
          <a:p>
            <a:pPr algn="ctr"/>
            <a:r>
              <a:rPr lang="en-US" sz="4000" dirty="0"/>
              <a:t> 22 And they said, "Cornelius the centurion, a just man, one who fears God and has a good reputation among all the nation of the Jews, was divinely instructed by a holy angel to summon you to his house, and to hear words from you." 23 Then he invited them in and lodged them. On the next day Peter went away with them, and some brethren from Joppa accompanied him. </a:t>
            </a:r>
          </a:p>
          <a:p>
            <a:pPr algn="ctr"/>
            <a:r>
              <a:rPr lang="en-US" sz="4000" dirty="0"/>
              <a:t> </a:t>
            </a: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24 And the following day they entered Caesarea. Now Cornelius was waiting for them, and had called together his relatives and close friends. 25 As Peter was coming in, Cornelius met him and fell down at his feet and worshiped him. 26 But Peter lifted him up, saying, "Stand up; I myself am also a man." 27 And as he talked with him, he went in and found many who had come together. </a:t>
            </a:r>
          </a:p>
          <a:p>
            <a:pPr algn="ctr"/>
            <a:r>
              <a:rPr lang="en-US" sz="4000" dirty="0"/>
              <a:t> </a:t>
            </a:r>
          </a:p>
          <a:p>
            <a:pPr lvl="0" algn="ctr">
              <a:lnSpc>
                <a:spcPct val="115000"/>
              </a:lnSpc>
              <a:spcBef>
                <a:spcPts val="0"/>
              </a:spcBef>
              <a:spcAft>
                <a:spcPts val="0"/>
              </a:spcAf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28 Then he said to them, "You know how unlawful it is for a Jewish man to keep company with or go to one of another nation. But God has shown me that I should not call any man common or unclean.</a:t>
            </a:r>
          </a:p>
          <a:p>
            <a:pPr marL="0" marR="0" algn="ctr">
              <a:lnSpc>
                <a:spcPct val="115000"/>
              </a:lnSpc>
              <a:spcAft>
                <a:spcPts val="1000"/>
              </a:spcAft>
              <a:buNone/>
            </a:pPr>
            <a:r>
              <a:rPr lang="en-US" sz="4000" b="1" dirty="0">
                <a:ea typeface="Verdana" panose="020B0604030504040204" pitchFamily="34" charset="0"/>
                <a:cs typeface="Times New Roman" panose="02020603050405020304" pitchFamily="18" charset="0"/>
              </a:rPr>
              <a:t> </a:t>
            </a:r>
            <a:r>
              <a:rPr lang="en-US" sz="4000" dirty="0">
                <a:ea typeface="Verdana" panose="020B0604030504040204" pitchFamily="34" charset="0"/>
                <a:cs typeface="Times New Roman" panose="02020603050405020304" pitchFamily="18" charset="0"/>
              </a:rPr>
              <a:t>  </a:t>
            </a:r>
          </a:p>
          <a:p>
            <a:pPr marL="0" marR="0" algn="ctr">
              <a:lnSpc>
                <a:spcPct val="115000"/>
              </a:lnSpc>
              <a:spcAft>
                <a:spcPts val="1000"/>
              </a:spcAft>
            </a:pPr>
            <a:endParaRPr lang="en-US" sz="4000" u="sng"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solidFill>
                  <a:srgbClr val="FF0000"/>
                </a:solidFill>
              </a:rPr>
              <a:t> </a:t>
            </a:r>
          </a:p>
          <a:p>
            <a:pPr algn="ctr"/>
            <a:r>
              <a:rPr lang="en-US" sz="4000" dirty="0"/>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6945" y="0"/>
            <a:ext cx="12192000" cy="5486400"/>
          </a:xfrm>
          <a:prstGeom prst="rect">
            <a:avLst/>
          </a:prstGeom>
        </p:spPr>
        <p:txBody>
          <a:bodyPr/>
          <a:lstStyle/>
          <a:p>
            <a:pPr algn="ctr"/>
            <a:r>
              <a:rPr lang="en-US" sz="4000" dirty="0"/>
              <a:t> </a:t>
            </a:r>
            <a:r>
              <a:rPr lang="en-US" sz="4000" b="1" u="sng" dirty="0"/>
              <a:t>Leviticus 10:10-11</a:t>
            </a:r>
            <a:endParaRPr lang="en-US" sz="4000" u="sng" dirty="0"/>
          </a:p>
          <a:p>
            <a:pPr algn="ctr"/>
            <a:r>
              <a:rPr lang="en-US" sz="4000" dirty="0"/>
              <a:t>10 that you may distinguish between holy and unholy, and between unclean and clean, 11 and that you may teach the children of Israel all the statutes which the LORD has spoken to them by the hand of Moses."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b="1" u="sng" dirty="0"/>
              <a:t>Acts 10:29-34</a:t>
            </a:r>
            <a:endParaRPr lang="en-US" sz="4000" u="sng" dirty="0"/>
          </a:p>
          <a:p>
            <a:pPr algn="ctr"/>
            <a:r>
              <a:rPr lang="en-US" sz="4000" dirty="0"/>
              <a:t>29 Therefore I came without objection as soon as I was sent for. I ask, then, for what reason have you sent for me?" 30 So Cornelius said, "Four days ago I was fasting until this hour; and at the ninth hour I prayed in my house, and behold, a man stood before me in bright clothing, </a:t>
            </a:r>
          </a:p>
          <a:p>
            <a:pPr algn="ctr"/>
            <a:r>
              <a:rPr lang="en-US" sz="4000" dirty="0"/>
              <a:t> </a:t>
            </a: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31 and said, 'Cornelius, your prayer has been heard, and your alms are remembered in the sight of God. 32 Send therefore to Joppa and call Simon here, whose surname is Peter. He is lodging in the house of Simon, a tanner, by the sea. When he comes, he will speak to you.'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33 "So I sent to you immediately, and you have done well to come. Now therefore, we are all present before God, to hear all the things commanded you by God." 34 Then Peter opened his mouth and said: "In truth I perceive that God shows no partiality. </a:t>
            </a:r>
          </a:p>
          <a:p>
            <a:pPr algn="ctr"/>
            <a:r>
              <a:rPr lang="en-US" sz="4000" dirty="0"/>
              <a:t> </a:t>
            </a:r>
          </a:p>
          <a:p>
            <a:pPr marL="0" marR="0" algn="ctr">
              <a:lnSpc>
                <a:spcPct val="115000"/>
              </a:lnSpc>
              <a:spcAft>
                <a:spcPts val="1000"/>
              </a:spcAft>
              <a:buNone/>
            </a:pP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algn="ctr"/>
            <a:r>
              <a:rPr lang="en-US" sz="4000" b="1" dirty="0"/>
              <a:t> </a:t>
            </a:r>
            <a:endParaRPr lang="en-US" sz="4000" dirty="0"/>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u="sng" dirty="0"/>
              <a:t>Acts 10:35-43</a:t>
            </a:r>
          </a:p>
          <a:p>
            <a:pPr algn="ctr"/>
            <a:r>
              <a:rPr lang="en-US" sz="4000" dirty="0"/>
              <a:t>35 But in every nation whoever fears Him and works righteousness is accepted by Him. 36 The word which God sent to the children of Israel, preaching peace through Jesus Christ--He is Lord of all-- 37 that word you know, which was proclaimed throughout all Judea, and began from Galilee after the baptism which John preached: </a:t>
            </a:r>
          </a:p>
          <a:p>
            <a:pPr algn="ctr"/>
            <a:r>
              <a:rPr lang="en-US" sz="4000" dirty="0"/>
              <a:t> </a:t>
            </a: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b="1" dirty="0"/>
              <a:t> </a:t>
            </a:r>
            <a:endParaRPr lang="en-US" sz="4000" dirty="0"/>
          </a:p>
          <a:p>
            <a:pPr algn="ctr"/>
            <a:r>
              <a:rPr lang="en-US" sz="4000" dirty="0"/>
              <a:t> </a:t>
            </a: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b="1"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17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38 how God anointed Jesus of Nazareth with the Holy Spirit and with power, who went about doing good and healing all who were oppressed by the devil, for God was with Him. 39 And we are witnesses of all things which He did both in the land of the Jews and in Jerusalem, whom they killed by hanging on a tree. 40 Him God raised up on the third day, and showed Him openly, </a:t>
            </a:r>
          </a:p>
          <a:p>
            <a:pPr algn="ctr"/>
            <a:r>
              <a:rPr lang="en-US" sz="4000" dirty="0"/>
              <a:t> </a:t>
            </a:r>
          </a:p>
          <a:p>
            <a:pPr algn="ctr"/>
            <a:r>
              <a:rPr lang="en-US" sz="4000" dirty="0"/>
              <a:t> </a:t>
            </a:r>
          </a:p>
          <a:p>
            <a:pPr algn="ctr"/>
            <a:endParaRPr lang="en-US" sz="4000" dirty="0"/>
          </a:p>
          <a:p>
            <a:pPr algn="ctr"/>
            <a:r>
              <a:rPr lang="en-US" sz="4000" dirty="0"/>
              <a:t> </a:t>
            </a:r>
          </a:p>
          <a:p>
            <a:pPr algn="ctr"/>
            <a:r>
              <a:rPr lang="en-US" sz="4000" dirty="0"/>
              <a:t>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2354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41 not to all the people, but to witnesses chosen before by God, even to us who ate and drank with Him after He arose from the dead. 42 And He commanded us to preach to the people, and to testify that it is He who was ordained by God to be Judge of the living and the dead. 43 To Him all the prophets witness that, through His name, whoever believes in Him will receive remission of sins." </a:t>
            </a:r>
          </a:p>
          <a:p>
            <a:pPr algn="ctr"/>
            <a:r>
              <a:rPr lang="en-US" sz="4000" dirty="0"/>
              <a:t> </a:t>
            </a:r>
          </a:p>
          <a:p>
            <a:pPr algn="ctr"/>
            <a:r>
              <a:rPr lang="en-US" sz="4000" b="1" dirty="0"/>
              <a:t> </a:t>
            </a:r>
            <a:endParaRPr lang="en-US" sz="4000" dirty="0"/>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6182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7EDE0-572B-2FBD-6D74-3B6D764A1C8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40ED31C-6811-1AA1-DA15-58C9C0D88E1F}"/>
              </a:ext>
            </a:extLst>
          </p:cNvPr>
          <p:cNvSpPr txBox="1">
            <a:spLocks noChangeArrowheads="1"/>
          </p:cNvSpPr>
          <p:nvPr/>
        </p:nvSpPr>
        <p:spPr>
          <a:xfrm>
            <a:off x="0" y="0"/>
            <a:ext cx="12192000" cy="5486400"/>
          </a:xfrm>
          <a:prstGeom prst="rect">
            <a:avLst/>
          </a:prstGeom>
        </p:spPr>
        <p:txBody>
          <a:bodyPr/>
          <a:lstStyle/>
          <a:p>
            <a:pPr algn="ctr"/>
            <a:r>
              <a:rPr lang="en-US" sz="4000" u="sng" dirty="0"/>
              <a:t>Acts 10:44-46</a:t>
            </a:r>
          </a:p>
          <a:p>
            <a:pPr algn="ctr"/>
            <a:r>
              <a:rPr lang="en-US" sz="4000" dirty="0"/>
              <a:t>44 While Peter was still speaking these words, the Holy Spirit fell upon all those who heard the word. 45 And those of the circumcision who believed were astonished, as many as came with Peter, because the gift of the Holy Spirit had been poured out on the Gentiles also. 46 For they heard them speak with tongues and magnify God. Then Peter answered,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12173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65C76-BBC4-FB9D-CA9A-3DD14C883DD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E073CB5-E557-1CDC-8791-1495848316F4}"/>
              </a:ext>
            </a:extLst>
          </p:cNvPr>
          <p:cNvSpPr txBox="1">
            <a:spLocks noChangeArrowheads="1"/>
          </p:cNvSpPr>
          <p:nvPr/>
        </p:nvSpPr>
        <p:spPr>
          <a:xfrm>
            <a:off x="0" y="0"/>
            <a:ext cx="12192000" cy="5486400"/>
          </a:xfrm>
          <a:prstGeom prst="rect">
            <a:avLst/>
          </a:prstGeom>
        </p:spPr>
        <p:txBody>
          <a:bodyPr/>
          <a:lstStyle/>
          <a:p>
            <a:pPr algn="ctr"/>
            <a:r>
              <a:rPr lang="en-US" sz="4000" b="1" u="sng" dirty="0"/>
              <a:t>Acts 2:1-17</a:t>
            </a:r>
            <a:endParaRPr lang="en-US" sz="4000" u="sng" dirty="0"/>
          </a:p>
          <a:p>
            <a:pPr algn="ctr"/>
            <a:r>
              <a:rPr lang="en-US" sz="4000" dirty="0"/>
              <a:t>1 Now when the Day of Pentecost had fully come, they were all with one accord in one place. 2 And suddenly there came a sound from heaven, as of a rushing mighty wind, and it filled the whole house where they were sitting. 3 Then there appeared to them divided tongues, as of fire, and one sat upon each of them. 4 And they were all filled with the Holy Spirit and began to speak with other tongues, as the Spirit gave them utterance.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36857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CE405-D1BD-D89A-80EA-F04D016F111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1969B0D-4EB9-86B4-F76D-33CFCD8ABFCD}"/>
              </a:ext>
            </a:extLst>
          </p:cNvPr>
          <p:cNvSpPr txBox="1">
            <a:spLocks noChangeArrowheads="1"/>
          </p:cNvSpPr>
          <p:nvPr/>
        </p:nvSpPr>
        <p:spPr>
          <a:xfrm>
            <a:off x="0" y="0"/>
            <a:ext cx="12192000" cy="5486400"/>
          </a:xfrm>
          <a:prstGeom prst="rect">
            <a:avLst/>
          </a:prstGeom>
        </p:spPr>
        <p:txBody>
          <a:bodyPr/>
          <a:lstStyle/>
          <a:p>
            <a:pPr algn="ctr"/>
            <a:r>
              <a:rPr lang="en-US" sz="4000" dirty="0"/>
              <a:t>5 And there were dwelling in Jerusalem Jews, devout men, from every nation under heaven. 6 And when this sound occurred, the multitude came together, and were confused, because everyone heard them speak in his own language. 7 Then they were all amazed and marveled, saying to one another, "Look, are not all these who speak Galileans?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03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9F57-81C2-A45F-4233-4D91F6CBEC5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965A80B-EA10-DEE1-A0C4-B5D14A31DD4D}"/>
              </a:ext>
            </a:extLst>
          </p:cNvPr>
          <p:cNvSpPr txBox="1">
            <a:spLocks noChangeArrowheads="1"/>
          </p:cNvSpPr>
          <p:nvPr/>
        </p:nvSpPr>
        <p:spPr>
          <a:xfrm>
            <a:off x="0" y="0"/>
            <a:ext cx="12192000" cy="5486400"/>
          </a:xfrm>
          <a:prstGeom prst="rect">
            <a:avLst/>
          </a:prstGeom>
        </p:spPr>
        <p:txBody>
          <a:bodyPr/>
          <a:lstStyle/>
          <a:p>
            <a:pPr algn="ctr"/>
            <a:r>
              <a:rPr lang="en-US" sz="4000" dirty="0"/>
              <a:t>8 And how is it that we hear, each in our own language in which we were born? 9 Parthians and Medes and Elamites, those dwelling in Mesopotamia, Judea and Cappadocia, Pontus and Asia, 10 Phrygia and Pamphylia, Egypt and the parts of Libya adjoining Cyrene, visitors from Rome, both Jews and proselytes, 11 Cretans and Arabs--we hear them speaking in our own tongues the wonderful works of God."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71135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FFB96-FF8C-3357-3248-50E2B0A3E4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FB35CBC-4BB1-7CF0-CF06-3E35655383CB}"/>
              </a:ext>
            </a:extLst>
          </p:cNvPr>
          <p:cNvSpPr txBox="1">
            <a:spLocks noChangeArrowheads="1"/>
          </p:cNvSpPr>
          <p:nvPr/>
        </p:nvSpPr>
        <p:spPr>
          <a:xfrm>
            <a:off x="0" y="0"/>
            <a:ext cx="12192000" cy="5486400"/>
          </a:xfrm>
          <a:prstGeom prst="rect">
            <a:avLst/>
          </a:prstGeom>
        </p:spPr>
        <p:txBody>
          <a:bodyPr/>
          <a:lstStyle/>
          <a:p>
            <a:pPr algn="ctr"/>
            <a:r>
              <a:rPr lang="en-US" sz="4000" dirty="0"/>
              <a:t>12 So they were all amazed and perplexed, saying to one another, "Whatever could this mean?" 13 Others mocking said, "They are full of new wine." 14 But Peter, standing up with the eleven, raised his voice and said to them, "Men of Judea and all who dwell in Jerusalem, let this be known to you, and heed my words.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33879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66EEE-3904-A33D-CD7D-7327F524E9C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5CC3AC9-9CF1-D265-A3AB-78F58FEC9F2E}"/>
              </a:ext>
            </a:extLst>
          </p:cNvPr>
          <p:cNvSpPr txBox="1">
            <a:spLocks noChangeArrowheads="1"/>
          </p:cNvSpPr>
          <p:nvPr/>
        </p:nvSpPr>
        <p:spPr>
          <a:xfrm>
            <a:off x="0" y="0"/>
            <a:ext cx="12192000" cy="5486400"/>
          </a:xfrm>
          <a:prstGeom prst="rect">
            <a:avLst/>
          </a:prstGeom>
        </p:spPr>
        <p:txBody>
          <a:bodyPr/>
          <a:lstStyle/>
          <a:p>
            <a:pPr algn="ctr"/>
            <a:r>
              <a:rPr lang="en-US" sz="4000" dirty="0"/>
              <a:t>15 For these are not drunk, as you suppose, since it is only the third hour of the day. 16 But this is what was spoken by the prophet Joel: 17'And it shall come to pass in the last days, says God, That I will pour out of My Spirit on all flesh; Your sons and your daughters shall prophesy, Your young men shall see visions, Your old men shall dream dreams.  </a:t>
            </a:r>
          </a:p>
          <a:p>
            <a:pPr algn="ctr"/>
            <a:endParaRPr lang="en-US" sz="4000" u="sng" dirty="0"/>
          </a:p>
          <a:p>
            <a:pPr algn="ctr"/>
            <a:r>
              <a:rPr lang="en-US" sz="4000" dirty="0"/>
              <a:t> </a:t>
            </a:r>
          </a:p>
          <a:p>
            <a:pPr algn="ctr"/>
            <a:endParaRPr lang="en-US" sz="4000" dirty="0"/>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34875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AB4AB-6D38-5193-2C8E-BDC50619627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9EDDA8E-64B9-CC31-EB66-009849F27FDE}"/>
              </a:ext>
            </a:extLst>
          </p:cNvPr>
          <p:cNvSpPr txBox="1">
            <a:spLocks noChangeArrowheads="1"/>
          </p:cNvSpPr>
          <p:nvPr/>
        </p:nvSpPr>
        <p:spPr>
          <a:xfrm>
            <a:off x="0" y="0"/>
            <a:ext cx="12192000" cy="5486400"/>
          </a:xfrm>
          <a:prstGeom prst="rect">
            <a:avLst/>
          </a:prstGeom>
        </p:spPr>
        <p:txBody>
          <a:bodyPr/>
          <a:lstStyle/>
          <a:p>
            <a:pPr algn="ctr"/>
            <a:r>
              <a:rPr lang="en-US" sz="4000" b="1" u="sng" dirty="0"/>
              <a:t>Acts 10:47-48</a:t>
            </a:r>
            <a:endParaRPr lang="en-US" sz="4000" u="sng" dirty="0"/>
          </a:p>
          <a:p>
            <a:pPr algn="ctr"/>
            <a:r>
              <a:rPr lang="en-US" sz="4000" dirty="0"/>
              <a:t>47 Can anyone forbid water, that these should not be baptized who have received the Holy Spirit just as we have?" 48 And he commanded them to be baptized in the name of the Lord. Then they asked him to stay a few days.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67114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CA196-C240-115A-A1B1-DC1B02ED08A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A135B36-6B99-75FC-4075-9716DB64088A}"/>
              </a:ext>
            </a:extLst>
          </p:cNvPr>
          <p:cNvSpPr txBox="1">
            <a:spLocks noChangeArrowheads="1"/>
          </p:cNvSpPr>
          <p:nvPr/>
        </p:nvSpPr>
        <p:spPr>
          <a:xfrm>
            <a:off x="0" y="0"/>
            <a:ext cx="12192000" cy="5486400"/>
          </a:xfrm>
          <a:prstGeom prst="rect">
            <a:avLst/>
          </a:prstGeom>
        </p:spPr>
        <p:txBody>
          <a:bodyPr/>
          <a:lstStyle/>
          <a:p>
            <a:pPr algn="ctr"/>
            <a:r>
              <a:rPr lang="en-US" sz="4000" b="1" u="sng" dirty="0"/>
              <a:t>Joel 2:32</a:t>
            </a:r>
            <a:endParaRPr lang="en-US" sz="4000" u="sng" dirty="0"/>
          </a:p>
          <a:p>
            <a:pPr algn="ctr"/>
            <a:r>
              <a:rPr lang="en-US" sz="4000" dirty="0"/>
              <a:t>And it shall come to pass That whoever calls on the name of the LORD Shall be saved. For in Mount Zion and in Jerusalem there shall be deliverance, As the LORD has said, Among the remnant whom the LORD calls.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50589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2471E-C932-A009-0835-68833F4436E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6382B56-8BD3-82E6-A220-76BB55BCAC09}"/>
              </a:ext>
            </a:extLst>
          </p:cNvPr>
          <p:cNvSpPr txBox="1">
            <a:spLocks noChangeArrowheads="1"/>
          </p:cNvSpPr>
          <p:nvPr/>
        </p:nvSpPr>
        <p:spPr>
          <a:xfrm>
            <a:off x="0" y="0"/>
            <a:ext cx="12192000" cy="5486400"/>
          </a:xfrm>
          <a:prstGeom prst="rect">
            <a:avLst/>
          </a:prstGeom>
        </p:spPr>
        <p:txBody>
          <a:bodyPr/>
          <a:lstStyle/>
          <a:p>
            <a:pPr algn="ctr"/>
            <a:r>
              <a:rPr lang="en-US" sz="4000" b="1" u="sng" dirty="0"/>
              <a:t>Acts 11:1-18</a:t>
            </a:r>
            <a:endParaRPr lang="en-US" sz="4000" u="sng" dirty="0"/>
          </a:p>
          <a:p>
            <a:pPr algn="ctr"/>
            <a:r>
              <a:rPr lang="en-US" sz="4000" dirty="0"/>
              <a:t>1 Now the apostles and brethren who were in Judea heard that the Gentiles had also received the word of God. 2 And when Peter came up to Jerusalem, those of the circumcision contended with him, 3 saying, "You went in to uncircumcised men and ate with them!" 4 But Peter explained it to them in order from the beginning, saying: </a:t>
            </a:r>
          </a:p>
          <a:p>
            <a:pPr algn="ctr"/>
            <a:r>
              <a:rPr lang="en-US" sz="4000" dirty="0"/>
              <a:t> </a:t>
            </a: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270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0" y="0"/>
            <a:ext cx="12192000" cy="1905000"/>
          </a:xfrm>
          <a:prstGeom prst="rect">
            <a:avLst/>
          </a:prstGeom>
        </p:spPr>
        <p:txBody>
          <a:bodyPr/>
          <a:lstStyle/>
          <a:p>
            <a:pPr algn="ctr"/>
            <a:r>
              <a:rPr lang="en-US" sz="3200" b="1" dirty="0"/>
              <a:t>God’s Plan</a:t>
            </a:r>
            <a:endParaRPr lang="en-US" sz="3200" dirty="0"/>
          </a:p>
          <a:p>
            <a:pPr algn="ctr"/>
            <a:r>
              <a:rPr lang="en-US" sz="2800" b="1" dirty="0"/>
              <a:t>by Minister Marty Sesma</a:t>
            </a:r>
            <a:endParaRPr lang="en-US" sz="2800" dirty="0"/>
          </a:p>
          <a:p>
            <a:pPr algn="ctr"/>
            <a:r>
              <a:rPr lang="en-US" sz="3200" b="1" dirty="0"/>
              <a:t>John 10:16</a:t>
            </a:r>
            <a:endParaRPr lang="en-US" sz="3200" dirty="0"/>
          </a:p>
          <a:p>
            <a:pPr algn="ctr"/>
            <a:r>
              <a:rPr lang="en-US" sz="3200" b="1" dirty="0"/>
              <a:t>Sunday Morning</a:t>
            </a:r>
            <a:endParaRPr lang="en-US" sz="3200" dirty="0"/>
          </a:p>
          <a:p>
            <a:pPr algn="ctr"/>
            <a:r>
              <a:rPr lang="en-US" sz="3200" b="1" dirty="0"/>
              <a:t>August 30, 2026</a:t>
            </a:r>
            <a:endParaRPr lang="en-US" sz="3200" dirty="0"/>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2A8E0D88-C9DA-0D70-300E-1D7B4D2A54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76600"/>
            <a:ext cx="12192000" cy="4375638"/>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642601" y="5728188"/>
            <a:ext cx="1549399" cy="116205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5 "I was in the city of Joppa praying; and in a trance I saw a vision, an object descending like a great sheet, let down from heaven by four corners; and it came to me. 6 When I observed it intently and considered, I saw four-footed animals of the earth, wild beasts, creeping things, and birds of the air. 7 And I heard a voice saying to me, 'Rise, Peter; kill and eat.' </a:t>
            </a:r>
          </a:p>
          <a:p>
            <a:pPr algn="ctr"/>
            <a:r>
              <a:rPr lang="en-US" sz="4000" dirty="0"/>
              <a:t> </a:t>
            </a:r>
          </a:p>
          <a:p>
            <a:pPr algn="ctr"/>
            <a:r>
              <a:rPr lang="en-US" sz="4000" dirty="0"/>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 8 "But I said, 'Not so, Lord! For nothing common or unclean has at any time entered my mouth.' 9 "But the voice answered me again from heaven, 'What God has cleansed you must not call common.' 10 "Now this was done three times, and all were drawn up again into heaven. 11 At that very moment, three men stood before the house where I was, having been sent to me from Caesarea. </a:t>
            </a:r>
          </a:p>
          <a:p>
            <a:pPr algn="ctr"/>
            <a:r>
              <a:rPr lang="en-US" sz="4000" dirty="0"/>
              <a:t> </a:t>
            </a: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b="1" dirty="0">
                <a:ea typeface="Calibri" panose="020F0502020204030204" pitchFamily="34" charset="0"/>
                <a:cs typeface="Calibri" panose="020F0502020204030204" pitchFamily="34"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a typeface="Calibri" panose="020F0502020204030204" pitchFamily="34" charset="0"/>
                <a:cs typeface="Calibri" panose="020F0502020204030204" pitchFamily="34"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AD27D-DA4E-88AE-A5F4-F03CFB96CA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BA1BCD4-3304-FEEB-AC68-E1F6CB0BB575}"/>
              </a:ext>
            </a:extLst>
          </p:cNvPr>
          <p:cNvSpPr txBox="1">
            <a:spLocks noChangeArrowheads="1"/>
          </p:cNvSpPr>
          <p:nvPr/>
        </p:nvSpPr>
        <p:spPr>
          <a:xfrm>
            <a:off x="0" y="0"/>
            <a:ext cx="12192000" cy="5486400"/>
          </a:xfrm>
          <a:prstGeom prst="rect">
            <a:avLst/>
          </a:prstGeom>
        </p:spPr>
        <p:txBody>
          <a:bodyPr/>
          <a:lstStyle/>
          <a:p>
            <a:pPr algn="ctr"/>
            <a:r>
              <a:rPr lang="en-US" sz="4000" dirty="0"/>
              <a:t> 12 Then the Spirit told me to go with them, doubting nothing. Moreover these six brethren accompanied me, and we entered the man's house. 13 And he told us how he had seen an angel standing in his house, who said to him, 'Send men to Joppa, and call for Simon whose surname is Peter, 14 who will tell you words by which you and all your household will be saved.' </a:t>
            </a:r>
          </a:p>
          <a:p>
            <a:pPr algn="ctr"/>
            <a:r>
              <a:rPr lang="en-US" sz="4000" dirty="0"/>
              <a:t> </a:t>
            </a:r>
          </a:p>
          <a:p>
            <a:pPr algn="ctr"/>
            <a:r>
              <a:rPr lang="en-US" sz="4000" dirty="0"/>
              <a:t>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39518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BBF12-7A0A-80CE-F052-B93825F1040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C0AC5A8-467A-D9F1-5E6F-2D3E183DCA4A}"/>
              </a:ext>
            </a:extLst>
          </p:cNvPr>
          <p:cNvSpPr txBox="1">
            <a:spLocks noChangeArrowheads="1"/>
          </p:cNvSpPr>
          <p:nvPr/>
        </p:nvSpPr>
        <p:spPr>
          <a:xfrm>
            <a:off x="0" y="0"/>
            <a:ext cx="12192000" cy="5029200"/>
          </a:xfrm>
          <a:prstGeom prst="rect">
            <a:avLst/>
          </a:prstGeom>
        </p:spPr>
        <p:txBody>
          <a:bodyPr/>
          <a:lstStyle/>
          <a:p>
            <a:pPr algn="ctr"/>
            <a:r>
              <a:rPr lang="en-US" sz="4000" dirty="0"/>
              <a:t> 15 "And as I began to speak, the Holy Spirit fell upon them, as upon us at the beginning. 16 Then I remembered the word of the Lord, how He said, 'John indeed baptized with water, but you shall be baptized with the Holy Spirit.' 17 "If therefore God gave them the same gift as He gave us when we believed on the Lord Jesus Christ, who was I that I could withstand God?" </a:t>
            </a:r>
          </a:p>
          <a:p>
            <a:pPr algn="ctr"/>
            <a:r>
              <a:rPr lang="en-US" sz="4000" dirty="0"/>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22677639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390EF-27A5-E024-593F-DE7AD7C0D26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EC5F1D9-3F96-8F9C-228D-4CE894C1B9FA}"/>
              </a:ext>
            </a:extLst>
          </p:cNvPr>
          <p:cNvSpPr txBox="1">
            <a:spLocks noChangeArrowheads="1"/>
          </p:cNvSpPr>
          <p:nvPr/>
        </p:nvSpPr>
        <p:spPr>
          <a:xfrm>
            <a:off x="0" y="0"/>
            <a:ext cx="12192000" cy="5029200"/>
          </a:xfrm>
          <a:prstGeom prst="rect">
            <a:avLst/>
          </a:prstGeom>
        </p:spPr>
        <p:txBody>
          <a:bodyPr/>
          <a:lstStyle/>
          <a:p>
            <a:pPr algn="ct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dirty="0"/>
              <a:t>18 When they heard these things they became silent; and they glorified God, saying, "Then God has also granted to the Gentiles repentance to life." </a:t>
            </a:r>
          </a:p>
          <a:p>
            <a:pPr algn="ctr"/>
            <a:r>
              <a:rPr lang="en-US" sz="4000" dirty="0"/>
              <a:t> </a:t>
            </a:r>
          </a:p>
          <a:p>
            <a:pPr algn="ctr"/>
            <a:r>
              <a:rPr lang="en-US" sz="4000" dirty="0"/>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7807807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u="sng" dirty="0"/>
              <a:t>John 10:16</a:t>
            </a:r>
            <a:endParaRPr lang="en-US" sz="4000" u="sng" dirty="0"/>
          </a:p>
          <a:p>
            <a:pPr algn="ctr"/>
            <a:r>
              <a:rPr lang="en-US" sz="4000" dirty="0">
                <a:solidFill>
                  <a:srgbClr val="FF0000"/>
                </a:solidFill>
              </a:rPr>
              <a:t>And other sheep I have which are not of this fold; them also I must bring, and they will hear My voice; and there will be one flock and one shepherd.</a:t>
            </a:r>
          </a:p>
          <a:p>
            <a:pPr algn="ctr"/>
            <a:r>
              <a:rPr lang="en-US" sz="4000" dirty="0">
                <a:solidFill>
                  <a:srgbClr val="FF0000"/>
                </a:solidFill>
              </a:rPr>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6858000"/>
          </a:xfrm>
          <a:prstGeom prst="rect">
            <a:avLst/>
          </a:prstGeom>
        </p:spPr>
        <p:txBody>
          <a:bodyPr/>
          <a:lstStyle/>
          <a:p>
            <a:pPr marL="0" marR="0" algn="ctr">
              <a:spcBef>
                <a:spcPts val="0"/>
              </a:spcBef>
              <a:spcAft>
                <a:spcPts val="0"/>
              </a:spcAft>
            </a:pPr>
            <a:r>
              <a:rPr lang="en-US" sz="4000" b="1" dirty="0">
                <a:effectLst/>
                <a:latin typeface="Tahoma" panose="020B0604030504040204" pitchFamily="34" charset="0"/>
                <a:ea typeface="Times New Roman" panose="02020603050405020304" pitchFamily="18" charset="0"/>
              </a:rPr>
              <a:t>Donate with our QR code app to </a:t>
            </a:r>
          </a:p>
          <a:p>
            <a:pPr marL="0" marR="0" algn="ctr">
              <a:spcBef>
                <a:spcPts val="0"/>
              </a:spcBef>
              <a:spcAft>
                <a:spcPts val="0"/>
              </a:spcAft>
            </a:pPr>
            <a:r>
              <a:rPr lang="en-US" sz="4000" b="1" dirty="0">
                <a:effectLst/>
                <a:latin typeface="Tahoma" panose="020B0604030504040204" pitchFamily="34" charset="0"/>
                <a:ea typeface="Times New Roman" panose="02020603050405020304" pitchFamily="18" charset="0"/>
              </a:rPr>
              <a:t>Amazing Grace Christian Fellowship</a:t>
            </a:r>
          </a:p>
          <a:p>
            <a:pPr marL="0" marR="0" algn="ctr">
              <a:spcBef>
                <a:spcPts val="0"/>
              </a:spcBef>
              <a:spcAft>
                <a:spcPts val="0"/>
              </a:spcAft>
            </a:pPr>
            <a:endParaRPr lang="en-US" sz="4000" b="1" dirty="0">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4000" b="1" dirty="0">
                <a:effectLst/>
                <a:latin typeface="Tahoma" panose="020B0604030504040204" pitchFamily="34" charset="0"/>
                <a:ea typeface="Times New Roman" panose="02020603050405020304" pitchFamily="18" charset="0"/>
              </a:rPr>
              <a:t>Donations are Deeply Appreciated!</a:t>
            </a:r>
            <a:endParaRPr lang="en-US" sz="4000" dirty="0">
              <a:effectLst/>
              <a:latin typeface="Times New Roman" panose="02020603050405020304" pitchFamily="18" charset="0"/>
              <a:ea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4" name="Picture 3" descr="A qr code on a white background&#10;&#10;Description automatically generated">
            <a:extLst>
              <a:ext uri="{FF2B5EF4-FFF2-40B4-BE49-F238E27FC236}">
                <a16:creationId xmlns:a16="http://schemas.microsoft.com/office/drawing/2014/main" id="{4668F80F-2803-2D6E-2484-CCDFBC08B9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00" y="1600200"/>
            <a:ext cx="4114800" cy="4114800"/>
          </a:xfrm>
          <a:prstGeom prst="rect">
            <a:avLst/>
          </a:prstGeom>
        </p:spPr>
      </p:pic>
    </p:spTree>
    <p:extLst>
      <p:ext uri="{BB962C8B-B14F-4D97-AF65-F5344CB8AC3E}">
        <p14:creationId xmlns:p14="http://schemas.microsoft.com/office/powerpoint/2010/main" val="41781632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105400"/>
          </a:xfrm>
          <a:prstGeom prst="rect">
            <a:avLst/>
          </a:prstGeom>
        </p:spPr>
        <p:txBody>
          <a:bodyPr/>
          <a:lstStyle/>
          <a:p>
            <a:pPr algn="ctr"/>
            <a:r>
              <a:rPr lang="en-US" sz="4000" dirty="0"/>
              <a:t> </a:t>
            </a:r>
            <a:r>
              <a:rPr lang="en-US" sz="4000" b="1" u="sng" dirty="0"/>
              <a:t>Deuteronomy 7:6-7</a:t>
            </a:r>
            <a:endParaRPr lang="en-US" sz="4000" u="sng" dirty="0"/>
          </a:p>
          <a:p>
            <a:pPr algn="ctr"/>
            <a:r>
              <a:rPr lang="en-US" sz="4000" dirty="0"/>
              <a:t>6 "For you are a holy people to the LORD your God; the LORD your God has chosen you to be a people for Himself, a special treasure above all the peoples on the face of the earth. 7 The LORD did not set His love on you nor choose you because you were more in number than any other people, for you were the least of all peoples…. </a:t>
            </a:r>
          </a:p>
          <a:p>
            <a:pPr algn="ctr"/>
            <a:r>
              <a:rPr lang="en-US" sz="4000" dirty="0"/>
              <a:t> </a:t>
            </a:r>
          </a:p>
          <a:p>
            <a:pPr algn="ctr"/>
            <a:endParaRPr lang="en-US" sz="4000" dirty="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
            <a:ext cx="12192000" cy="6924973"/>
          </a:xfrm>
          <a:prstGeom prst="rect">
            <a:avLst/>
          </a:prstGeom>
          <a:noFill/>
        </p:spPr>
        <p:txBody>
          <a:bodyPr wrap="square" rtlCol="0">
            <a:spAutoFit/>
          </a:bodyPr>
          <a:lstStyle/>
          <a:p>
            <a:pPr algn="ctr"/>
            <a:r>
              <a:rPr lang="en-US" sz="3700" b="1" u="sng" dirty="0"/>
              <a:t>Isaiah 49:5-6</a:t>
            </a:r>
            <a:endParaRPr lang="en-US" sz="3700" u="sng" dirty="0"/>
          </a:p>
          <a:p>
            <a:pPr algn="ctr"/>
            <a:r>
              <a:rPr lang="en-US" sz="3700" dirty="0"/>
              <a:t>5 "And now the LORD says, Who formed Me from the womb to be His Servant, To bring Jacob back to Him, So that Israel is gathered to Him (For I shall be glorious in the eyes of the LORD, And My God shall be My strength), 6 Indeed He says, 'It is too small a thing that You should be My Servant To raise up the tribes of Jacob, And to restore the preserved ones of Israel; I will also give You as a light to the Gentiles, That You should be My salvation to the ends of the earth.'" </a:t>
            </a:r>
          </a:p>
          <a:p>
            <a:pPr algn="ctr"/>
            <a:endParaRPr lang="en-US" sz="37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 </a:t>
            </a:r>
            <a:r>
              <a:rPr lang="en-US" sz="4000" b="1" u="sng" dirty="0"/>
              <a:t>Zechariah 2:11</a:t>
            </a:r>
            <a:endParaRPr lang="en-US" sz="4000" u="sng" dirty="0"/>
          </a:p>
          <a:p>
            <a:pPr algn="ctr"/>
            <a:r>
              <a:rPr lang="en-US" sz="4000" dirty="0"/>
              <a:t>Many nations shall be joined to the LORD in that day, and they shall become My people. And I will dwell in your midst. Then you will know that the LORD of hosts has sent Me to you.</a:t>
            </a:r>
          </a:p>
          <a:p>
            <a:pPr algn="ctr"/>
            <a:endParaRPr lang="en-US" sz="4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12192000" cy="6863417"/>
          </a:xfrm>
          <a:prstGeom prst="rect">
            <a:avLst/>
          </a:prstGeom>
        </p:spPr>
        <p:txBody>
          <a:bodyPr wrap="square">
            <a:spAutoFit/>
          </a:bodyPr>
          <a:lstStyle/>
          <a:p>
            <a:pPr algn="ctr"/>
            <a:r>
              <a:rPr lang="en-US" sz="4000" b="1" u="sng" dirty="0"/>
              <a:t>Acts 10:1-8</a:t>
            </a:r>
            <a:endParaRPr lang="en-US" sz="4000" u="sng" dirty="0"/>
          </a:p>
          <a:p>
            <a:pPr algn="ctr"/>
            <a:r>
              <a:rPr lang="en-US" sz="4000" dirty="0"/>
              <a:t>1 There was a certain man in Caesarea called Cornelius, a centurion of what was called the Italian Regiment, 2 a devout man and one who feared God with all his household, who gave alms generously to the people, and prayed to God always. 3 About the ninth hour of the day he saw clearly in a vision an angel of God coming in and saying to him, "Cornelius!" </a:t>
            </a:r>
          </a:p>
          <a:p>
            <a:pPr algn="ctr"/>
            <a:endParaRPr lang="en-US" sz="4000" dirty="0"/>
          </a:p>
        </p:txBody>
      </p:sp>
    </p:spTree>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25790</TotalTime>
  <Words>3450</Words>
  <Application>Microsoft Office PowerPoint</Application>
  <PresentationFormat>Widescreen</PresentationFormat>
  <Paragraphs>196</Paragraphs>
  <Slides>53</Slides>
  <Notes>0</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53</vt:i4>
      </vt:variant>
    </vt:vector>
  </HeadingPairs>
  <TitlesOfParts>
    <vt:vector size="64" baseType="lpstr">
      <vt:lpstr>Arial</vt:lpstr>
      <vt:lpstr>Calibri</vt:lpstr>
      <vt:lpstr>Constantia</vt:lpstr>
      <vt:lpstr>Tahoma</vt:lpstr>
      <vt:lpstr>Times New Roman</vt:lpstr>
      <vt:lpstr>Verdana</vt:lpstr>
      <vt:lpstr>Verdana Pro</vt:lpstr>
      <vt:lpstr>Wingdings 2</vt:lpstr>
      <vt:lpstr>1_Mountain Top</vt:lpstr>
      <vt:lpstr>2_Mountain Top</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878</cp:revision>
  <dcterms:created xsi:type="dcterms:W3CDTF">2009-08-18T08:19:59Z</dcterms:created>
  <dcterms:modified xsi:type="dcterms:W3CDTF">2026-08-30T16:35:38Z</dcterms:modified>
</cp:coreProperties>
</file>