
<file path=[Content_Types].xml><?xml version="1.0" encoding="utf-8"?>
<Types xmlns="http://schemas.openxmlformats.org/package/2006/content-types">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 id="2147483689" r:id="rId3"/>
  </p:sldMasterIdLst>
  <p:notesMasterIdLst>
    <p:notesMasterId r:id="rId103"/>
  </p:notesMasterIdLst>
  <p:handoutMasterIdLst>
    <p:handoutMasterId r:id="rId104"/>
  </p:handoutMasterIdLst>
  <p:sldIdLst>
    <p:sldId id="1716" r:id="rId4"/>
    <p:sldId id="460" r:id="rId5"/>
    <p:sldId id="826" r:id="rId6"/>
    <p:sldId id="564" r:id="rId7"/>
    <p:sldId id="1711" r:id="rId8"/>
    <p:sldId id="1000" r:id="rId9"/>
    <p:sldId id="375" r:id="rId10"/>
    <p:sldId id="1772" r:id="rId11"/>
    <p:sldId id="1774" r:id="rId12"/>
    <p:sldId id="1775" r:id="rId13"/>
    <p:sldId id="461" r:id="rId14"/>
    <p:sldId id="1001" r:id="rId15"/>
    <p:sldId id="1040" r:id="rId16"/>
    <p:sldId id="464" r:id="rId17"/>
    <p:sldId id="833" r:id="rId18"/>
    <p:sldId id="465" r:id="rId19"/>
    <p:sldId id="1771" r:id="rId20"/>
    <p:sldId id="373" r:id="rId21"/>
    <p:sldId id="374" r:id="rId22"/>
    <p:sldId id="979" r:id="rId23"/>
    <p:sldId id="1638" r:id="rId24"/>
    <p:sldId id="981" r:id="rId25"/>
    <p:sldId id="980" r:id="rId26"/>
    <p:sldId id="985" r:id="rId27"/>
    <p:sldId id="1724" r:id="rId28"/>
    <p:sldId id="1722" r:id="rId29"/>
    <p:sldId id="1003" r:id="rId30"/>
    <p:sldId id="983" r:id="rId31"/>
    <p:sldId id="1002" r:id="rId32"/>
    <p:sldId id="1728" r:id="rId33"/>
    <p:sldId id="1729" r:id="rId34"/>
    <p:sldId id="1730" r:id="rId35"/>
    <p:sldId id="1731" r:id="rId36"/>
    <p:sldId id="1732" r:id="rId37"/>
    <p:sldId id="1733" r:id="rId38"/>
    <p:sldId id="1734" r:id="rId39"/>
    <p:sldId id="1735" r:id="rId40"/>
    <p:sldId id="1736" r:id="rId41"/>
    <p:sldId id="1737" r:id="rId42"/>
    <p:sldId id="1016" r:id="rId43"/>
    <p:sldId id="1762" r:id="rId44"/>
    <p:sldId id="1773" r:id="rId45"/>
    <p:sldId id="1026" r:id="rId46"/>
    <p:sldId id="1678" r:id="rId47"/>
    <p:sldId id="1617" r:id="rId48"/>
    <p:sldId id="1618" r:id="rId49"/>
    <p:sldId id="1763" r:id="rId50"/>
    <p:sldId id="1619" r:id="rId51"/>
    <p:sldId id="402" r:id="rId52"/>
    <p:sldId id="403" r:id="rId53"/>
    <p:sldId id="1015" r:id="rId54"/>
    <p:sldId id="1620" r:id="rId55"/>
    <p:sldId id="1717" r:id="rId56"/>
    <p:sldId id="1719" r:id="rId57"/>
    <p:sldId id="1720" r:id="rId58"/>
    <p:sldId id="1721" r:id="rId59"/>
    <p:sldId id="1740" r:id="rId60"/>
    <p:sldId id="1779" r:id="rId61"/>
    <p:sldId id="1780" r:id="rId62"/>
    <p:sldId id="1781" r:id="rId63"/>
    <p:sldId id="1782" r:id="rId64"/>
    <p:sldId id="1741" r:id="rId65"/>
    <p:sldId id="1755" r:id="rId66"/>
    <p:sldId id="1754" r:id="rId67"/>
    <p:sldId id="1753" r:id="rId68"/>
    <p:sldId id="1752" r:id="rId69"/>
    <p:sldId id="1783" r:id="rId70"/>
    <p:sldId id="1784" r:id="rId71"/>
    <p:sldId id="1769" r:id="rId72"/>
    <p:sldId id="1751" r:id="rId73"/>
    <p:sldId id="1750" r:id="rId74"/>
    <p:sldId id="1749" r:id="rId75"/>
    <p:sldId id="1776" r:id="rId76"/>
    <p:sldId id="1748" r:id="rId77"/>
    <p:sldId id="1767" r:id="rId78"/>
    <p:sldId id="1766" r:id="rId79"/>
    <p:sldId id="1768" r:id="rId80"/>
    <p:sldId id="1764" r:id="rId81"/>
    <p:sldId id="1739" r:id="rId82"/>
    <p:sldId id="1718" r:id="rId83"/>
    <p:sldId id="1747" r:id="rId84"/>
    <p:sldId id="1744" r:id="rId85"/>
    <p:sldId id="1743" r:id="rId86"/>
    <p:sldId id="1742" r:id="rId87"/>
    <p:sldId id="1756" r:id="rId88"/>
    <p:sldId id="1757" r:id="rId89"/>
    <p:sldId id="1758" r:id="rId90"/>
    <p:sldId id="1760" r:id="rId91"/>
    <p:sldId id="1761" r:id="rId92"/>
    <p:sldId id="1759" r:id="rId93"/>
    <p:sldId id="969" r:id="rId94"/>
    <p:sldId id="970" r:id="rId95"/>
    <p:sldId id="971" r:id="rId96"/>
    <p:sldId id="972" r:id="rId97"/>
    <p:sldId id="973" r:id="rId98"/>
    <p:sldId id="974" r:id="rId99"/>
    <p:sldId id="975" r:id="rId100"/>
    <p:sldId id="1597" r:id="rId101"/>
    <p:sldId id="852" r:id="rId102"/>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00" autoAdjust="0"/>
    <p:restoredTop sz="94671" autoAdjust="0"/>
  </p:normalViewPr>
  <p:slideViewPr>
    <p:cSldViewPr>
      <p:cViewPr varScale="1">
        <p:scale>
          <a:sx n="109" d="100"/>
          <a:sy n="109" d="100"/>
        </p:scale>
        <p:origin x="210" y="132"/>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27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07" Type="http://schemas.openxmlformats.org/officeDocument/2006/relationships/theme" Target="theme/theme1.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notesMaster" Target="notesMasters/notesMaster1.xml"/><Relationship Id="rId108"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handoutMaster" Target="handoutMasters/handoutMaster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529251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5284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224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4004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7689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23494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8638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5647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37532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35122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26378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702130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7/31/2026</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2084525885"/>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7/31/2026</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4009690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7/31/2026</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1490270681"/>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7/31/2026</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611119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7/31/2026</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959024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7/31/2026</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6079145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7/31/2026</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8682643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7/31/2026</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008587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7/31/2026</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Tree>
    <p:extLst>
      <p:ext uri="{BB962C8B-B14F-4D97-AF65-F5344CB8AC3E}">
        <p14:creationId xmlns:p14="http://schemas.microsoft.com/office/powerpoint/2010/main" val="6582866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7/31/2026</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4975303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7/31/2026</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028703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925625202"/>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6A6B80C8-9C17-4C8D-80FA-039A6827A3A1}" type="datetimeFigureOut">
              <a:rPr lang="en-US" smtClean="0">
                <a:solidFill>
                  <a:srgbClr val="04617B">
                    <a:shade val="90000"/>
                  </a:srgbClr>
                </a:solidFill>
                <a:latin typeface="Constantia"/>
                <a:cs typeface="+mn-cs"/>
              </a:rPr>
              <a:pPr fontAlgn="auto">
                <a:spcBef>
                  <a:spcPts val="0"/>
                </a:spcBef>
                <a:spcAft>
                  <a:spcPts val="0"/>
                </a:spcAft>
              </a:pPr>
              <a:t>7/31/2026</a:t>
            </a:fld>
            <a:endParaRPr lang="en-US">
              <a:solidFill>
                <a:srgbClr val="04617B">
                  <a:shade val="90000"/>
                </a:srgbClr>
              </a:solidFill>
              <a:latin typeface="Constantia"/>
              <a:cs typeface="+mn-cs"/>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a:solidFill>
                <a:srgbClr val="04617B">
                  <a:shade val="90000"/>
                </a:srgbClr>
              </a:solidFill>
              <a:latin typeface="Constantia"/>
              <a:cs typeface="+mn-cs"/>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41426CE2-90E3-4B1E-80FF-F519754C6738}" type="slidenum">
              <a:rPr lang="en-US" smtClean="0">
                <a:solidFill>
                  <a:srgbClr val="04617B">
                    <a:shade val="90000"/>
                  </a:srgbClr>
                </a:solidFill>
                <a:latin typeface="Constantia"/>
                <a:cs typeface="+mn-cs"/>
              </a:rPr>
              <a:pPr fontAlgn="auto">
                <a:spcBef>
                  <a:spcPts val="0"/>
                </a:spcBef>
                <a:spcAft>
                  <a:spcPts val="0"/>
                </a:spcAft>
              </a:pPr>
              <a:t>‹#›</a:t>
            </a:fld>
            <a:endParaRPr lang="en-US">
              <a:solidFill>
                <a:srgbClr val="04617B">
                  <a:shade val="90000"/>
                </a:srgbClr>
              </a:solidFill>
              <a:latin typeface="Constantia"/>
              <a:cs typeface="+mn-cs"/>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grpSp>
    </p:spTree>
    <p:extLst>
      <p:ext uri="{BB962C8B-B14F-4D97-AF65-F5344CB8AC3E}">
        <p14:creationId xmlns:p14="http://schemas.microsoft.com/office/powerpoint/2010/main" val="311755064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4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7.xml"/><Relationship Id="rId5" Type="http://schemas.openxmlformats.org/officeDocument/2006/relationships/image" Target="../media/image20.jpg"/><Relationship Id="rId4" Type="http://schemas.openxmlformats.org/officeDocument/2006/relationships/image" Target="../media/image19.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29.jfif"/><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9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6.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02BAF16-DCF5-8CF6-6AEA-C776BB70E585}"/>
            </a:ext>
          </a:extLst>
        </p:cNvPr>
        <p:cNvGrpSpPr/>
        <p:nvPr/>
      </p:nvGrpSpPr>
      <p:grpSpPr>
        <a:xfrm>
          <a:off x="0" y="0"/>
          <a:ext cx="0" cy="0"/>
          <a:chOff x="0" y="0"/>
          <a:chExt cx="0" cy="0"/>
        </a:xfrm>
      </p:grpSpPr>
      <p:pic>
        <p:nvPicPr>
          <p:cNvPr id="4" name="Picture 3" descr="AGCF highest resolution.jpg">
            <a:extLst>
              <a:ext uri="{FF2B5EF4-FFF2-40B4-BE49-F238E27FC236}">
                <a16:creationId xmlns:a16="http://schemas.microsoft.com/office/drawing/2014/main" id="{5508D3A4-C7EC-B52C-CDFB-EC4B6FA931B2}"/>
              </a:ext>
            </a:extLst>
          </p:cNvPr>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987074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D766C0B-0799-9FA8-DDBC-3CA1E9C24E8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BEFEB8-7ECC-59A9-EC99-C036CE0B1CB5}"/>
              </a:ext>
            </a:extLst>
          </p:cNvPr>
          <p:cNvSpPr txBox="1">
            <a:spLocks noChangeArrowheads="1"/>
          </p:cNvSpPr>
          <p:nvPr/>
        </p:nvSpPr>
        <p:spPr>
          <a:xfrm>
            <a:off x="0" y="0"/>
            <a:ext cx="12192000" cy="68580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46 But Jesus said,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"Somebody touched Me, for I perceived power going out from Me."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47 Now when the woman saw that she was not hidden, she came trembling; and falling down before Him, she declared to Him in the presence of all the people the reason she had touched Him and how she was healed immediately. 48 And He said to her,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"Daughter, be of good cheer; your faith has made you well. Go in peace."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03C61BF2-4EB8-01A2-4517-ABE6B4F4F8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0"/>
            <a:ext cx="12344400" cy="6934200"/>
          </a:xfrm>
          <a:prstGeom prst="rect">
            <a:avLst/>
          </a:prstGeom>
        </p:spPr>
      </p:pic>
      <p:pic>
        <p:nvPicPr>
          <p:cNvPr id="5" name="Picture 4">
            <a:extLst>
              <a:ext uri="{FF2B5EF4-FFF2-40B4-BE49-F238E27FC236}">
                <a16:creationId xmlns:a16="http://schemas.microsoft.com/office/drawing/2014/main" id="{F83AD706-51F9-87C3-6C0D-DDE307A716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12344400" cy="7010400"/>
          </a:xfrm>
          <a:prstGeom prst="rect">
            <a:avLst/>
          </a:prstGeom>
        </p:spPr>
      </p:pic>
    </p:spTree>
    <p:extLst>
      <p:ext uri="{BB962C8B-B14F-4D97-AF65-F5344CB8AC3E}">
        <p14:creationId xmlns:p14="http://schemas.microsoft.com/office/powerpoint/2010/main" val="543761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6858000"/>
          </a:xfrm>
          <a:prstGeom prst="rect">
            <a:avLst/>
          </a:prstGeom>
        </p:spPr>
        <p:txBody>
          <a:bodyPr/>
          <a:lstStyle/>
          <a:p>
            <a:pPr algn="ctr"/>
            <a:r>
              <a:rPr lang="en-US" sz="4000" dirty="0"/>
              <a:t>46 But Jesus said, </a:t>
            </a:r>
            <a:r>
              <a:rPr lang="en-US" sz="4000" dirty="0">
                <a:solidFill>
                  <a:srgbClr val="FF0000"/>
                </a:solidFill>
              </a:rPr>
              <a:t>"Somebody touched Me, for I perceived power going out from Me." </a:t>
            </a:r>
            <a:r>
              <a:rPr lang="en-US" sz="4000" dirty="0"/>
              <a:t>47 Now when the woman saw that she was not hidden, she came trembling; and falling down before Him, she declared to Him in the presence of all the people the reason she had touched Him and how she was healed immediately. 48 And He said to her, </a:t>
            </a:r>
            <a:r>
              <a:rPr lang="en-US" sz="4000" dirty="0">
                <a:solidFill>
                  <a:srgbClr val="FF0000"/>
                </a:solidFill>
              </a:rPr>
              <a:t>"Daughter, be of good cheer; your faith has made you well. Go in peace." </a:t>
            </a:r>
          </a:p>
          <a:p>
            <a:pPr algn="ctr"/>
            <a:endParaRPr lang="en-US" sz="40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DE421750-428A-04F3-2D34-DEF07A5F13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0"/>
            <a:ext cx="12344400" cy="69342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b="1" dirty="0"/>
              <a:t>A Place of No Escape According to </a:t>
            </a:r>
          </a:p>
          <a:p>
            <a:pPr algn="ctr"/>
            <a:r>
              <a:rPr lang="en-US" sz="4000" b="1" dirty="0"/>
              <a:t>The Prophets</a:t>
            </a:r>
            <a:endParaRPr lang="en-US" sz="4000" dirty="0"/>
          </a:p>
          <a:p>
            <a:pPr algn="ctr"/>
            <a:r>
              <a:rPr lang="en-US" sz="4000" b="1" dirty="0"/>
              <a:t> </a:t>
            </a:r>
            <a:endParaRPr lang="en-US" sz="4000" dirty="0"/>
          </a:p>
        </p:txBody>
      </p:sp>
    </p:spTree>
    <p:extLst>
      <p:ext uri="{BB962C8B-B14F-4D97-AF65-F5344CB8AC3E}">
        <p14:creationId xmlns:p14="http://schemas.microsoft.com/office/powerpoint/2010/main" val="3294834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b="1" u="sng" dirty="0"/>
              <a:t>Isaiah 24:22</a:t>
            </a:r>
            <a:endParaRPr lang="en-US" sz="4000" u="sng" dirty="0"/>
          </a:p>
          <a:p>
            <a:pPr algn="ctr"/>
            <a:r>
              <a:rPr lang="en-US" sz="4000" dirty="0"/>
              <a:t>They will be gathered together, As prisoners are gathered in the pit, And will be shut up in the prison; After many days they will be punished.</a:t>
            </a:r>
          </a:p>
          <a:p>
            <a:pPr algn="ctr"/>
            <a:r>
              <a:rPr lang="en-US" sz="4000" b="1" dirty="0"/>
              <a:t> </a:t>
            </a:r>
            <a:endParaRPr lang="en-US" sz="4000" dirty="0"/>
          </a:p>
        </p:txBody>
      </p:sp>
    </p:spTree>
    <p:extLst>
      <p:ext uri="{BB962C8B-B14F-4D97-AF65-F5344CB8AC3E}">
        <p14:creationId xmlns:p14="http://schemas.microsoft.com/office/powerpoint/2010/main" val="2915613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b="1" u="sng" dirty="0"/>
              <a:t>Job 26:6</a:t>
            </a:r>
            <a:endParaRPr lang="en-US" sz="4000" u="sng" dirty="0"/>
          </a:p>
          <a:p>
            <a:pPr algn="ctr"/>
            <a:r>
              <a:rPr lang="en-US" sz="4000" dirty="0" err="1"/>
              <a:t>Sheol</a:t>
            </a:r>
            <a:r>
              <a:rPr lang="en-US" sz="4000" dirty="0"/>
              <a:t> is naked before Him, And Destruction has no covering.</a:t>
            </a:r>
          </a:p>
          <a:p>
            <a:pPr algn="ctr"/>
            <a:r>
              <a:rPr lang="en-US" sz="4000" b="1" dirty="0"/>
              <a:t> </a:t>
            </a:r>
            <a:endParaRPr lang="en-US" sz="4000" dirty="0"/>
          </a:p>
          <a:p>
            <a:pPr algn="ctr"/>
            <a:r>
              <a:rPr lang="en-US" sz="4000" b="1" dirty="0"/>
              <a:t> </a:t>
            </a:r>
            <a:endParaRPr lang="en-US" sz="4000" dirty="0"/>
          </a:p>
          <a:p>
            <a:pPr marL="0" marR="0" algn="ctr">
              <a:lnSpc>
                <a:spcPct val="115000"/>
              </a:lnSpc>
              <a:spcBef>
                <a:spcPts val="0"/>
              </a:spcBef>
              <a:spcAft>
                <a:spcPts val="0"/>
              </a:spcAft>
            </a:pPr>
            <a:endParaRPr lang="en-US" sz="4000" dirty="0">
              <a:effectLst/>
              <a:ea typeface="Verdana" panose="020B0604030504040204" pitchFamily="34"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b="1" u="sng" dirty="0"/>
              <a:t>Proverbs 7:24-27</a:t>
            </a:r>
            <a:endParaRPr lang="en-US" sz="4000" u="sng" dirty="0"/>
          </a:p>
          <a:p>
            <a:pPr algn="ctr"/>
            <a:r>
              <a:rPr lang="en-US" sz="4000" dirty="0"/>
              <a:t>24 Now therefore, listen to me, my children; Pay attention to the words of my mouth: 25 Do not let your heart turn aside to her ways, Do not stray into her paths; 26 For she has cast down many wounded, And all who were slain by her were strong men. 27 Her house is the way to hell, Descending to the chambers of death. </a:t>
            </a:r>
          </a:p>
          <a:p>
            <a:pPr algn="ctr"/>
            <a:r>
              <a:rPr lang="en-US" sz="4000" b="1" dirty="0"/>
              <a:t> </a:t>
            </a:r>
            <a:endParaRPr lang="en-US" sz="4000" dirty="0"/>
          </a:p>
          <a:p>
            <a:pPr algn="ctr"/>
            <a:r>
              <a:rPr lang="en-US" sz="4000" dirty="0"/>
              <a:t>  </a:t>
            </a:r>
          </a:p>
          <a:p>
            <a:pPr algn="ctr"/>
            <a:r>
              <a:rPr lang="en-US" sz="4000" dirty="0"/>
              <a:t> </a:t>
            </a:r>
          </a:p>
        </p:txBody>
      </p:sp>
    </p:spTree>
    <p:extLst>
      <p:ext uri="{BB962C8B-B14F-4D97-AF65-F5344CB8AC3E}">
        <p14:creationId xmlns:p14="http://schemas.microsoft.com/office/powerpoint/2010/main" val="2915144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b="1" u="sng" dirty="0"/>
              <a:t>Matthew 9:35-36</a:t>
            </a:r>
            <a:endParaRPr lang="en-US" sz="4000" u="sng" dirty="0"/>
          </a:p>
          <a:p>
            <a:pPr algn="ctr"/>
            <a:r>
              <a:rPr lang="en-US" sz="4000" dirty="0"/>
              <a:t>35 Then Jesus went about all the cities and villages, teaching in their synagogues, preaching the gospel of the kingdom, and healing every sickness and every disease among the people. 36 But when He saw the multitudes, He was moved with compassion for them, because they were weary and scattered, like sheep having no shepherd.</a:t>
            </a:r>
          </a:p>
          <a:p>
            <a:pPr algn="ctr"/>
            <a:r>
              <a:rPr lang="en-US" sz="4000" b="1" dirty="0"/>
              <a:t> </a:t>
            </a:r>
            <a:endParaRPr lang="en-US" sz="4000" dirty="0"/>
          </a:p>
          <a:p>
            <a:pPr marL="0" marR="0" algn="ctr">
              <a:lnSpc>
                <a:spcPct val="115000"/>
              </a:lnSpc>
              <a:spcAft>
                <a:spcPts val="1000"/>
              </a:spcAft>
            </a:pP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1950A97C-42DA-062F-D668-D917C1DEA6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0"/>
            <a:ext cx="12268200" cy="6858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92118-8703-7C4E-6837-C5DA7EA1C4A5}"/>
            </a:ext>
          </a:extLst>
        </p:cNvPr>
        <p:cNvGrpSpPr/>
        <p:nvPr/>
      </p:nvGrpSpPr>
      <p:grpSpPr>
        <a:xfrm>
          <a:off x="0" y="0"/>
          <a:ext cx="0" cy="0"/>
          <a:chOff x="0" y="0"/>
          <a:chExt cx="0" cy="0"/>
        </a:xfrm>
      </p:grpSpPr>
      <p:sp>
        <p:nvSpPr>
          <p:cNvPr id="3" name="Rectangle 3">
            <a:extLst>
              <a:ext uri="{FF2B5EF4-FFF2-40B4-BE49-F238E27FC236}">
                <a16:creationId xmlns:a16="http://schemas.microsoft.com/office/drawing/2014/main" id="{DC32410F-42B5-A0AD-97EB-9373D8A4CBE4}"/>
              </a:ext>
            </a:extLst>
          </p:cNvPr>
          <p:cNvSpPr txBox="1">
            <a:spLocks noChangeArrowheads="1"/>
          </p:cNvSpPr>
          <p:nvPr/>
        </p:nvSpPr>
        <p:spPr>
          <a:xfrm>
            <a:off x="0" y="0"/>
            <a:ext cx="12192000" cy="60198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Matthew 9:35-36</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35 Then Jesus went about all the cities and villages, teaching in their synagogues, preaching the gospel of the kingdom, and healing every sickness and every disease among the people. 36 But when He saw the multitudes, He was moved with compassion for them, because they were weary and scattered, like sheep having no shepherd.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itchFamily="34" charset="0"/>
                <a:ea typeface="+mn-ea"/>
                <a:cs typeface="Arial" charset="0"/>
              </a:rPr>
              <a:t> </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71DB13E5-2EC4-AA64-16BD-7240FC0313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0"/>
            <a:ext cx="12268200" cy="6858000"/>
          </a:xfrm>
          <a:prstGeom prst="rect">
            <a:avLst/>
          </a:prstGeom>
        </p:spPr>
      </p:pic>
      <p:pic>
        <p:nvPicPr>
          <p:cNvPr id="5" name="Picture 4">
            <a:extLst>
              <a:ext uri="{FF2B5EF4-FFF2-40B4-BE49-F238E27FC236}">
                <a16:creationId xmlns:a16="http://schemas.microsoft.com/office/drawing/2014/main" id="{3F631FA8-FE17-7AEB-4793-77F850C4B4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0"/>
            <a:ext cx="12268200" cy="6858000"/>
          </a:xfrm>
          <a:prstGeom prst="rect">
            <a:avLst/>
          </a:prstGeom>
        </p:spPr>
      </p:pic>
    </p:spTree>
    <p:extLst>
      <p:ext uri="{BB962C8B-B14F-4D97-AF65-F5344CB8AC3E}">
        <p14:creationId xmlns:p14="http://schemas.microsoft.com/office/powerpoint/2010/main" val="3083321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b="1" u="sng" dirty="0"/>
              <a:t>Isaiah 66:22-24</a:t>
            </a:r>
            <a:endParaRPr lang="en-US" sz="4000" u="sng" dirty="0"/>
          </a:p>
          <a:p>
            <a:pPr algn="ctr"/>
            <a:r>
              <a:rPr lang="en-US" sz="4000" dirty="0"/>
              <a:t>22 "For as the new heavens and the new earth Which I will make shall remain before Me," says the LORD, "So shall your descendants and your name remain. 23 And it shall come to pass That from one New Moon to another, And from one Sabbath to another, All flesh shall come to worship before Me," says the LORD. </a:t>
            </a:r>
          </a:p>
          <a:p>
            <a:pPr algn="ctr"/>
            <a:r>
              <a:rPr lang="en-US" sz="4000" dirty="0"/>
              <a:t> </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dirty="0"/>
              <a:t>24 "And they shall go forth and look Upon the corpses of the men Who have transgressed against Me. For their worm does not die, And their fire is not quenched. They shall be an abhorrence to all flesh." </a:t>
            </a:r>
          </a:p>
          <a:p>
            <a:pPr algn="ctr"/>
            <a:r>
              <a:rPr lang="en-US" sz="4000" dirty="0"/>
              <a:t> </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12192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8388"/>
            <a:ext cx="12192000" cy="5020811"/>
          </a:xfrm>
          <a:prstGeom prst="rect">
            <a:avLst/>
          </a:prstGeom>
        </p:spPr>
        <p:txBody>
          <a:bodyPr/>
          <a:lstStyle/>
          <a:p>
            <a:pPr algn="ctr"/>
            <a:r>
              <a:rPr lang="en-US" sz="4000" dirty="0"/>
              <a:t> </a:t>
            </a:r>
            <a:r>
              <a:rPr lang="en-US" sz="4000" b="1" u="sng" dirty="0"/>
              <a:t>Mark 9:42-50</a:t>
            </a:r>
            <a:endParaRPr lang="en-US" sz="4000" u="sng" dirty="0"/>
          </a:p>
          <a:p>
            <a:pPr algn="ctr"/>
            <a:r>
              <a:rPr lang="en-US" sz="4000" dirty="0"/>
              <a:t>42 </a:t>
            </a:r>
            <a:r>
              <a:rPr lang="en-US" sz="4000" dirty="0">
                <a:solidFill>
                  <a:srgbClr val="FF0000"/>
                </a:solidFill>
              </a:rPr>
              <a:t>"But whoever causes one of these little ones who believe in Me to stumble, it would be better for him if a millstone were hung around his neck, and he were thrown into the sea.</a:t>
            </a:r>
            <a:r>
              <a:rPr lang="en-US" sz="4000" dirty="0"/>
              <a:t> 43 </a:t>
            </a:r>
            <a:r>
              <a:rPr lang="en-US" sz="4000" dirty="0">
                <a:solidFill>
                  <a:srgbClr val="FF0000"/>
                </a:solidFill>
              </a:rPr>
              <a:t>If your hand causes you to sin, cut it off. It is better for you to enter into life maimed, rather than having two hands, to go to hell, into the fire that shall never be quenched—</a:t>
            </a:r>
          </a:p>
          <a:p>
            <a:pPr algn="ctr"/>
            <a:r>
              <a:rPr lang="en-US" sz="4000" dirty="0"/>
              <a:t> </a:t>
            </a:r>
          </a:p>
          <a:p>
            <a:pPr marL="0" marR="0" algn="ctr">
              <a:lnSpc>
                <a:spcPct val="115000"/>
              </a:lnSpc>
              <a:spcAft>
                <a:spcPts val="100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187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A0B00-4AF8-9988-A972-CE08D87DBA8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86D4BCBB-7F95-8583-5994-DE3BB2D21EB1}"/>
              </a:ext>
            </a:extLst>
          </p:cNvPr>
          <p:cNvSpPr txBox="1">
            <a:spLocks noChangeArrowheads="1"/>
          </p:cNvSpPr>
          <p:nvPr/>
        </p:nvSpPr>
        <p:spPr>
          <a:xfrm>
            <a:off x="0" y="0"/>
            <a:ext cx="12192000" cy="5029200"/>
          </a:xfrm>
          <a:prstGeom prst="rect">
            <a:avLst/>
          </a:prstGeom>
        </p:spPr>
        <p:txBody>
          <a:bodyPr/>
          <a:lstStyle/>
          <a:p>
            <a:pPr algn="ctr"/>
            <a:r>
              <a:rPr lang="en-US" sz="4000" dirty="0"/>
              <a:t>44 </a:t>
            </a:r>
            <a:r>
              <a:rPr lang="en-US" sz="4000" dirty="0">
                <a:solidFill>
                  <a:srgbClr val="FF0000"/>
                </a:solidFill>
              </a:rPr>
              <a:t>where 'Their worm does not die, And the fire is not quenched.'</a:t>
            </a:r>
            <a:r>
              <a:rPr lang="en-US" sz="4000" dirty="0"/>
              <a:t>  45 </a:t>
            </a:r>
            <a:r>
              <a:rPr lang="en-US" sz="4000" dirty="0">
                <a:solidFill>
                  <a:srgbClr val="FF0000"/>
                </a:solidFill>
              </a:rPr>
              <a:t>"And if your foot causes you to sin, cut it off. It is better for you to enter life lame, rather than having two feet, to be cast into hell, into the fire that shall never be quenched-- </a:t>
            </a:r>
            <a:r>
              <a:rPr lang="en-US" sz="4000" dirty="0"/>
              <a:t>46 </a:t>
            </a:r>
            <a:r>
              <a:rPr lang="en-US" sz="4000" dirty="0">
                <a:solidFill>
                  <a:srgbClr val="FF0000"/>
                </a:solidFill>
              </a:rPr>
              <a:t>where 'Their worm does not die, And the fire is not quenched.' </a:t>
            </a:r>
          </a:p>
          <a:p>
            <a:pPr algn="ctr"/>
            <a:r>
              <a:rPr lang="en-US" sz="4000" dirty="0"/>
              <a:t> </a:t>
            </a:r>
          </a:p>
          <a:p>
            <a:pPr algn="ctr"/>
            <a:r>
              <a:rPr lang="en-US" sz="4000" dirty="0"/>
              <a:t> </a:t>
            </a:r>
          </a:p>
        </p:txBody>
      </p:sp>
    </p:spTree>
    <p:extLst>
      <p:ext uri="{BB962C8B-B14F-4D97-AF65-F5344CB8AC3E}">
        <p14:creationId xmlns:p14="http://schemas.microsoft.com/office/powerpoint/2010/main" val="3943785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51275"/>
            <a:ext cx="12192000" cy="5537675"/>
          </a:xfrm>
          <a:prstGeom prst="rect">
            <a:avLst/>
          </a:prstGeom>
        </p:spPr>
        <p:txBody>
          <a:bodyPr/>
          <a:lstStyle/>
          <a:p>
            <a:pPr algn="ctr"/>
            <a:r>
              <a:rPr lang="en-US" sz="4000" dirty="0"/>
              <a:t>47 </a:t>
            </a:r>
            <a:r>
              <a:rPr lang="en-US" sz="4000" dirty="0">
                <a:solidFill>
                  <a:srgbClr val="FF0000"/>
                </a:solidFill>
              </a:rPr>
              <a:t>"And if your eye causes you to sin, pluck it out. It is better for you to enter the kingdom of God with one eye, rather than having two eyes, to be cast into hell fire-- </a:t>
            </a:r>
            <a:r>
              <a:rPr lang="en-US" sz="4000" dirty="0"/>
              <a:t>48 </a:t>
            </a:r>
            <a:r>
              <a:rPr lang="en-US" sz="4000" dirty="0">
                <a:solidFill>
                  <a:srgbClr val="FF0000"/>
                </a:solidFill>
              </a:rPr>
              <a:t>where 'Their worm does not die, And the fire is not quenched.'</a:t>
            </a:r>
            <a:r>
              <a:rPr lang="en-US" sz="4000" dirty="0"/>
              <a:t> 49 </a:t>
            </a:r>
            <a:r>
              <a:rPr lang="en-US" sz="4000" dirty="0">
                <a:solidFill>
                  <a:srgbClr val="FF0000"/>
                </a:solidFill>
              </a:rPr>
              <a:t>"For everyone will be seasoned with fire, and every sacrifice will be seasoned with salt. </a:t>
            </a:r>
            <a:r>
              <a:rPr lang="en-US" sz="4000" dirty="0"/>
              <a:t>50 </a:t>
            </a:r>
            <a:r>
              <a:rPr lang="en-US" sz="4000" dirty="0">
                <a:solidFill>
                  <a:srgbClr val="FF0000"/>
                </a:solidFill>
              </a:rPr>
              <a:t>Salt is good, but if the salt loses its flavor, how will you season it? Have salt in yourselves, and have peace with one another." </a:t>
            </a:r>
          </a:p>
          <a:p>
            <a:pPr algn="ct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3120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022FFA-80D6-D65F-96D5-8218F2AE2C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1" y="457200"/>
            <a:ext cx="7696200" cy="5791200"/>
          </a:xfrm>
          <a:prstGeom prst="rect">
            <a:avLst/>
          </a:prstGeom>
        </p:spPr>
      </p:pic>
    </p:spTree>
    <p:extLst>
      <p:ext uri="{BB962C8B-B14F-4D97-AF65-F5344CB8AC3E}">
        <p14:creationId xmlns:p14="http://schemas.microsoft.com/office/powerpoint/2010/main" val="29968226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8BB435-04D5-49BD-9B75-AD7017CD18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0"/>
            <a:ext cx="10134600" cy="9372600"/>
          </a:xfrm>
          <a:prstGeom prst="rect">
            <a:avLst/>
          </a:prstGeom>
        </p:spPr>
      </p:pic>
    </p:spTree>
    <p:extLst>
      <p:ext uri="{BB962C8B-B14F-4D97-AF65-F5344CB8AC3E}">
        <p14:creationId xmlns:p14="http://schemas.microsoft.com/office/powerpoint/2010/main" val="1381523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2FFE1-BE0F-F5D2-8026-19F6113A4CF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1F97593-9FBC-5E66-07F0-E51652452592}"/>
              </a:ext>
            </a:extLst>
          </p:cNvPr>
          <p:cNvSpPr txBox="1">
            <a:spLocks noChangeArrowheads="1"/>
          </p:cNvSpPr>
          <p:nvPr/>
        </p:nvSpPr>
        <p:spPr>
          <a:xfrm>
            <a:off x="-36945"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itchFamily="34" charset="0"/>
                <a:ea typeface="+mn-ea"/>
                <a:cs typeface="Arial" charset="0"/>
              </a:rPr>
              <a:t>What Are These Demons From Hell?</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2708901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6470B-991C-4334-B8D5-A1914BEB070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816713C4-CCEE-5494-5B99-2B57460B12BC}"/>
              </a:ext>
            </a:extLst>
          </p:cNvPr>
          <p:cNvSpPr txBox="1">
            <a:spLocks noChangeArrowheads="1"/>
          </p:cNvSpPr>
          <p:nvPr/>
        </p:nvSpPr>
        <p:spPr>
          <a:xfrm>
            <a:off x="-36945" y="0"/>
            <a:ext cx="12192000" cy="5486400"/>
          </a:xfrm>
          <a:prstGeom prst="rect">
            <a:avLst/>
          </a:prstGeom>
        </p:spPr>
        <p:txBody>
          <a:bodyPr/>
          <a:lstStyle/>
          <a:p>
            <a:pPr algn="ctr">
              <a:defRPr/>
            </a:pPr>
            <a:r>
              <a:rPr lang="en-US" sz="4000" b="1" u="sng">
                <a:solidFill>
                  <a:srgbClr val="FFFFFF"/>
                </a:solidFill>
              </a:rPr>
              <a:t>JOHN PIPER</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I know of no one who has overstated the terror of Hell…. We are meant to tremble and feel dread. We are meant to recoil from the reality. Not by denying it, but by fleeing from it into the arms of Jesus, who died to save us from it.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6930076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b="1" u="sng" dirty="0"/>
              <a:t>Bill Wiese, 23 Minutes in Hell</a:t>
            </a:r>
          </a:p>
          <a:p>
            <a:pPr algn="ctr"/>
            <a:r>
              <a:rPr lang="en-US" sz="4000" dirty="0"/>
              <a:t>I began to look around. Immediately I realized that I was not alone in this cell. I saw two enormous beasts unlike anything I had ever seen before. These creatures were approximately ten to thirteen feet tall.</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3256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dirty="0"/>
              <a:t>These towering beasts were far, far beyond intimidating. It is one thing to be threatened by someone much taller than you. But these creatures were not of this natural world. </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0017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dirty="0"/>
              <a:t>I recognized that they were entirely evil, and they were gazing at me with pure, unrestrained hatred, which completely paralyzed me with fear. “Evil” and “Terror” stood before me. Those creatures were an intensely concentrated manifestation of those two forces.</a:t>
            </a:r>
          </a:p>
          <a:p>
            <a:pPr marL="0" marR="0" algn="ctr">
              <a:lnSpc>
                <a:spcPct val="115000"/>
              </a:lnSpc>
              <a:spcAft>
                <a:spcPts val="1000"/>
              </a:spcAft>
              <a:buNone/>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b="1" dirty="0"/>
              <a:t> </a:t>
            </a:r>
            <a:endParaRPr lang="en-US" sz="4000" dirty="0"/>
          </a:p>
        </p:txBody>
      </p:sp>
    </p:spTree>
    <p:extLst>
      <p:ext uri="{BB962C8B-B14F-4D97-AF65-F5344CB8AC3E}">
        <p14:creationId xmlns:p14="http://schemas.microsoft.com/office/powerpoint/2010/main" val="3699383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0" y="0"/>
            <a:ext cx="12192000" cy="1905000"/>
          </a:xfrm>
          <a:prstGeom prst="rect">
            <a:avLst/>
          </a:prstGeom>
        </p:spPr>
        <p:txBody>
          <a:bodyPr/>
          <a:lstStyle/>
          <a:p>
            <a:pPr algn="ctr"/>
            <a:r>
              <a:rPr lang="en-US" sz="3200" b="1" dirty="0"/>
              <a:t>What Jesus Saved Us From</a:t>
            </a:r>
            <a:endParaRPr lang="en-US" sz="3200" dirty="0"/>
          </a:p>
          <a:p>
            <a:pPr algn="ctr"/>
            <a:r>
              <a:rPr lang="en-US" sz="2800" b="1" dirty="0"/>
              <a:t>by Pastor Fee Soliven</a:t>
            </a:r>
            <a:endParaRPr lang="en-US" sz="2800" dirty="0"/>
          </a:p>
          <a:p>
            <a:pPr algn="ctr"/>
            <a:r>
              <a:rPr lang="en-US" sz="3200" b="1" dirty="0"/>
              <a:t>Revelation 20:11-15</a:t>
            </a:r>
            <a:endParaRPr lang="en-US" sz="3200" dirty="0"/>
          </a:p>
          <a:p>
            <a:pPr algn="ctr"/>
            <a:r>
              <a:rPr lang="en-US" sz="3200" b="1" dirty="0"/>
              <a:t>Sunday Morning</a:t>
            </a:r>
            <a:endParaRPr lang="en-US" sz="3200" dirty="0"/>
          </a:p>
          <a:p>
            <a:pPr algn="ctr"/>
            <a:r>
              <a:rPr lang="en-US" sz="3200" b="1" dirty="0"/>
              <a:t>August 2, 2026   </a:t>
            </a:r>
            <a:endParaRPr lang="en-US" sz="3200" dirty="0"/>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00576B5B-121B-20CB-DF49-AC2F9308D9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38400"/>
            <a:ext cx="12268200" cy="44958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642601" y="5693019"/>
            <a:ext cx="1549399" cy="116205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B8C5B-39CB-D030-0D2E-F66C1D60901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371CB45-535B-A5B3-DB3F-153F5098E1D6}"/>
              </a:ext>
            </a:extLst>
          </p:cNvPr>
          <p:cNvSpPr txBox="1">
            <a:spLocks noChangeArrowheads="1"/>
          </p:cNvSpPr>
          <p:nvPr/>
        </p:nvSpPr>
        <p:spPr>
          <a:xfrm>
            <a:off x="0" y="0"/>
            <a:ext cx="12192000" cy="5486400"/>
          </a:xfrm>
          <a:prstGeom prst="rect">
            <a:avLst/>
          </a:prstGeom>
        </p:spPr>
        <p:txBody>
          <a:bodyPr/>
          <a:lstStyle/>
          <a:p>
            <a:pPr algn="ctr"/>
            <a:r>
              <a:rPr lang="en-US" sz="4000" dirty="0"/>
              <a:t> The creatures weren’t animals, but they weren’t human either. Each giant beast resembled a reptile in appearance but took on human form. </a:t>
            </a:r>
          </a:p>
          <a:p>
            <a:pPr algn="ctr"/>
            <a:r>
              <a:rPr lang="en-US" sz="4000" dirty="0"/>
              <a:t> </a:t>
            </a:r>
          </a:p>
          <a:p>
            <a:pPr algn="ctr"/>
            <a:r>
              <a:rPr lang="en-US" sz="4000" dirty="0"/>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899186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D385C-8837-D907-C870-63F220F7F7A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6665EE6-1D25-F209-3D03-B33A64A8242B}"/>
              </a:ext>
            </a:extLst>
          </p:cNvPr>
          <p:cNvSpPr txBox="1">
            <a:spLocks noChangeArrowheads="1"/>
          </p:cNvSpPr>
          <p:nvPr/>
        </p:nvSpPr>
        <p:spPr>
          <a:xfrm>
            <a:off x="0" y="0"/>
            <a:ext cx="12192000" cy="5486400"/>
          </a:xfrm>
          <a:prstGeom prst="rect">
            <a:avLst/>
          </a:prstGeom>
        </p:spPr>
        <p:txBody>
          <a:bodyPr/>
          <a:lstStyle/>
          <a:p>
            <a:pPr algn="ctr"/>
            <a:r>
              <a:rPr lang="en-US" sz="4000" dirty="0"/>
              <a:t>The beasts’ arms and legs were unequal in length, out of proportion—without symmetry. The first one had bumps and scales all over its grotesque body. It had a huge protruding jaw, gigantic teeth, and large sunken-in eyes.</a:t>
            </a:r>
          </a:p>
          <a:p>
            <a:pPr algn="ctr"/>
            <a:r>
              <a:rPr lang="en-US" sz="4000" dirty="0"/>
              <a:t>Wiese, Bill. 23 Minutes in Hell: </a:t>
            </a:r>
          </a:p>
          <a:p>
            <a:pPr algn="ctr"/>
            <a:r>
              <a:rPr lang="en-US" sz="4000" dirty="0"/>
              <a:t> </a:t>
            </a:r>
          </a:p>
          <a:p>
            <a:pPr marL="0" marR="0" algn="ctr">
              <a:lnSpc>
                <a:spcPct val="115000"/>
              </a:lnSpc>
              <a:spcBef>
                <a:spcPts val="0"/>
              </a:spcBef>
              <a:spcAft>
                <a:spcPts val="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266511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4BA40-8A3E-ADB2-6921-5752E5FC741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A6165F2-6C98-18F9-44D2-48AF7DF585CD}"/>
              </a:ext>
            </a:extLst>
          </p:cNvPr>
          <p:cNvSpPr txBox="1">
            <a:spLocks noChangeArrowheads="1"/>
          </p:cNvSpPr>
          <p:nvPr/>
        </p:nvSpPr>
        <p:spPr>
          <a:xfrm>
            <a:off x="0" y="0"/>
            <a:ext cx="12192000" cy="5486400"/>
          </a:xfrm>
          <a:prstGeom prst="rect">
            <a:avLst/>
          </a:prstGeom>
        </p:spPr>
        <p:txBody>
          <a:bodyPr/>
          <a:lstStyle/>
          <a:p>
            <a:pPr algn="ctr"/>
            <a:r>
              <a:rPr lang="en-US" sz="4000" dirty="0"/>
              <a:t>I wanted desperately to get up and run. But as I lay on that wretched cell floor, I noticed that I had absolutely no strength in my body. I could barely move. Why didn’t I have strength? I felt so defenseless.</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40427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D0654-386B-33EA-5654-C775C9CC2D5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05FBCD4-485F-2958-4C82-46A8181BFD57}"/>
              </a:ext>
            </a:extLst>
          </p:cNvPr>
          <p:cNvSpPr txBox="1">
            <a:spLocks noChangeArrowheads="1"/>
          </p:cNvSpPr>
          <p:nvPr/>
        </p:nvSpPr>
        <p:spPr>
          <a:xfrm>
            <a:off x="0" y="0"/>
            <a:ext cx="12192000" cy="5486400"/>
          </a:xfrm>
          <a:prstGeom prst="rect">
            <a:avLst/>
          </a:prstGeom>
        </p:spPr>
        <p:txBody>
          <a:bodyPr/>
          <a:lstStyle/>
          <a:p>
            <a:pPr algn="ctr"/>
            <a:r>
              <a:rPr lang="en-US" sz="4000" dirty="0"/>
              <a:t>Two more creatures came into the cell, and I had the feeling these four beings had been “assigned” to me. I felt as though I was being “sized up” and that my torment would be their amusement. </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78858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346E1-C400-0D70-7B2F-EC6E31CB3B0F}"/>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F9109D6-E428-F038-9A6A-F7C0EC63A357}"/>
              </a:ext>
            </a:extLst>
          </p:cNvPr>
          <p:cNvSpPr txBox="1">
            <a:spLocks noChangeArrowheads="1"/>
          </p:cNvSpPr>
          <p:nvPr/>
        </p:nvSpPr>
        <p:spPr>
          <a:xfrm>
            <a:off x="0" y="0"/>
            <a:ext cx="12192000" cy="5486400"/>
          </a:xfrm>
          <a:prstGeom prst="rect">
            <a:avLst/>
          </a:prstGeom>
        </p:spPr>
        <p:txBody>
          <a:bodyPr/>
          <a:lstStyle/>
          <a:p>
            <a:pPr algn="ctr"/>
            <a:r>
              <a:rPr lang="en-US" sz="4000" dirty="0"/>
              <a:t>As they entered, suddenly the light vanished. It became absolutely pitch-black. I had no idea why the sudden and intense darkness had begun. </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07179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479EA-7013-D74E-D5F7-F65F3AC45E0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9469426-1031-06EE-094A-5684CDD722A0}"/>
              </a:ext>
            </a:extLst>
          </p:cNvPr>
          <p:cNvSpPr txBox="1">
            <a:spLocks noChangeArrowheads="1"/>
          </p:cNvSpPr>
          <p:nvPr/>
        </p:nvSpPr>
        <p:spPr>
          <a:xfrm>
            <a:off x="0" y="0"/>
            <a:ext cx="12192000" cy="5486400"/>
          </a:xfrm>
          <a:prstGeom prst="rect">
            <a:avLst/>
          </a:prstGeom>
        </p:spPr>
        <p:txBody>
          <a:bodyPr/>
          <a:lstStyle/>
          <a:p>
            <a:pPr algn="ctr"/>
            <a:r>
              <a:rPr lang="en-US" sz="4000" dirty="0"/>
              <a:t>But I sensed that the light that had been present had been an intrusion and that the atmosphere had now returned to its normal state of darkness.</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34650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29823-C6A2-B8DC-8B89-04ECDD5A0C0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326A55F-13A9-431D-159D-E25778638B50}"/>
              </a:ext>
            </a:extLst>
          </p:cNvPr>
          <p:cNvSpPr txBox="1">
            <a:spLocks noChangeArrowheads="1"/>
          </p:cNvSpPr>
          <p:nvPr/>
        </p:nvSpPr>
        <p:spPr>
          <a:xfrm>
            <a:off x="0" y="0"/>
            <a:ext cx="12192000" cy="5486400"/>
          </a:xfrm>
          <a:prstGeom prst="rect">
            <a:avLst/>
          </a:prstGeom>
        </p:spPr>
        <p:txBody>
          <a:bodyPr/>
          <a:lstStyle/>
          <a:p>
            <a:pPr algn="ctr"/>
            <a:r>
              <a:rPr lang="en-US" sz="4000" dirty="0"/>
              <a:t>The second beast, with its razor-like claws and sharp protruding fins, then grabbed me from behind in a bear hug. As it pressed me into its chest, its sharp fins pierced my back. I felt like a rag doll in its clutches in comparison with his enormous size. </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66314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8C663-FCEC-22BB-D8B7-0F015316BC9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F589E22-D496-E75E-1818-76F68FCEC3E3}"/>
              </a:ext>
            </a:extLst>
          </p:cNvPr>
          <p:cNvSpPr txBox="1">
            <a:spLocks noChangeArrowheads="1"/>
          </p:cNvSpPr>
          <p:nvPr/>
        </p:nvSpPr>
        <p:spPr>
          <a:xfrm>
            <a:off x="0" y="0"/>
            <a:ext cx="12192000" cy="5486400"/>
          </a:xfrm>
          <a:prstGeom prst="rect">
            <a:avLst/>
          </a:prstGeom>
        </p:spPr>
        <p:txBody>
          <a:bodyPr/>
          <a:lstStyle/>
          <a:p>
            <a:pPr algn="ctr"/>
            <a:r>
              <a:rPr lang="en-US" sz="4000" dirty="0"/>
              <a:t>He then reached around and plunged his claws into my chest and ripped them outward. My flesh hung from my body like ribbons as I fell again to the cell floor.</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9743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43DE7-4C88-AC0F-8026-691CE8EF24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E263D6E-797F-D20D-A6A4-76FC187FF4B9}"/>
              </a:ext>
            </a:extLst>
          </p:cNvPr>
          <p:cNvSpPr txBox="1">
            <a:spLocks noChangeArrowheads="1"/>
          </p:cNvSpPr>
          <p:nvPr/>
        </p:nvSpPr>
        <p:spPr>
          <a:xfrm>
            <a:off x="0" y="0"/>
            <a:ext cx="12192000" cy="5486400"/>
          </a:xfrm>
          <a:prstGeom prst="rect">
            <a:avLst/>
          </a:prstGeom>
        </p:spPr>
        <p:txBody>
          <a:bodyPr/>
          <a:lstStyle/>
          <a:p>
            <a:pPr algn="ctr"/>
            <a:r>
              <a:rPr lang="en-US" sz="4000" dirty="0"/>
              <a:t>These creatures had no respect for the human body—how remarkably it is made. I have always taken care of myself by eating right, exercising, and staying in shape, but none of that mattered, as my body was being destroyed right before my eyes. </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960946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ABAC1-F6E2-1530-C4FB-96AADED1697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628596C-F453-3902-9FF0-5002A099326B}"/>
              </a:ext>
            </a:extLst>
          </p:cNvPr>
          <p:cNvSpPr txBox="1">
            <a:spLocks noChangeArrowheads="1"/>
          </p:cNvSpPr>
          <p:nvPr/>
        </p:nvSpPr>
        <p:spPr>
          <a:xfrm>
            <a:off x="0" y="0"/>
            <a:ext cx="12192000" cy="5486400"/>
          </a:xfrm>
          <a:prstGeom prst="rect">
            <a:avLst/>
          </a:prstGeom>
        </p:spPr>
        <p:txBody>
          <a:bodyPr/>
          <a:lstStyle/>
          <a:p>
            <a:pPr algn="ctr"/>
            <a:r>
              <a:rPr lang="en-US" sz="4000" dirty="0"/>
              <a:t>I knew I could not escape this torture via death, for not even that was an option. Death penetrated me but eluded me. The creatures seemed to derive pleasure in the pain and terror they inflicted upon me.</a:t>
            </a:r>
          </a:p>
          <a:p>
            <a:pPr algn="ctr"/>
            <a:r>
              <a:rPr lang="en-US" sz="4000" dirty="0"/>
              <a:t> </a:t>
            </a:r>
          </a:p>
          <a:p>
            <a:pPr lvl="0" algn="ctr">
              <a:defRPr/>
            </a:pPr>
            <a:r>
              <a:rPr lang="en-US" sz="4000" dirty="0">
                <a:solidFill>
                  <a:srgbClr val="FFFFFF"/>
                </a:solidFill>
              </a:rPr>
              <a:t> </a:t>
            </a:r>
          </a:p>
          <a:p>
            <a:pPr lvl="0" algn="ctr">
              <a:defRPr/>
            </a:pPr>
            <a:r>
              <a:rPr lang="en-US" sz="4000" dirty="0">
                <a:solidFill>
                  <a:srgbClr val="FFFFFF"/>
                </a:solidFill>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9812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
            <a:ext cx="12192000" cy="6863417"/>
          </a:xfrm>
          <a:prstGeom prst="rect">
            <a:avLst/>
          </a:prstGeom>
          <a:noFill/>
        </p:spPr>
        <p:txBody>
          <a:bodyPr wrap="square" rtlCol="0">
            <a:spAutoFit/>
          </a:bodyPr>
          <a:lstStyle/>
          <a:p>
            <a:pPr algn="ctr"/>
            <a:r>
              <a:rPr lang="en-US" sz="4000" b="1" u="sng" dirty="0"/>
              <a:t>Revelation 20:11-15</a:t>
            </a:r>
            <a:endParaRPr lang="en-US" sz="4000" u="sng" dirty="0"/>
          </a:p>
          <a:p>
            <a:pPr algn="ctr"/>
            <a:r>
              <a:rPr lang="en-US" sz="4000" dirty="0"/>
              <a:t>11 Then I saw a great white throne and Him who sat on it, from whose face the earth and the heaven fled away. And there was found no place for them. 12 And I saw the dead, small and great, standing before God, and books were opened. And another book was opened, which is the Book of Life. And the dead were judged according to their works, by the things which were written in the books. </a:t>
            </a:r>
          </a:p>
          <a:p>
            <a:pPr algn="ctr"/>
            <a:r>
              <a:rPr lang="en-US" sz="4000" dirty="0"/>
              <a: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dirty="0"/>
              <a:t>4. Faith, Obedience, and Receiving Healing </a:t>
            </a: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a:p>
            <a:pPr marL="0" marR="0" algn="ctr">
              <a:lnSpc>
                <a:spcPct val="115000"/>
              </a:lnSpc>
              <a:spcBef>
                <a:spcPts val="0"/>
              </a:spcBef>
              <a:spcAft>
                <a:spcPts val="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b="1" dirty="0"/>
              <a:t> </a:t>
            </a:r>
            <a:endParaRPr lang="en-US" sz="4000" dirty="0"/>
          </a:p>
          <a:p>
            <a:pPr algn="ctr"/>
            <a:r>
              <a:rPr lang="en-US" sz="4000" dirty="0"/>
              <a:t> </a:t>
            </a: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b="1"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0E6EBD7A-93B9-822E-3501-7F80456A3E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200"/>
            <a:ext cx="12192000" cy="6781800"/>
          </a:xfrm>
          <a:prstGeom prst="rect">
            <a:avLst/>
          </a:prstGeom>
        </p:spPr>
      </p:pic>
    </p:spTree>
    <p:extLst>
      <p:ext uri="{BB962C8B-B14F-4D97-AF65-F5344CB8AC3E}">
        <p14:creationId xmlns:p14="http://schemas.microsoft.com/office/powerpoint/2010/main" val="40958179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6F879-07AA-1B0F-B3F7-E9A1676D9AEE}"/>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087FD39-E556-0D32-CB96-F29C76E62433}"/>
              </a:ext>
            </a:extLst>
          </p:cNvPr>
          <p:cNvSpPr txBox="1">
            <a:spLocks noChangeArrowheads="1"/>
          </p:cNvSpPr>
          <p:nvPr/>
        </p:nvSpPr>
        <p:spPr>
          <a:xfrm>
            <a:off x="0"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4. Faith, Obedience, and Receiving Healing </a:t>
            </a: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itchFamily="34" charset="0"/>
                <a:ea typeface="+mn-ea"/>
                <a:cs typeface="Arial" charset="0"/>
              </a:rPr>
              <a:t> </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85CA2CF0-0000-C8D1-6E05-D924108129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200"/>
            <a:ext cx="12192000" cy="6781800"/>
          </a:xfrm>
          <a:prstGeom prst="rect">
            <a:avLst/>
          </a:prstGeom>
        </p:spPr>
      </p:pic>
      <p:pic>
        <p:nvPicPr>
          <p:cNvPr id="5" name="Picture 4">
            <a:extLst>
              <a:ext uri="{FF2B5EF4-FFF2-40B4-BE49-F238E27FC236}">
                <a16:creationId xmlns:a16="http://schemas.microsoft.com/office/drawing/2014/main" id="{D30E2AE2-8E97-A413-DC70-C901CFC4A2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3BEA7DA0-7630-73CF-0B9A-C632E11F7A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153667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77828-4647-BF35-7975-7E44CBCD90F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5044435-E2D9-938D-B2DA-64F6AD06E2F3}"/>
              </a:ext>
            </a:extLst>
          </p:cNvPr>
          <p:cNvSpPr txBox="1">
            <a:spLocks noChangeArrowheads="1"/>
          </p:cNvSpPr>
          <p:nvPr/>
        </p:nvSpPr>
        <p:spPr>
          <a:xfrm>
            <a:off x="0"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4. Faith, Obedience, and Receiving Healing </a:t>
            </a: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itchFamily="34" charset="0"/>
                <a:ea typeface="+mn-ea"/>
                <a:cs typeface="Arial" charset="0"/>
              </a:rPr>
              <a:t> </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63A6BF1A-646A-1DCC-5652-C272B3FAF7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200"/>
            <a:ext cx="12192000" cy="6781800"/>
          </a:xfrm>
          <a:prstGeom prst="rect">
            <a:avLst/>
          </a:prstGeom>
        </p:spPr>
      </p:pic>
      <p:pic>
        <p:nvPicPr>
          <p:cNvPr id="5" name="Picture 4">
            <a:extLst>
              <a:ext uri="{FF2B5EF4-FFF2-40B4-BE49-F238E27FC236}">
                <a16:creationId xmlns:a16="http://schemas.microsoft.com/office/drawing/2014/main" id="{2278ED2D-A0D3-B257-8D20-D55D4A8791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88B8A5F5-7A8F-40A8-816D-5C611F443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3843845A-87C8-44C9-5BA1-624DB67061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00" y="-228600"/>
            <a:ext cx="12268200" cy="7162800"/>
          </a:xfrm>
          <a:prstGeom prst="rect">
            <a:avLst/>
          </a:prstGeom>
        </p:spPr>
      </p:pic>
    </p:spTree>
    <p:extLst>
      <p:ext uri="{BB962C8B-B14F-4D97-AF65-F5344CB8AC3E}">
        <p14:creationId xmlns:p14="http://schemas.microsoft.com/office/powerpoint/2010/main" val="26441618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b="1" u="sng" dirty="0"/>
              <a:t>Psalms 88:4-5</a:t>
            </a:r>
            <a:endParaRPr lang="en-US" sz="4000" u="sng" dirty="0"/>
          </a:p>
          <a:p>
            <a:pPr algn="ctr"/>
            <a:r>
              <a:rPr lang="en-US" sz="4000" dirty="0"/>
              <a:t>4 I am counted with those who go down to the pit; I am like a man who has no strength, 5 Adrift among the dead, Like the slain who lie in the grave, Whom You remember no more, And who are cut off from Your hand.</a:t>
            </a:r>
          </a:p>
          <a:p>
            <a:pPr algn="ctr"/>
            <a:r>
              <a:rPr lang="en-US" sz="4000" dirty="0"/>
              <a:t> </a:t>
            </a:r>
          </a:p>
          <a:p>
            <a:pPr algn="ctr"/>
            <a:endParaRPr lang="en-US" sz="4000" dirty="0"/>
          </a:p>
        </p:txBody>
      </p:sp>
    </p:spTree>
    <p:extLst>
      <p:ext uri="{BB962C8B-B14F-4D97-AF65-F5344CB8AC3E}">
        <p14:creationId xmlns:p14="http://schemas.microsoft.com/office/powerpoint/2010/main" val="24661828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7EDE0-572B-2FBD-6D74-3B6D764A1C8E}"/>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40ED31C-6811-1AA1-DA15-58C9C0D88E1F}"/>
              </a:ext>
            </a:extLst>
          </p:cNvPr>
          <p:cNvSpPr txBox="1">
            <a:spLocks noChangeArrowheads="1"/>
          </p:cNvSpPr>
          <p:nvPr/>
        </p:nvSpPr>
        <p:spPr>
          <a:xfrm>
            <a:off x="0" y="0"/>
            <a:ext cx="12192000" cy="5486400"/>
          </a:xfrm>
          <a:prstGeom prst="rect">
            <a:avLst/>
          </a:prstGeom>
        </p:spPr>
        <p:txBody>
          <a:bodyPr/>
          <a:lstStyle/>
          <a:p>
            <a:pPr algn="ctr"/>
            <a:r>
              <a:rPr lang="en-US" sz="4000" b="1" dirty="0"/>
              <a:t> </a:t>
            </a:r>
            <a:r>
              <a:rPr lang="en-US" sz="4000" dirty="0"/>
              <a:t>  </a:t>
            </a:r>
            <a:r>
              <a:rPr lang="en-US" sz="4000" b="1" u="sng" dirty="0"/>
              <a:t>SINCLAIR B. FERGUSON</a:t>
            </a:r>
            <a:endParaRPr lang="en-US" sz="4000" u="sng" dirty="0"/>
          </a:p>
          <a:p>
            <a:pPr algn="ctr"/>
            <a:r>
              <a:rPr lang="en-US" sz="4000" dirty="0"/>
              <a:t>For hell is viewed by our Lord Jesus Christ not as “made for man,” but “made for the devil and his angels.” Humans as such were made for fellowship with God and for eternal glory. That such creatures should be banished forever into the outer darkness with no escape exit, should fill us with a sense of horror. </a:t>
            </a:r>
          </a:p>
          <a:p>
            <a:pPr algn="ctr"/>
            <a:r>
              <a:rPr lang="en-US" sz="4000" b="1" dirty="0"/>
              <a:t> </a:t>
            </a:r>
            <a:endParaRPr lang="en-US" sz="4000" dirty="0"/>
          </a:p>
          <a:p>
            <a:pPr algn="ctr"/>
            <a:r>
              <a:rPr lang="en-US" sz="4000" dirty="0"/>
              <a:t> </a:t>
            </a:r>
            <a:endParaRPr kumimoji="0" lang="en-US" sz="40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12173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65C76-BBC4-FB9D-CA9A-3DD14C883DD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E073CB5-E557-1CDC-8791-1495848316F4}"/>
              </a:ext>
            </a:extLst>
          </p:cNvPr>
          <p:cNvSpPr txBox="1">
            <a:spLocks noChangeArrowheads="1"/>
          </p:cNvSpPr>
          <p:nvPr/>
        </p:nvSpPr>
        <p:spPr>
          <a:xfrm>
            <a:off x="0" y="0"/>
            <a:ext cx="12192000" cy="5486400"/>
          </a:xfrm>
          <a:prstGeom prst="rect">
            <a:avLst/>
          </a:prstGeom>
        </p:spPr>
        <p:txBody>
          <a:bodyPr/>
          <a:lstStyle/>
          <a:p>
            <a:pPr algn="ctr"/>
            <a:r>
              <a:rPr lang="en-US" sz="4000" b="1" u="sng" dirty="0"/>
              <a:t>Lamentations 3:1-9</a:t>
            </a:r>
            <a:endParaRPr lang="en-US" sz="4000" u="sng" dirty="0"/>
          </a:p>
          <a:p>
            <a:pPr algn="ctr"/>
            <a:r>
              <a:rPr lang="en-US" sz="4000" dirty="0"/>
              <a:t>I am the man who has seen affliction by the rod of His wrath. 2 He has led me and made me walk In darkness and not in light. 3 Surely He has turned His hand against me Time and time again throughout the day. 4 He has aged my flesh and my skin, And broken my bones. 5 He has besieged me And surrounded me with bitterness and woe. </a:t>
            </a:r>
          </a:p>
          <a:p>
            <a:pPr algn="ctr"/>
            <a:r>
              <a:rPr lang="en-US" sz="4000" dirty="0"/>
              <a:t> </a:t>
            </a:r>
          </a:p>
          <a:p>
            <a:pPr algn="ctr"/>
            <a:endParaRPr lang="en-US" sz="4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36857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CE405-D1BD-D89A-80EA-F04D016F111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1969B0D-4EB9-86B4-F76D-33CFCD8ABFCD}"/>
              </a:ext>
            </a:extLst>
          </p:cNvPr>
          <p:cNvSpPr txBox="1">
            <a:spLocks noChangeArrowheads="1"/>
          </p:cNvSpPr>
          <p:nvPr/>
        </p:nvSpPr>
        <p:spPr>
          <a:xfrm>
            <a:off x="0" y="0"/>
            <a:ext cx="12192000" cy="5486400"/>
          </a:xfrm>
          <a:prstGeom prst="rect">
            <a:avLst/>
          </a:prstGeom>
        </p:spPr>
        <p:txBody>
          <a:bodyPr/>
          <a:lstStyle/>
          <a:p>
            <a:pPr algn="ctr"/>
            <a:r>
              <a:rPr lang="en-US" sz="4000" dirty="0"/>
              <a:t>  6 He has set me in dark places Like the dead of long ago. 7 He has hedged me in so that I cannot get out; He has made my chain heavy. 8 Even when I cry and shout, He shuts out my prayer. 9 He has blocked my ways with hewn stone; He has made my paths crooked. </a:t>
            </a:r>
          </a:p>
          <a:p>
            <a:pPr algn="ctr"/>
            <a:r>
              <a:rPr lang="en-US" sz="4000" dirty="0"/>
              <a:t>  </a:t>
            </a:r>
          </a:p>
          <a:p>
            <a:pPr marL="0" marR="0" algn="ctr">
              <a:lnSpc>
                <a:spcPct val="115000"/>
              </a:lnSpc>
              <a:spcAft>
                <a:spcPts val="1000"/>
              </a:spcAft>
              <a:buNone/>
            </a:pPr>
            <a:r>
              <a:rPr lang="en-US" sz="4000" dirty="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03038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CF580-5632-AD6F-8273-0D958C4BCED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ABAE13-ED5D-045A-B488-4AFEFD4D4165}"/>
              </a:ext>
            </a:extLst>
          </p:cNvPr>
          <p:cNvSpPr txBox="1">
            <a:spLocks noChangeArrowheads="1"/>
          </p:cNvSpPr>
          <p:nvPr/>
        </p:nvSpPr>
        <p:spPr>
          <a:xfrm>
            <a:off x="0" y="0"/>
            <a:ext cx="12192000" cy="5486400"/>
          </a:xfrm>
          <a:prstGeom prst="rect">
            <a:avLst/>
          </a:prstGeom>
        </p:spPr>
        <p:txBody>
          <a:bodyPr/>
          <a:lstStyle/>
          <a:p>
            <a:pPr algn="ct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lang="en-US" sz="4000" b="1" u="sng" dirty="0"/>
              <a:t>Psalms 116:3</a:t>
            </a:r>
            <a:endParaRPr lang="en-US" sz="4000" u="sng" dirty="0"/>
          </a:p>
          <a:p>
            <a:pPr algn="ctr"/>
            <a:r>
              <a:rPr lang="en-US" sz="4000" dirty="0"/>
              <a:t>The pains of death surrounded me, And the pangs of </a:t>
            </a:r>
            <a:r>
              <a:rPr lang="en-US" sz="4000" dirty="0" err="1"/>
              <a:t>Sheol</a:t>
            </a:r>
            <a:r>
              <a:rPr lang="en-US" sz="4000" dirty="0"/>
              <a:t> laid hold of me; I found trouble and sorrow.</a:t>
            </a: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914810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2471E-C932-A009-0835-68833F4436E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6382B56-8BD3-82E6-A220-76BB55BCAC09}"/>
              </a:ext>
            </a:extLst>
          </p:cNvPr>
          <p:cNvSpPr txBox="1">
            <a:spLocks noChangeArrowheads="1"/>
          </p:cNvSpPr>
          <p:nvPr/>
        </p:nvSpPr>
        <p:spPr>
          <a:xfrm>
            <a:off x="0" y="0"/>
            <a:ext cx="12192000" cy="5486400"/>
          </a:xfrm>
          <a:prstGeom prst="rect">
            <a:avLst/>
          </a:prstGeom>
        </p:spPr>
        <p:txBody>
          <a:bodyPr/>
          <a:lstStyle/>
          <a:p>
            <a:pPr algn="ctr"/>
            <a:r>
              <a:rPr lang="en-US" sz="4000" b="1" u="sng" dirty="0"/>
              <a:t>Mark 5:1-6</a:t>
            </a:r>
            <a:endParaRPr lang="en-US" sz="4000" u="sng" dirty="0"/>
          </a:p>
          <a:p>
            <a:pPr algn="ctr"/>
            <a:r>
              <a:rPr lang="en-US" sz="4000" dirty="0"/>
              <a:t>1 Then they came to the other side of the sea, to the country of the Gadarenes. 2 And when He had come out of the boat, immediately there met Him out of the tombs a man with an unclean spirit, 3 who had his dwelling among the tombs; and no one could bind him, not even with chains, </a:t>
            </a:r>
          </a:p>
          <a:p>
            <a:pPr algn="ctr"/>
            <a:r>
              <a:rPr lang="en-US" sz="4000" dirty="0"/>
              <a:t> </a:t>
            </a:r>
          </a:p>
          <a:p>
            <a:pPr algn="ctr"/>
            <a:r>
              <a:rPr lang="en-US" sz="4000" dirty="0"/>
              <a:t> </a:t>
            </a:r>
          </a:p>
        </p:txBody>
      </p:sp>
    </p:spTree>
    <p:extLst>
      <p:ext uri="{BB962C8B-B14F-4D97-AF65-F5344CB8AC3E}">
        <p14:creationId xmlns:p14="http://schemas.microsoft.com/office/powerpoint/2010/main" val="20842704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dirty="0"/>
              <a:t>4 because he had often been bound with shackles and chains. And the chains had been pulled apart by him, and the shackles broken in pieces; neither could anyone tame him. 5 And always, night and day, he was in the mountains and in the tombs, crying out and cutting himself with stones.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dirty="0"/>
              <a:t>13 The sea gave up the dead who were in it, and Death and Hades delivered up the dead who were in them. And they were judged, each one according to his works. 14 Then Death and Hades were cast into the lake of fire. This is the second death. 15 And anyone not found written in the Book of Life was cast into the lake of fire.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dirty="0"/>
              <a:t>6 When he saw Jesus from afar, he ran and worshiped Him. 7 And he cried out with a loud voice and said, "What have I to do with You, Jesus, Son of the Most High God? I implore You by God that You do not torment me." 8 For He said to him, </a:t>
            </a:r>
            <a:r>
              <a:rPr lang="en-US" sz="4000" dirty="0">
                <a:solidFill>
                  <a:srgbClr val="FF0000"/>
                </a:solidFill>
              </a:rPr>
              <a:t>"Come out of the man, unclean spirit!"</a:t>
            </a:r>
            <a:r>
              <a:rPr lang="en-US" sz="4000" dirty="0"/>
              <a:t> 9 Then He asked him, </a:t>
            </a:r>
            <a:r>
              <a:rPr lang="en-US" sz="4000" dirty="0">
                <a:solidFill>
                  <a:srgbClr val="FF0000"/>
                </a:solidFill>
              </a:rPr>
              <a:t>"What is your name?"</a:t>
            </a:r>
            <a:r>
              <a:rPr lang="en-US" sz="4000" dirty="0"/>
              <a:t> And he answered, saying, "My name is Legion; for we are many." 10 Also he begged Him earnestly that He would not send them out of the country.</a:t>
            </a:r>
          </a:p>
          <a:p>
            <a:pPr marL="0" marR="0" algn="ctr">
              <a:lnSpc>
                <a:spcPct val="115000"/>
              </a:lnSpc>
              <a:spcAft>
                <a:spcPts val="1000"/>
              </a:spcAft>
              <a:buNone/>
            </a:pPr>
            <a:r>
              <a:rPr lang="en-US" sz="4000" b="1" dirty="0">
                <a:ea typeface="Calibri" panose="020F0502020204030204" pitchFamily="34" charset="0"/>
                <a:cs typeface="Calibri" panose="020F0502020204030204" pitchFamily="34"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4000" dirty="0">
                <a:ea typeface="Calibri" panose="020F0502020204030204" pitchFamily="34" charset="0"/>
                <a:cs typeface="Calibri" panose="020F0502020204030204" pitchFamily="34"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lvl="0" algn="ctr">
              <a:lnSpc>
                <a:spcPct val="115000"/>
              </a:lnSpc>
              <a:spcAft>
                <a:spcPts val="1000"/>
              </a:spcAft>
              <a:defRPr/>
            </a:pPr>
            <a:r>
              <a:rPr lang="en-US" sz="4000" dirty="0">
                <a:solidFill>
                  <a:srgbClr val="FFFFFF"/>
                </a:solidFill>
                <a:ea typeface="Calibri" panose="020F0502020204030204" pitchFamily="34" charset="0"/>
                <a:cs typeface="Times New Roman" panose="02020603050405020304" pitchFamily="18" charset="0"/>
              </a:rPr>
              <a:t> </a:t>
            </a:r>
            <a:r>
              <a:rPr lang="en-US" sz="4000" b="1" dirty="0">
                <a:solidFill>
                  <a:srgbClr val="FFFFFF"/>
                </a:solidFill>
                <a:ea typeface="Calibri" panose="020F0502020204030204" pitchFamily="34" charset="0"/>
                <a:cs typeface="Times New Roman" panose="02020603050405020304" pitchFamily="18" charset="0"/>
              </a:rPr>
              <a:t> </a:t>
            </a:r>
            <a:endParaRPr lang="en-US" sz="40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86E62-A31C-81C4-F815-D160B20248A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CA4A993-5319-59B2-38C6-D6640DA81AFF}"/>
              </a:ext>
            </a:extLst>
          </p:cNvPr>
          <p:cNvSpPr txBox="1">
            <a:spLocks noChangeArrowheads="1"/>
          </p:cNvSpPr>
          <p:nvPr/>
        </p:nvSpPr>
        <p:spPr>
          <a:xfrm>
            <a:off x="0"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Matthew 8:5-13</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5 Now when Jesus had entered Capernaum, a centurion came to Him, pleading with Him, 6 saying, "Lord, my servant is lying at home paralyzed, dreadfully tormented." 7 And Jesus said to him,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"I will come and heal him."</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8 The centurion answered and said, "Lord, I am not worthy that You should come under my roof. But only speak a word, and my servant will be healed.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B064CC71-4327-C172-FB82-B51460C377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663632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AD27D-DA4E-88AE-A5F4-F03CFB96CA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BA1BCD4-3304-FEEB-AC68-E1F6CB0BB575}"/>
              </a:ext>
            </a:extLst>
          </p:cNvPr>
          <p:cNvSpPr txBox="1">
            <a:spLocks noChangeArrowheads="1"/>
          </p:cNvSpPr>
          <p:nvPr/>
        </p:nvSpPr>
        <p:spPr>
          <a:xfrm>
            <a:off x="0" y="0"/>
            <a:ext cx="12192000" cy="5486400"/>
          </a:xfrm>
          <a:prstGeom prst="rect">
            <a:avLst/>
          </a:prstGeom>
        </p:spPr>
        <p:txBody>
          <a:bodyPr/>
          <a:lstStyle/>
          <a:p>
            <a:pPr algn="ctr"/>
            <a:r>
              <a:rPr lang="en-US" sz="4000" b="1" u="sng" dirty="0"/>
              <a:t>A Place of Eternal Torment</a:t>
            </a:r>
          </a:p>
          <a:p>
            <a:pPr algn="ctr"/>
            <a:r>
              <a:rPr lang="en-US" sz="4000" dirty="0"/>
              <a:t> </a:t>
            </a:r>
          </a:p>
        </p:txBody>
      </p:sp>
    </p:spTree>
    <p:extLst>
      <p:ext uri="{BB962C8B-B14F-4D97-AF65-F5344CB8AC3E}">
        <p14:creationId xmlns:p14="http://schemas.microsoft.com/office/powerpoint/2010/main" val="34039518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D47D2-88CD-0E29-BE92-2C6F504146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DA1283D-950C-5316-9912-528E912AEF64}"/>
              </a:ext>
            </a:extLst>
          </p:cNvPr>
          <p:cNvSpPr txBox="1">
            <a:spLocks noChangeArrowheads="1"/>
          </p:cNvSpPr>
          <p:nvPr/>
        </p:nvSpPr>
        <p:spPr>
          <a:xfrm>
            <a:off x="0" y="0"/>
            <a:ext cx="12192000" cy="5486400"/>
          </a:xfrm>
          <a:prstGeom prst="rect">
            <a:avLst/>
          </a:prstGeom>
        </p:spPr>
        <p:txBody>
          <a:bodyPr/>
          <a:lstStyle/>
          <a:p>
            <a:pPr algn="ctr"/>
            <a:r>
              <a:rPr lang="en-US" sz="4000" b="1" u="sng" dirty="0"/>
              <a:t>Matthew 25:31-46</a:t>
            </a:r>
            <a:endParaRPr lang="en-US" sz="4000" u="sng" dirty="0"/>
          </a:p>
          <a:p>
            <a:pPr algn="ctr"/>
            <a:r>
              <a:rPr lang="en-US" sz="4000" dirty="0"/>
              <a:t>31 </a:t>
            </a:r>
            <a:r>
              <a:rPr lang="en-US" sz="4000" dirty="0">
                <a:solidFill>
                  <a:srgbClr val="FF0000"/>
                </a:solidFill>
              </a:rPr>
              <a:t>"When the Son of Man comes in His glory, and all the holy angels with Him, then He will sit on the throne of His glory. </a:t>
            </a:r>
            <a:r>
              <a:rPr lang="en-US" sz="4000" dirty="0"/>
              <a:t>32 </a:t>
            </a:r>
            <a:r>
              <a:rPr lang="en-US" sz="4000" dirty="0">
                <a:solidFill>
                  <a:srgbClr val="FF0000"/>
                </a:solidFill>
              </a:rPr>
              <a:t>All the nations will be gathered before Him, and He will separate them one from another, as a shepherd divides his sheep from the goats. </a:t>
            </a:r>
            <a:r>
              <a:rPr lang="en-US" sz="4000" dirty="0"/>
              <a:t>33 </a:t>
            </a:r>
            <a:r>
              <a:rPr lang="en-US" sz="4000" dirty="0">
                <a:solidFill>
                  <a:srgbClr val="FF0000"/>
                </a:solidFill>
              </a:rPr>
              <a:t>And He will set the sheep on His right hand, but the goats on the left.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77599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637C2-D65E-7529-7E17-89BB659196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E542B74-22CB-2C34-EEC0-7385CEC435DE}"/>
              </a:ext>
            </a:extLst>
          </p:cNvPr>
          <p:cNvSpPr txBox="1">
            <a:spLocks noChangeArrowheads="1"/>
          </p:cNvSpPr>
          <p:nvPr/>
        </p:nvSpPr>
        <p:spPr>
          <a:xfrm>
            <a:off x="0" y="0"/>
            <a:ext cx="12192000" cy="5029200"/>
          </a:xfrm>
          <a:prstGeom prst="rect">
            <a:avLst/>
          </a:prstGeom>
        </p:spPr>
        <p:txBody>
          <a:bodyPr/>
          <a:lstStyle/>
          <a:p>
            <a:pPr algn="ctr"/>
            <a:r>
              <a:rPr lang="en-US" sz="4000" dirty="0"/>
              <a:t>34 </a:t>
            </a:r>
            <a:r>
              <a:rPr lang="en-US" sz="4000" dirty="0">
                <a:solidFill>
                  <a:srgbClr val="FF0000"/>
                </a:solidFill>
              </a:rPr>
              <a:t>Then the King will say to those on His right hand, 'Come, you blessed of My Father, inherit the kingdom prepared for you from the foundation of the world: </a:t>
            </a:r>
            <a:r>
              <a:rPr lang="en-US" sz="4000" dirty="0"/>
              <a:t>35 </a:t>
            </a:r>
            <a:r>
              <a:rPr lang="en-US" sz="4000" dirty="0">
                <a:solidFill>
                  <a:srgbClr val="FF0000"/>
                </a:solidFill>
              </a:rPr>
              <a:t>for I was hungry and you gave Me food; I was thirsty and you gave Me drink; I was a stranger and you took Me in; </a:t>
            </a:r>
            <a:r>
              <a:rPr lang="en-US" sz="4000" dirty="0"/>
              <a:t>36 </a:t>
            </a:r>
            <a:r>
              <a:rPr lang="en-US" sz="4000" dirty="0">
                <a:solidFill>
                  <a:srgbClr val="FF0000"/>
                </a:solidFill>
              </a:rPr>
              <a:t>I was naked and you clothed Me; I was sick and you visited Me; I was in prison and you came to Me.' </a:t>
            </a: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r>
              <a:rPr kumimoji="0" lang="en-US" sz="4000" b="1"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7136561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EB0AD-71C9-5AD1-443D-FF46379F2F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DE0460E-F06F-DFEB-732D-F75EA89BF147}"/>
              </a:ext>
            </a:extLst>
          </p:cNvPr>
          <p:cNvSpPr txBox="1">
            <a:spLocks noChangeArrowheads="1"/>
          </p:cNvSpPr>
          <p:nvPr/>
        </p:nvSpPr>
        <p:spPr>
          <a:xfrm>
            <a:off x="0" y="0"/>
            <a:ext cx="12192000" cy="5029200"/>
          </a:xfrm>
          <a:prstGeom prst="rect">
            <a:avLst/>
          </a:prstGeom>
        </p:spPr>
        <p:txBody>
          <a:bodyPr/>
          <a:lstStyle/>
          <a:p>
            <a:pPr algn="ctr"/>
            <a:r>
              <a:rPr lang="en-US" sz="4000" dirty="0"/>
              <a:t> 37 </a:t>
            </a:r>
            <a:r>
              <a:rPr lang="en-US" sz="4000" dirty="0">
                <a:solidFill>
                  <a:srgbClr val="FF0000"/>
                </a:solidFill>
              </a:rPr>
              <a:t>"Then the righteous will answer Him, saying, 'Lord, when did we see You hungry and feed You, or thirsty and give You drink?</a:t>
            </a:r>
            <a:r>
              <a:rPr lang="en-US" sz="4000" dirty="0"/>
              <a:t> 38 </a:t>
            </a:r>
            <a:r>
              <a:rPr lang="en-US" sz="4000" dirty="0">
                <a:solidFill>
                  <a:srgbClr val="FF0000"/>
                </a:solidFill>
              </a:rPr>
              <a:t>When did we see You a stranger and take You in, or naked and clothe You? 39 Or when did we see You sick, or in prison, and come to You?' </a:t>
            </a:r>
            <a:r>
              <a:rPr lang="en-US" sz="4000" dirty="0"/>
              <a:t>40 </a:t>
            </a:r>
            <a:r>
              <a:rPr lang="en-US" sz="4000" dirty="0">
                <a:solidFill>
                  <a:srgbClr val="FF0000"/>
                </a:solidFill>
              </a:rPr>
              <a:t>"And the King will answer and say to them, 'Assuredly, I say to you, inasmuch as you did it to one of the least of these My brethren, you did it to Me.' </a:t>
            </a: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r>
              <a:rPr kumimoji="0" lang="en-US" sz="4000" b="1"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4658093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98CDF-4D4D-FC6D-2E2C-D3D0BEBA6FF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D7CB908-DB5C-9AE0-0EAD-DB1F302B743F}"/>
              </a:ext>
            </a:extLst>
          </p:cNvPr>
          <p:cNvSpPr txBox="1">
            <a:spLocks noChangeArrowheads="1"/>
          </p:cNvSpPr>
          <p:nvPr/>
        </p:nvSpPr>
        <p:spPr>
          <a:xfrm>
            <a:off x="0" y="0"/>
            <a:ext cx="12192000" cy="5029200"/>
          </a:xfrm>
          <a:prstGeom prst="rect">
            <a:avLst/>
          </a:prstGeom>
        </p:spPr>
        <p:txBody>
          <a:bodyPr/>
          <a:lstStyle/>
          <a:p>
            <a:pPr algn="ctr"/>
            <a:r>
              <a:rPr lang="en-US" sz="4000" dirty="0"/>
              <a:t> 41 </a:t>
            </a:r>
            <a:r>
              <a:rPr lang="en-US" sz="4000" dirty="0">
                <a:solidFill>
                  <a:srgbClr val="FF0000"/>
                </a:solidFill>
              </a:rPr>
              <a:t>"Then He will also say to those on the left hand, 'Depart from Me, you cursed, into the everlasting fire prepared for the devil and his angels: </a:t>
            </a:r>
            <a:r>
              <a:rPr lang="en-US" sz="4000" dirty="0"/>
              <a:t>42 </a:t>
            </a:r>
            <a:r>
              <a:rPr lang="en-US" sz="4000" dirty="0">
                <a:solidFill>
                  <a:srgbClr val="FF0000"/>
                </a:solidFill>
              </a:rPr>
              <a:t>for I was hungry and you gave Me no food; I was thirsty and you gave Me no drink;</a:t>
            </a:r>
            <a:r>
              <a:rPr lang="en-US" sz="4000" dirty="0"/>
              <a:t> 43 </a:t>
            </a:r>
            <a:r>
              <a:rPr lang="en-US" sz="4000" dirty="0">
                <a:solidFill>
                  <a:srgbClr val="FF0000"/>
                </a:solidFill>
              </a:rPr>
              <a:t>I was a stranger and you did not take Me in, naked and you did not clothe Me, sick and in prison and you did not visit Me.' </a:t>
            </a:r>
          </a:p>
          <a:p>
            <a:pPr algn="ctr"/>
            <a:r>
              <a:rPr lang="en-US" sz="4000" dirty="0"/>
              <a:t> </a:t>
            </a: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r>
              <a:rPr kumimoji="0" lang="en-US" sz="4000" b="1"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5925139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9BE25-865B-B4B8-C059-153BDED27E7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DD40E724-F601-C263-A461-406A8B36CD9A}"/>
              </a:ext>
            </a:extLst>
          </p:cNvPr>
          <p:cNvSpPr txBox="1">
            <a:spLocks noChangeArrowheads="1"/>
          </p:cNvSpPr>
          <p:nvPr/>
        </p:nvSpPr>
        <p:spPr>
          <a:xfrm>
            <a:off x="0" y="0"/>
            <a:ext cx="12192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44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"Then they also will answer Him, saying, 'Lord, when did we see You hungry or thirsty or a stranger or naked or sick or in prison, and did not minister to You?'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45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"Then He will answer them, saying, 'Assuredly, I say to you, inasmuch as you did not do it to one of the least of these, you did not do it to Me.'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46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"And these will go away into everlasting punishment, but the righteous into eternal life."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Calibri" panose="020F0502020204030204" pitchFamily="34"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r>
              <a:rPr kumimoji="0" lang="en-US" sz="4000" b="1"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Calibri" panose="020F0502020204030204" pitchFamily="34"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Calibri" panose="020F0502020204030204" pitchFamily="34"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r>
              <a:rPr kumimoji="0" lang="en-US" sz="4000" b="1"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1320631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DF2E5-896E-70C7-0E8D-EEAF179ECE3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8ACF01C-88DC-4F42-497E-0AC86B88F1AB}"/>
              </a:ext>
            </a:extLst>
          </p:cNvPr>
          <p:cNvSpPr txBox="1">
            <a:spLocks noChangeArrowheads="1"/>
          </p:cNvSpPr>
          <p:nvPr/>
        </p:nvSpPr>
        <p:spPr>
          <a:xfrm>
            <a:off x="-36945"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Luke 16:19-31</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19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There was a certain rich man who was clothed in purple and fine linen and fared sumptuously every day.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20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But there was a certain beggar named Lazarus, full of sores, who was laid at his gate,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21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desiring to be fed with the crumbs which fell from the rich man's table. Moreover the dogs came and licked his sores.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241608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AB8A0-F5E0-BF09-0B29-B2C7E4A69AAE}"/>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EB93C2F-5A58-6500-89F5-4E1B5856C17A}"/>
              </a:ext>
            </a:extLst>
          </p:cNvPr>
          <p:cNvSpPr txBox="1">
            <a:spLocks noChangeArrowheads="1"/>
          </p:cNvSpPr>
          <p:nvPr/>
        </p:nvSpPr>
        <p:spPr>
          <a:xfrm>
            <a:off x="-36945"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22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So it was that the beggar died, and was carried by the angels to Abraham's bosom. The rich man also died and was buried.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23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And being in torments in Hades, he lifted up his eyes and saw Abraham afar off, and Lazarus in his bosom.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24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Then he cried and said, 'Father Abraham, have mercy on me, and send Lazarus that he may dip the tip of his finger in water and cool my tongue; for I am tormented in this flame.'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172344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dirty="0"/>
              <a:t> </a:t>
            </a:r>
            <a:r>
              <a:rPr lang="en-US" sz="4000" b="1" u="sng" dirty="0"/>
              <a:t>Luke 8:43-48</a:t>
            </a:r>
            <a:endParaRPr lang="en-US" sz="4000" u="sng" dirty="0"/>
          </a:p>
          <a:p>
            <a:pPr algn="ctr"/>
            <a:r>
              <a:rPr lang="en-US" sz="4000" dirty="0"/>
              <a:t>43 Now a woman, having a flow of blood for twelve years, who had spent all her livelihood on physicians and could not be healed by any, 44 came from behind and touched the border of His garment. And immediately her flow of blood stopped. 45 And Jesus said, </a:t>
            </a:r>
            <a:r>
              <a:rPr lang="en-US" sz="4000" dirty="0">
                <a:solidFill>
                  <a:srgbClr val="FF0000"/>
                </a:solidFill>
              </a:rPr>
              <a:t>"Who touched Me?" </a:t>
            </a:r>
            <a:r>
              <a:rPr lang="en-US" sz="4000" dirty="0"/>
              <a:t>When all denied it, Peter and those with him said, "Master, the multitudes throng and press You, and You say, 'Who touched Me?' "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1F363D02-021A-6260-A3FA-E08E39F23C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76200"/>
            <a:ext cx="12420600" cy="7086600"/>
          </a:xfrm>
          <a:prstGeom prst="rect">
            <a:avLst/>
          </a:prstGeom>
        </p:spPr>
      </p:pic>
    </p:spTree>
    <p:extLst>
      <p:ext uri="{BB962C8B-B14F-4D97-AF65-F5344CB8AC3E}">
        <p14:creationId xmlns:p14="http://schemas.microsoft.com/office/powerpoint/2010/main" val="33260243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3B3A1-E137-E43E-618E-2A88B0ACC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0FCFD34-B6BB-1D47-7E05-5936150125E2}"/>
              </a:ext>
            </a:extLst>
          </p:cNvPr>
          <p:cNvSpPr txBox="1">
            <a:spLocks noChangeArrowheads="1"/>
          </p:cNvSpPr>
          <p:nvPr/>
        </p:nvSpPr>
        <p:spPr>
          <a:xfrm>
            <a:off x="-36945"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25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But Abraham said, 'Son, remember that in your lifetime you received your good things, and likewise Lazarus evil things; but now he is comforted and you are tormented.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26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And besides all this, between us and you there is a great gulf fixed, so that those who want to pass from here to you cannot, nor can those from there pass to us.'</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27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Then he said, 'I beg you therefore, father, that you would send him to my father's house,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2616232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0C8A8-6A94-00C3-9186-E10FE4F0C99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182663D-BBE3-4634-C237-CA4FC9AFC4FF}"/>
              </a:ext>
            </a:extLst>
          </p:cNvPr>
          <p:cNvSpPr txBox="1">
            <a:spLocks noChangeArrowheads="1"/>
          </p:cNvSpPr>
          <p:nvPr/>
        </p:nvSpPr>
        <p:spPr>
          <a:xfrm>
            <a:off x="-36945"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28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for I have five brothers, that he may testify to them, lest they also come to this place of torment.'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29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Abraham said to him, 'They have Moses and the prophets; let them hear them.'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30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And he said, 'No, father Abraham; but if one goes to them from the dead, they will repent.'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31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But he said to him, 'If they do not hear Moses and the prophets, neither will they be persuaded though one rise from the dead.' "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itchFamily="34" charset="0"/>
                <a:ea typeface="+mn-ea"/>
                <a:cs typeface="Arial" charset="0"/>
              </a:rPr>
              <a:t> </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9980865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E3019-98F3-A568-2F80-9FEF58BF5CF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D5888161-B2D2-7752-CA6C-BF79ACC2C0DD}"/>
              </a:ext>
            </a:extLst>
          </p:cNvPr>
          <p:cNvSpPr txBox="1">
            <a:spLocks noChangeArrowheads="1"/>
          </p:cNvSpPr>
          <p:nvPr/>
        </p:nvSpPr>
        <p:spPr>
          <a:xfrm>
            <a:off x="0" y="0"/>
            <a:ext cx="12192000" cy="5486400"/>
          </a:xfrm>
          <a:prstGeom prst="rect">
            <a:avLst/>
          </a:prstGeom>
        </p:spPr>
        <p:txBody>
          <a:bodyPr/>
          <a:lstStyle/>
          <a:p>
            <a:pPr algn="ctr"/>
            <a:r>
              <a:rPr lang="en-US" sz="4000" b="1" u="sng" dirty="0"/>
              <a:t>Where is Hell Located?</a:t>
            </a:r>
            <a:endParaRPr lang="en-US" sz="4000" u="sng" dirty="0"/>
          </a:p>
          <a:p>
            <a:pPr algn="ctr"/>
            <a:r>
              <a:rPr lang="en-US" sz="4000" dirty="0"/>
              <a:t> </a:t>
            </a:r>
          </a:p>
          <a:p>
            <a:pPr algn="ctr"/>
            <a:r>
              <a:rPr lang="en-US" sz="4000" b="1" dirty="0"/>
              <a:t> </a:t>
            </a:r>
            <a:endParaRPr lang="en-US" sz="4000" dirty="0"/>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832802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5BF36-E3BD-002B-55B6-2239673ACE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863CCACD-29AC-E2D7-9D81-436821A57B30}"/>
              </a:ext>
            </a:extLst>
          </p:cNvPr>
          <p:cNvSpPr txBox="1">
            <a:spLocks noChangeArrowheads="1"/>
          </p:cNvSpPr>
          <p:nvPr/>
        </p:nvSpPr>
        <p:spPr>
          <a:xfrm>
            <a:off x="0" y="0"/>
            <a:ext cx="12192000" cy="5486400"/>
          </a:xfrm>
          <a:prstGeom prst="rect">
            <a:avLst/>
          </a:prstGeom>
        </p:spPr>
        <p:txBody>
          <a:bodyPr/>
          <a:lstStyle/>
          <a:p>
            <a:pPr algn="ctr"/>
            <a:r>
              <a:rPr lang="en-US" sz="4000" b="1" u="sng" dirty="0" err="1"/>
              <a:t>Sheol</a:t>
            </a:r>
            <a:r>
              <a:rPr lang="en-US" sz="4000" b="1" u="sng" dirty="0"/>
              <a:t> (Hebrew): </a:t>
            </a:r>
            <a:endParaRPr lang="en-US" sz="4000" u="sng" dirty="0"/>
          </a:p>
          <a:p>
            <a:pPr algn="ctr"/>
            <a:r>
              <a:rPr lang="en-US" sz="4000" dirty="0"/>
              <a:t>Often translated as "the grave" or "the pit," it is a general term for the abode of the dead.</a:t>
            </a:r>
          </a:p>
          <a:p>
            <a:pPr algn="ctr"/>
            <a:r>
              <a:rPr lang="en-US" sz="4000" dirty="0"/>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974309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9F52C-187F-E051-2C15-C67A8E8C1500}"/>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D44ED20-A616-3DBD-975B-FE4DABAE29B8}"/>
              </a:ext>
            </a:extLst>
          </p:cNvPr>
          <p:cNvSpPr txBox="1">
            <a:spLocks noChangeArrowheads="1"/>
          </p:cNvSpPr>
          <p:nvPr/>
        </p:nvSpPr>
        <p:spPr>
          <a:xfrm>
            <a:off x="0" y="0"/>
            <a:ext cx="12192000" cy="5486400"/>
          </a:xfrm>
          <a:prstGeom prst="rect">
            <a:avLst/>
          </a:prstGeom>
        </p:spPr>
        <p:txBody>
          <a:bodyPr/>
          <a:lstStyle/>
          <a:p>
            <a:pPr algn="ctr"/>
            <a:r>
              <a:rPr lang="en-US" sz="4000" b="1" u="sng" dirty="0"/>
              <a:t>Hades (Greek): </a:t>
            </a:r>
            <a:endParaRPr lang="en-US" sz="4000" u="sng" dirty="0"/>
          </a:p>
          <a:p>
            <a:pPr algn="ctr"/>
            <a:r>
              <a:rPr lang="en-US" sz="4000" dirty="0"/>
              <a:t>Similar to </a:t>
            </a:r>
            <a:r>
              <a:rPr lang="en-US" sz="4000" dirty="0" err="1"/>
              <a:t>Sheol</a:t>
            </a:r>
            <a:r>
              <a:rPr lang="en-US" sz="4000" dirty="0"/>
              <a:t>, it refers to the underworld or the place of the dead.</a:t>
            </a:r>
          </a:p>
          <a:p>
            <a:pPr algn="ctr"/>
            <a:r>
              <a:rPr lang="en-US" sz="4000" dirty="0"/>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9123107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55C58-DB19-7E77-23A1-8F4C8601E55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7DA2118-B1DB-E50D-4E37-40870E2FF06E}"/>
              </a:ext>
            </a:extLst>
          </p:cNvPr>
          <p:cNvSpPr txBox="1">
            <a:spLocks noChangeArrowheads="1"/>
          </p:cNvSpPr>
          <p:nvPr/>
        </p:nvSpPr>
        <p:spPr>
          <a:xfrm>
            <a:off x="0" y="0"/>
            <a:ext cx="12192000" cy="5486400"/>
          </a:xfrm>
          <a:prstGeom prst="rect">
            <a:avLst/>
          </a:prstGeom>
        </p:spPr>
        <p:txBody>
          <a:bodyPr/>
          <a:lstStyle/>
          <a:p>
            <a:pPr algn="ctr"/>
            <a:r>
              <a:rPr lang="en-US" sz="4000" b="1" u="sng" dirty="0"/>
              <a:t>Gehenna (Greek): </a:t>
            </a:r>
            <a:endParaRPr lang="en-US" sz="4000" u="sng" dirty="0"/>
          </a:p>
          <a:p>
            <a:pPr algn="ctr"/>
            <a:r>
              <a:rPr lang="en-US" sz="4000" dirty="0"/>
              <a:t>Used by Jesus to depict hell, it draws on the imagery of the Valley of Hinnom, a place of burning refuse.</a:t>
            </a:r>
          </a:p>
          <a:p>
            <a:pPr algn="ctr"/>
            <a:r>
              <a:rPr lang="en-US" sz="4000" dirty="0"/>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8140874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6D761-519C-C612-4536-08DE8E54EFE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A6D35FC-F5BA-A281-E155-579C7AA5BCC4}"/>
              </a:ext>
            </a:extLst>
          </p:cNvPr>
          <p:cNvSpPr txBox="1">
            <a:spLocks noChangeArrowheads="1"/>
          </p:cNvSpPr>
          <p:nvPr/>
        </p:nvSpPr>
        <p:spPr>
          <a:xfrm>
            <a:off x="0" y="0"/>
            <a:ext cx="12192000" cy="5486400"/>
          </a:xfrm>
          <a:prstGeom prst="rect">
            <a:avLst/>
          </a:prstGeom>
        </p:spPr>
        <p:txBody>
          <a:bodyPr/>
          <a:lstStyle/>
          <a:p>
            <a:pPr algn="ctr"/>
            <a:r>
              <a:rPr lang="en-US" sz="4000" b="1" u="sng" dirty="0"/>
              <a:t>Tartarus (Greek): </a:t>
            </a:r>
            <a:endParaRPr lang="en-US" sz="4000" u="sng" dirty="0"/>
          </a:p>
          <a:p>
            <a:pPr algn="ctr"/>
            <a:r>
              <a:rPr lang="en-US" sz="4000" dirty="0"/>
              <a:t>Used in 2 Peter 2:4 to describe a deep abyss where certain angels are imprisoned.</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142836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7FD87-AC96-40EA-1618-15277E8740C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D7AC0F6-2041-69A0-CEA1-7EB9EB40F03C}"/>
              </a:ext>
            </a:extLst>
          </p:cNvPr>
          <p:cNvSpPr txBox="1">
            <a:spLocks noChangeArrowheads="1"/>
          </p:cNvSpPr>
          <p:nvPr/>
        </p:nvSpPr>
        <p:spPr>
          <a:xfrm>
            <a:off x="-36945"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28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for I have five brothers, that he may testify to them, lest they also come to this place of torment.'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29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Abraham said to him, 'They have Moses and the prophets; let them hear them.'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30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And he said, 'No, father Abraham; but if one goes to them from the dead, they will repent.'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31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But he said to him, 'If they do not hear Moses and the prophets, neither will they be persuaded though one rise from the dead.' "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itchFamily="34" charset="0"/>
                <a:ea typeface="+mn-ea"/>
                <a:cs typeface="Arial" charset="0"/>
              </a:rPr>
              <a:t> </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pic>
        <p:nvPicPr>
          <p:cNvPr id="4" name="Picture 3">
            <a:extLst>
              <a:ext uri="{FF2B5EF4-FFF2-40B4-BE49-F238E27FC236}">
                <a16:creationId xmlns:a16="http://schemas.microsoft.com/office/drawing/2014/main" id="{6245E5AD-6DE4-4509-85B8-D016AF66BE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12420600" cy="6858000"/>
          </a:xfrm>
          <a:prstGeom prst="rect">
            <a:avLst/>
          </a:prstGeom>
        </p:spPr>
      </p:pic>
      <p:pic>
        <p:nvPicPr>
          <p:cNvPr id="5" name="Picture 4">
            <a:extLst>
              <a:ext uri="{FF2B5EF4-FFF2-40B4-BE49-F238E27FC236}">
                <a16:creationId xmlns:a16="http://schemas.microsoft.com/office/drawing/2014/main" id="{04C886AA-8934-D652-82CC-218747D63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0"/>
            <a:ext cx="12420600" cy="6858000"/>
          </a:xfrm>
          <a:prstGeom prst="rect">
            <a:avLst/>
          </a:prstGeom>
        </p:spPr>
      </p:pic>
    </p:spTree>
    <p:extLst>
      <p:ext uri="{BB962C8B-B14F-4D97-AF65-F5344CB8AC3E}">
        <p14:creationId xmlns:p14="http://schemas.microsoft.com/office/powerpoint/2010/main" val="42454397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90680-1C83-D43D-4FC0-65D033A7AC2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071B30-C9F1-EC84-EA9A-31AD75916C99}"/>
              </a:ext>
            </a:extLst>
          </p:cNvPr>
          <p:cNvSpPr txBox="1">
            <a:spLocks noChangeArrowheads="1"/>
          </p:cNvSpPr>
          <p:nvPr/>
        </p:nvSpPr>
        <p:spPr>
          <a:xfrm>
            <a:off x="-36945"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28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for I have five brothers, that he may testify to them, lest they also come to this place of torment.'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29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Abraham said to him, 'They have Moses and the prophets; let them hear them.'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30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And he said, 'No, father Abraham; but if one goes to them from the dead, they will repent.'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31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But he said to him, 'If they do not hear Moses and the prophets, neither will they be persuaded though one rise from the dead.' "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itchFamily="34" charset="0"/>
                <a:ea typeface="+mn-ea"/>
                <a:cs typeface="Arial" charset="0"/>
              </a:rPr>
              <a:t> </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pic>
        <p:nvPicPr>
          <p:cNvPr id="4" name="Picture 3">
            <a:extLst>
              <a:ext uri="{FF2B5EF4-FFF2-40B4-BE49-F238E27FC236}">
                <a16:creationId xmlns:a16="http://schemas.microsoft.com/office/drawing/2014/main" id="{FB500968-E89C-2810-9B91-CB1E68C933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12420600" cy="6858000"/>
          </a:xfrm>
          <a:prstGeom prst="rect">
            <a:avLst/>
          </a:prstGeom>
        </p:spPr>
      </p:pic>
    </p:spTree>
    <p:extLst>
      <p:ext uri="{BB962C8B-B14F-4D97-AF65-F5344CB8AC3E}">
        <p14:creationId xmlns:p14="http://schemas.microsoft.com/office/powerpoint/2010/main" val="124660155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858E0-0BE4-693A-B664-1DBBE1021E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F776A05-2B50-2A68-285B-E4681893704C}"/>
              </a:ext>
            </a:extLst>
          </p:cNvPr>
          <p:cNvSpPr txBox="1">
            <a:spLocks noChangeArrowheads="1"/>
          </p:cNvSpPr>
          <p:nvPr/>
        </p:nvSpPr>
        <p:spPr>
          <a:xfrm>
            <a:off x="-36945"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28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for I have five brothers, that he may testify to them, lest they also come to this place of torment.'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29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Abraham said to him, 'They have Moses and the prophets; let them hear them.'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30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And he said, 'No, father Abraham; but if one goes to them from the dead, they will repent.' </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31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But he said to him, 'If they do not hear Moses and the prophets, neither will they be persuaded though one rise from the dead.' "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itchFamily="34" charset="0"/>
                <a:ea typeface="+mn-ea"/>
                <a:cs typeface="Arial" charset="0"/>
              </a:rPr>
              <a:t> </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pic>
        <p:nvPicPr>
          <p:cNvPr id="4" name="Picture 3">
            <a:extLst>
              <a:ext uri="{FF2B5EF4-FFF2-40B4-BE49-F238E27FC236}">
                <a16:creationId xmlns:a16="http://schemas.microsoft.com/office/drawing/2014/main" id="{CC776671-F83E-B182-51D0-C2BB23D0AC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12420600" cy="6858000"/>
          </a:xfrm>
          <a:prstGeom prst="rect">
            <a:avLst/>
          </a:prstGeom>
        </p:spPr>
      </p:pic>
      <p:pic>
        <p:nvPicPr>
          <p:cNvPr id="5" name="Picture 4">
            <a:extLst>
              <a:ext uri="{FF2B5EF4-FFF2-40B4-BE49-F238E27FC236}">
                <a16:creationId xmlns:a16="http://schemas.microsoft.com/office/drawing/2014/main" id="{FF1184C3-5CBD-6146-203B-41621BE67B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76200"/>
            <a:ext cx="12496800" cy="7010400"/>
          </a:xfrm>
          <a:prstGeom prst="rect">
            <a:avLst/>
          </a:prstGeom>
        </p:spPr>
      </p:pic>
    </p:spTree>
    <p:extLst>
      <p:ext uri="{BB962C8B-B14F-4D97-AF65-F5344CB8AC3E}">
        <p14:creationId xmlns:p14="http://schemas.microsoft.com/office/powerpoint/2010/main" val="3870760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
            <a:ext cx="12192000" cy="7478970"/>
          </a:xfrm>
          <a:prstGeom prst="rect">
            <a:avLst/>
          </a:prstGeom>
        </p:spPr>
        <p:txBody>
          <a:bodyPr wrap="square">
            <a:spAutoFit/>
          </a:bodyPr>
          <a:lstStyle/>
          <a:p>
            <a:pPr algn="ctr"/>
            <a:r>
              <a:rPr lang="en-US" sz="4000" b="1" u="sng" dirty="0"/>
              <a:t>Mark 1:40-42</a:t>
            </a:r>
            <a:endParaRPr lang="en-US" sz="4000" u="sng" dirty="0"/>
          </a:p>
          <a:p>
            <a:pPr algn="ctr"/>
            <a:r>
              <a:rPr lang="en-US" sz="4000" dirty="0"/>
              <a:t>40 Then a leper came to Him, imploring Him, kneeling down to Him and saying to Him, "If You are willing, You can make me clean." 41 And Jesus, moved with compassion, put out His hand and touched him, and said to him, </a:t>
            </a:r>
            <a:r>
              <a:rPr lang="en-US" sz="4000" dirty="0">
                <a:solidFill>
                  <a:srgbClr val="FF0000"/>
                </a:solidFill>
              </a:rPr>
              <a:t>"I am willing; be cleansed."</a:t>
            </a:r>
            <a:r>
              <a:rPr lang="en-US" sz="4000" dirty="0"/>
              <a:t> 42 As soon as He had spoken, immediately the leprosy left him, and he was cleansed. </a:t>
            </a:r>
          </a:p>
          <a:p>
            <a:pPr algn="ctr"/>
            <a:r>
              <a:rPr lang="en-US" sz="4000" dirty="0"/>
              <a:t> </a:t>
            </a:r>
          </a:p>
          <a:p>
            <a:pPr algn="ctr"/>
            <a:r>
              <a:rPr lang="en-US" sz="4000" dirty="0"/>
              <a:t> </a:t>
            </a:r>
          </a:p>
          <a:p>
            <a:pPr algn="ctr"/>
            <a:endParaRPr lang="en-US" sz="4000" dirty="0"/>
          </a:p>
        </p:txBody>
      </p:sp>
      <p:pic>
        <p:nvPicPr>
          <p:cNvPr id="4" name="Picture 3">
            <a:extLst>
              <a:ext uri="{FF2B5EF4-FFF2-40B4-BE49-F238E27FC236}">
                <a16:creationId xmlns:a16="http://schemas.microsoft.com/office/drawing/2014/main" id="{8064EAD7-CE63-6DA6-8ECE-076F1EBA60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200"/>
            <a:ext cx="12191999" cy="6781800"/>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30270-18E0-7FCD-CEE2-263D4281403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621CCA3-FC37-85AF-2EC8-F5CBE8B1076A}"/>
              </a:ext>
            </a:extLst>
          </p:cNvPr>
          <p:cNvSpPr txBox="1">
            <a:spLocks noChangeArrowheads="1"/>
          </p:cNvSpPr>
          <p:nvPr/>
        </p:nvSpPr>
        <p:spPr>
          <a:xfrm>
            <a:off x="0"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 Place of Eternal Torment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238500450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775C7-8814-904F-2995-01846EDEB09F}"/>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FD9617E-168C-B6B6-9BBE-52CEBBFCE892}"/>
              </a:ext>
            </a:extLst>
          </p:cNvPr>
          <p:cNvSpPr txBox="1">
            <a:spLocks noChangeArrowheads="1"/>
          </p:cNvSpPr>
          <p:nvPr/>
        </p:nvSpPr>
        <p:spPr>
          <a:xfrm>
            <a:off x="0"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 Place of Eternal Torment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pic>
        <p:nvPicPr>
          <p:cNvPr id="4" name="Picture 3">
            <a:extLst>
              <a:ext uri="{FF2B5EF4-FFF2-40B4-BE49-F238E27FC236}">
                <a16:creationId xmlns:a16="http://schemas.microsoft.com/office/drawing/2014/main" id="{DFE4DB29-C7C2-2E2E-F51D-835AF6A3F1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282172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B39BD-D4DD-2CC4-3D2D-EFEE19AB7290}"/>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EAFBBE6-3758-BA35-548F-F23E7FFE1693}"/>
              </a:ext>
            </a:extLst>
          </p:cNvPr>
          <p:cNvSpPr txBox="1">
            <a:spLocks noChangeArrowheads="1"/>
          </p:cNvSpPr>
          <p:nvPr/>
        </p:nvSpPr>
        <p:spPr>
          <a:xfrm>
            <a:off x="0"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 Place of Eternal Torment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pic>
        <p:nvPicPr>
          <p:cNvPr id="4" name="Picture 3">
            <a:extLst>
              <a:ext uri="{FF2B5EF4-FFF2-40B4-BE49-F238E27FC236}">
                <a16:creationId xmlns:a16="http://schemas.microsoft.com/office/drawing/2014/main" id="{8A2FDE16-A855-BE8B-D45E-E0F602C7B6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459167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4EA3F-B311-E3FF-4894-7F7946D8F65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CBCEE1B-851C-270F-3597-8F687FD299D1}"/>
              </a:ext>
            </a:extLst>
          </p:cNvPr>
          <p:cNvSpPr txBox="1">
            <a:spLocks noChangeArrowheads="1"/>
          </p:cNvSpPr>
          <p:nvPr/>
        </p:nvSpPr>
        <p:spPr>
          <a:xfrm>
            <a:off x="0"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 Place of Eternal Torment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pic>
        <p:nvPicPr>
          <p:cNvPr id="4" name="Picture 3">
            <a:extLst>
              <a:ext uri="{FF2B5EF4-FFF2-40B4-BE49-F238E27FC236}">
                <a16:creationId xmlns:a16="http://schemas.microsoft.com/office/drawing/2014/main" id="{918B2D26-2AFA-4BA2-41EE-70B9E667BA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BEA1799F-9C40-B1C0-03AF-A8B2514EE5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934200"/>
          </a:xfrm>
          <a:prstGeom prst="rect">
            <a:avLst/>
          </a:prstGeom>
        </p:spPr>
      </p:pic>
    </p:spTree>
    <p:extLst>
      <p:ext uri="{BB962C8B-B14F-4D97-AF65-F5344CB8AC3E}">
        <p14:creationId xmlns:p14="http://schemas.microsoft.com/office/powerpoint/2010/main" val="11184190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C99B7-B115-F8C1-E8FA-79DE9ED17E6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3F52AA9-145D-D055-A3A4-C16A69FE568E}"/>
              </a:ext>
            </a:extLst>
          </p:cNvPr>
          <p:cNvSpPr txBox="1">
            <a:spLocks noChangeArrowheads="1"/>
          </p:cNvSpPr>
          <p:nvPr/>
        </p:nvSpPr>
        <p:spPr>
          <a:xfrm>
            <a:off x="0"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 Place of Eternal Torment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pic>
        <p:nvPicPr>
          <p:cNvPr id="4" name="Picture 3">
            <a:extLst>
              <a:ext uri="{FF2B5EF4-FFF2-40B4-BE49-F238E27FC236}">
                <a16:creationId xmlns:a16="http://schemas.microsoft.com/office/drawing/2014/main" id="{788D2521-1462-EAC8-F47D-F7511C27C2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96172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7C7CF-AC66-CF98-F2E3-DC15491524D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E488A5F-0366-7669-AE22-6B43AFB22260}"/>
              </a:ext>
            </a:extLst>
          </p:cNvPr>
          <p:cNvSpPr txBox="1">
            <a:spLocks noChangeArrowheads="1"/>
          </p:cNvSpPr>
          <p:nvPr/>
        </p:nvSpPr>
        <p:spPr>
          <a:xfrm>
            <a:off x="0" y="0"/>
            <a:ext cx="12192000" cy="5486400"/>
          </a:xfrm>
          <a:prstGeom prst="rect">
            <a:avLst/>
          </a:prstGeom>
        </p:spPr>
        <p:txBody>
          <a:bodyPr/>
          <a:lstStyle/>
          <a:p>
            <a:pPr algn="ctr"/>
            <a:r>
              <a:rPr lang="en-US" sz="4000" b="1" dirty="0"/>
              <a:t>Jesus Will Return to Vindicate us and Judge the Unrighteous </a:t>
            </a:r>
            <a:endParaRPr lang="en-US" sz="4000" dirty="0"/>
          </a:p>
          <a:p>
            <a:pPr algn="ctr"/>
            <a:r>
              <a:rPr lang="en-US" sz="4000" dirty="0"/>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610852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9DA25-3CB0-9F4A-FD04-52F791428CF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F3D9B02-8168-95C9-44E1-24D5DBF4CF9F}"/>
              </a:ext>
            </a:extLst>
          </p:cNvPr>
          <p:cNvSpPr txBox="1">
            <a:spLocks noChangeArrowheads="1"/>
          </p:cNvSpPr>
          <p:nvPr/>
        </p:nvSpPr>
        <p:spPr>
          <a:xfrm>
            <a:off x="0" y="0"/>
            <a:ext cx="12192000" cy="5486400"/>
          </a:xfrm>
          <a:prstGeom prst="rect">
            <a:avLst/>
          </a:prstGeom>
        </p:spPr>
        <p:txBody>
          <a:bodyPr/>
          <a:lstStyle/>
          <a:p>
            <a:pPr algn="ctr"/>
            <a:r>
              <a:rPr lang="en-US" sz="4000" b="1" u="sng" dirty="0"/>
              <a:t>2 Thessalonians 1:5-10</a:t>
            </a:r>
            <a:endParaRPr lang="en-US" sz="4000" u="sng" dirty="0"/>
          </a:p>
          <a:p>
            <a:pPr algn="ctr"/>
            <a:r>
              <a:rPr lang="en-US" sz="4000" dirty="0"/>
              <a:t>5 which is manifest evidence of the righteous judgment of God, that you may be counted worthy of the kingdom of God, for which you also suffer; 6 since it is a righteous thing with God to repay with tribulation those who trouble you, 7 and to give you who are troubled rest with us when the Lord Jesus is revealed from heaven with His mighty angels, </a:t>
            </a:r>
          </a:p>
          <a:p>
            <a:pPr algn="ctr"/>
            <a:r>
              <a:rPr lang="en-US" sz="4000" dirty="0"/>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0358017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C66C8-87D4-5463-204A-FBD1A216235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DF079C90-89AD-A27E-3C04-F297CFF80636}"/>
              </a:ext>
            </a:extLst>
          </p:cNvPr>
          <p:cNvSpPr txBox="1">
            <a:spLocks noChangeArrowheads="1"/>
          </p:cNvSpPr>
          <p:nvPr/>
        </p:nvSpPr>
        <p:spPr>
          <a:xfrm>
            <a:off x="0" y="0"/>
            <a:ext cx="12192000" cy="5486400"/>
          </a:xfrm>
          <a:prstGeom prst="rect">
            <a:avLst/>
          </a:prstGeom>
        </p:spPr>
        <p:txBody>
          <a:bodyPr/>
          <a:lstStyle/>
          <a:p>
            <a:pPr algn="ctr"/>
            <a:r>
              <a:rPr lang="en-US" sz="4000" dirty="0"/>
              <a:t>8 in flaming fire taking vengeance on those who do not know God, and on those who do not obey the gospel of our Lord Jesus Christ. 9 These shall be punished with everlasting destruction from the presence of the Lord and from the glory of His power, 10 when He comes, in that Day, to be glorified in His saints and to be admired among all those who believe, because our testimony among you was believed.</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9000406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2EE70-72A4-E2D4-0EAE-1236D1CED9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C152383-7249-8CBC-EFE9-7B12BFF29011}"/>
              </a:ext>
            </a:extLst>
          </p:cNvPr>
          <p:cNvSpPr txBox="1">
            <a:spLocks noChangeArrowheads="1"/>
          </p:cNvSpPr>
          <p:nvPr/>
        </p:nvSpPr>
        <p:spPr>
          <a:xfrm>
            <a:off x="0" y="0"/>
            <a:ext cx="12192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Jude 14-15</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14 Now Enoch, the seventh from Adam, prophesied about these men also, saying, "Behold, the Lord comes with ten thousands of His saints, 15 to execute judgment on all, to convict all who are ungodly among them of all their ungodly deeds which they have committed in an ungodly way, and of all the harsh things which ungodly sinners have spoken against Him."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Calibri" panose="020F0502020204030204" pitchFamily="34"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r>
              <a:rPr kumimoji="0" lang="en-US" sz="4000" b="1"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Calibri" panose="020F0502020204030204" pitchFamily="34"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Calibri" panose="020F0502020204030204" pitchFamily="34"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r>
              <a:rPr kumimoji="0" lang="en-US" sz="4000" b="1"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8118155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bg>
      <p:bgPr>
        <a:gradFill rotWithShape="0">
          <a:gsLst>
            <a:gs pos="0">
              <a:schemeClr val="bg2"/>
            </a:gs>
            <a:gs pos="100000">
              <a:schemeClr val="bg1"/>
            </a:gs>
          </a:gsLst>
          <a:lin ang="5400000" scaled="1"/>
        </a:gradFill>
        <a:effectLst/>
      </p:bgPr>
    </p:bg>
    <p:spTree>
      <p:nvGrpSpPr>
        <p:cNvPr id="1" name="">
          <a:extLst>
            <a:ext uri="{FF2B5EF4-FFF2-40B4-BE49-F238E27FC236}">
              <a16:creationId xmlns:a16="http://schemas.microsoft.com/office/drawing/2014/main" id="{23933F2F-6AD7-FFA7-9C76-1AE002E327D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D1FF9BD-75AA-D7FE-BCC1-D67CA2B7AE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0"/>
            <a:ext cx="7924800" cy="6858000"/>
          </a:xfrm>
          <a:prstGeom prst="rect">
            <a:avLst/>
          </a:prstGeom>
        </p:spPr>
      </p:pic>
    </p:spTree>
    <p:extLst>
      <p:ext uri="{BB962C8B-B14F-4D97-AF65-F5344CB8AC3E}">
        <p14:creationId xmlns:p14="http://schemas.microsoft.com/office/powerpoint/2010/main" val="1699114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597A1-186B-F6B9-A8BA-3689620AFBD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A143C91-85E3-5E6A-30F5-F17D598F8879}"/>
              </a:ext>
            </a:extLst>
          </p:cNvPr>
          <p:cNvSpPr/>
          <p:nvPr/>
        </p:nvSpPr>
        <p:spPr>
          <a:xfrm>
            <a:off x="0" y="1"/>
            <a:ext cx="12192000" cy="7478970"/>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Mark 1:40-42</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40 Then a leper came to Him, imploring Him, kneeling down to Him and saying to Him, "If You are willing, You can make me clean." 41 And Jesus, moved with compassion, put out His hand and touched him, and said to him,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"I am willing; be cleansed."</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42 As soon as He had spoken, immediately the leprosy left him, and he was cleansed.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pic>
        <p:nvPicPr>
          <p:cNvPr id="4" name="Picture 3">
            <a:extLst>
              <a:ext uri="{FF2B5EF4-FFF2-40B4-BE49-F238E27FC236}">
                <a16:creationId xmlns:a16="http://schemas.microsoft.com/office/drawing/2014/main" id="{FCB01D1D-6B74-561D-F6B9-33CADB363B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200"/>
            <a:ext cx="12191999" cy="6781800"/>
          </a:xfrm>
          <a:prstGeom prst="rect">
            <a:avLst/>
          </a:prstGeom>
        </p:spPr>
      </p:pic>
      <p:pic>
        <p:nvPicPr>
          <p:cNvPr id="5" name="Picture 4">
            <a:extLst>
              <a:ext uri="{FF2B5EF4-FFF2-40B4-BE49-F238E27FC236}">
                <a16:creationId xmlns:a16="http://schemas.microsoft.com/office/drawing/2014/main" id="{4A142E93-BCD2-0E63-A0EC-DF9F0ABEE7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1"/>
            <a:ext cx="12268200" cy="6934201"/>
          </a:xfrm>
          <a:prstGeom prst="rect">
            <a:avLst/>
          </a:prstGeom>
        </p:spPr>
      </p:pic>
    </p:spTree>
    <p:extLst>
      <p:ext uri="{BB962C8B-B14F-4D97-AF65-F5344CB8AC3E}">
        <p14:creationId xmlns:p14="http://schemas.microsoft.com/office/powerpoint/2010/main" val="154318498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bg>
      <p:bgPr>
        <a:gradFill rotWithShape="0">
          <a:gsLst>
            <a:gs pos="0">
              <a:schemeClr val="bg2"/>
            </a:gs>
            <a:gs pos="100000">
              <a:schemeClr val="bg1"/>
            </a:gs>
          </a:gsLst>
          <a:lin ang="5400000" scaled="1"/>
        </a:gradFill>
        <a:effectLst/>
      </p:bgPr>
    </p:bg>
    <p:spTree>
      <p:nvGrpSpPr>
        <p:cNvPr id="1" name="">
          <a:extLst>
            <a:ext uri="{FF2B5EF4-FFF2-40B4-BE49-F238E27FC236}">
              <a16:creationId xmlns:a16="http://schemas.microsoft.com/office/drawing/2014/main" id="{4C970632-FD36-C5AC-DDDA-7B172899C4D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DF2B3A7-BEE8-78A7-0BB4-29BC5E8487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1" y="0"/>
            <a:ext cx="9525000" cy="6858000"/>
          </a:xfrm>
          <a:prstGeom prst="rect">
            <a:avLst/>
          </a:prstGeom>
        </p:spPr>
      </p:pic>
    </p:spTree>
    <p:extLst>
      <p:ext uri="{BB962C8B-B14F-4D97-AF65-F5344CB8AC3E}">
        <p14:creationId xmlns:p14="http://schemas.microsoft.com/office/powerpoint/2010/main" val="303843998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7D0BB-B331-E915-2C1D-8C8714B13CC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A61E94F-D05E-FC5F-EDBD-6F90C17BBA7E}"/>
              </a:ext>
            </a:extLst>
          </p:cNvPr>
          <p:cNvSpPr txBox="1">
            <a:spLocks noChangeArrowheads="1"/>
          </p:cNvSpPr>
          <p:nvPr/>
        </p:nvSpPr>
        <p:spPr>
          <a:xfrm>
            <a:off x="0"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4000" b="1" u="sng" dirty="0">
                <a:solidFill>
                  <a:srgbClr val="FFFFFF"/>
                </a:solidFill>
              </a:rPr>
              <a:t>God’s Home for His People!</a:t>
            </a:r>
            <a:endPar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60632162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EAE0B-3D27-3196-71B1-D868AAB096E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2D9CBFC-CB6E-1EE2-52C0-F6C7330B5A3B}"/>
              </a:ext>
            </a:extLst>
          </p:cNvPr>
          <p:cNvSpPr txBox="1">
            <a:spLocks noChangeArrowheads="1"/>
          </p:cNvSpPr>
          <p:nvPr/>
        </p:nvSpPr>
        <p:spPr>
          <a:xfrm>
            <a:off x="0" y="0"/>
            <a:ext cx="12192000" cy="5486400"/>
          </a:xfrm>
          <a:prstGeom prst="rect">
            <a:avLst/>
          </a:prstGeom>
        </p:spPr>
        <p:txBody>
          <a:bodyPr/>
          <a:lstStyle/>
          <a:p>
            <a:pPr algn="ctr"/>
            <a:r>
              <a:rPr lang="en-US" sz="4000" b="1" u="sng" dirty="0"/>
              <a:t>Revelation 21:1-5</a:t>
            </a:r>
            <a:endParaRPr lang="en-US" sz="4000" u="sng" dirty="0"/>
          </a:p>
          <a:p>
            <a:pPr algn="ctr"/>
            <a:r>
              <a:rPr lang="en-US" sz="4000" dirty="0"/>
              <a:t>1 Now I saw a new heaven and a new earth, for the first heaven and the first earth had passed away. Also there was no more sea. 2 Then I, John, saw the holy city, New Jerusalem, coming down out of heaven from God, prepared as a bride adorned for her husband. </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40030294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D7F01-2126-6D2C-1A90-8DDC80E3F4B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D9FAA2BB-4575-BA1A-4E90-F695DB448262}"/>
              </a:ext>
            </a:extLst>
          </p:cNvPr>
          <p:cNvSpPr txBox="1">
            <a:spLocks noChangeArrowheads="1"/>
          </p:cNvSpPr>
          <p:nvPr/>
        </p:nvSpPr>
        <p:spPr>
          <a:xfrm>
            <a:off x="0" y="0"/>
            <a:ext cx="12192000" cy="5486400"/>
          </a:xfrm>
          <a:prstGeom prst="rect">
            <a:avLst/>
          </a:prstGeom>
        </p:spPr>
        <p:txBody>
          <a:bodyPr/>
          <a:lstStyle/>
          <a:p>
            <a:pPr algn="ctr"/>
            <a:r>
              <a:rPr lang="en-US" sz="4000" dirty="0"/>
              <a:t>3 And I heard a loud voice from heaven saying, "Behold, the tabernacle of God is with men, and He will dwell with them, and they shall be His people. God Himself will be with them and be their God. </a:t>
            </a:r>
          </a:p>
          <a:p>
            <a:pPr algn="ctr"/>
            <a:r>
              <a:rPr lang="en-US" sz="4000" dirty="0"/>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36269781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C35D9-C848-2A16-673F-EC6C3F42455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D11AE220-4C0E-9ABD-BCC7-846F452BD932}"/>
              </a:ext>
            </a:extLst>
          </p:cNvPr>
          <p:cNvSpPr txBox="1">
            <a:spLocks noChangeArrowheads="1"/>
          </p:cNvSpPr>
          <p:nvPr/>
        </p:nvSpPr>
        <p:spPr>
          <a:xfrm>
            <a:off x="0" y="0"/>
            <a:ext cx="12192000" cy="5486400"/>
          </a:xfrm>
          <a:prstGeom prst="rect">
            <a:avLst/>
          </a:prstGeom>
        </p:spPr>
        <p:txBody>
          <a:bodyPr/>
          <a:lstStyle/>
          <a:p>
            <a:pPr algn="ctr"/>
            <a:r>
              <a:rPr lang="en-US" sz="4000" dirty="0"/>
              <a:t>4 And God will wipe away every tear from their eyes; there shall be no more death, nor sorrow, nor crying. There shall be no more pain, for the former things have passed away." 5 Then He who sat on the throne said, "Behold, I make all things new." </a:t>
            </a:r>
          </a:p>
          <a:p>
            <a:pPr algn="ctr"/>
            <a:r>
              <a:rPr lang="en-US" sz="4000" dirty="0"/>
              <a:t> </a:t>
            </a:r>
          </a:p>
        </p:txBody>
      </p:sp>
    </p:spTree>
    <p:extLst>
      <p:ext uri="{BB962C8B-B14F-4D97-AF65-F5344CB8AC3E}">
        <p14:creationId xmlns:p14="http://schemas.microsoft.com/office/powerpoint/2010/main" val="100325692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B0070-51F0-F45C-2A20-D10E6078B1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4EA7115-9D2B-7AF9-7E00-2C32964EBE97}"/>
              </a:ext>
            </a:extLst>
          </p:cNvPr>
          <p:cNvSpPr txBox="1">
            <a:spLocks noChangeArrowheads="1"/>
          </p:cNvSpPr>
          <p:nvPr/>
        </p:nvSpPr>
        <p:spPr>
          <a:xfrm>
            <a:off x="0"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God’s Home for His People!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pic>
        <p:nvPicPr>
          <p:cNvPr id="4" name="Picture 3">
            <a:extLst>
              <a:ext uri="{FF2B5EF4-FFF2-40B4-BE49-F238E27FC236}">
                <a16:creationId xmlns:a16="http://schemas.microsoft.com/office/drawing/2014/main" id="{D988D89D-D230-342C-3C33-A7CBADDE86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170183085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31913-F315-6F98-8125-68B64E70635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A216218-47B9-B4A4-F6B4-87C3BFB97DBF}"/>
              </a:ext>
            </a:extLst>
          </p:cNvPr>
          <p:cNvSpPr txBox="1">
            <a:spLocks noChangeArrowheads="1"/>
          </p:cNvSpPr>
          <p:nvPr/>
        </p:nvSpPr>
        <p:spPr>
          <a:xfrm>
            <a:off x="0"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God’s Home for His People!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pic>
        <p:nvPicPr>
          <p:cNvPr id="4" name="Picture 3">
            <a:extLst>
              <a:ext uri="{FF2B5EF4-FFF2-40B4-BE49-F238E27FC236}">
                <a16:creationId xmlns:a16="http://schemas.microsoft.com/office/drawing/2014/main" id="{87A6A058-152F-FA95-E31E-8497B626E7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2990332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8CE77-6BD8-5A28-7A9B-0925084963E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646A2FD-70C9-0697-9DAB-F12DAC82E7E1}"/>
              </a:ext>
            </a:extLst>
          </p:cNvPr>
          <p:cNvSpPr txBox="1">
            <a:spLocks noChangeArrowheads="1"/>
          </p:cNvSpPr>
          <p:nvPr/>
        </p:nvSpPr>
        <p:spPr>
          <a:xfrm>
            <a:off x="0"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God’s Home for His People!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pic>
        <p:nvPicPr>
          <p:cNvPr id="4" name="Picture 3">
            <a:extLst>
              <a:ext uri="{FF2B5EF4-FFF2-40B4-BE49-F238E27FC236}">
                <a16:creationId xmlns:a16="http://schemas.microsoft.com/office/drawing/2014/main" id="{0B3D6491-9484-2B4A-2222-B6ECEDC839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406337849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2128A-2682-0642-39E1-7B1F567B995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D18337EB-4F0A-1665-F708-0E9EC2FF94EC}"/>
              </a:ext>
            </a:extLst>
          </p:cNvPr>
          <p:cNvSpPr txBox="1">
            <a:spLocks noChangeArrowheads="1"/>
          </p:cNvSpPr>
          <p:nvPr/>
        </p:nvSpPr>
        <p:spPr>
          <a:xfrm>
            <a:off x="0"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God’s Home for His People!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pic>
        <p:nvPicPr>
          <p:cNvPr id="4" name="Picture 3">
            <a:extLst>
              <a:ext uri="{FF2B5EF4-FFF2-40B4-BE49-F238E27FC236}">
                <a16:creationId xmlns:a16="http://schemas.microsoft.com/office/drawing/2014/main" id="{EEA768EF-5FEA-3AC8-06D5-42869DF41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5" name="Picture 4">
            <a:extLst>
              <a:ext uri="{FF2B5EF4-FFF2-40B4-BE49-F238E27FC236}">
                <a16:creationId xmlns:a16="http://schemas.microsoft.com/office/drawing/2014/main" id="{DF99B90B-E414-38D5-EF76-917D89FFF6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Tree>
    <p:extLst>
      <p:ext uri="{BB962C8B-B14F-4D97-AF65-F5344CB8AC3E}">
        <p14:creationId xmlns:p14="http://schemas.microsoft.com/office/powerpoint/2010/main" val="44465276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71098-F927-A3B9-6F77-30BA812AE51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F273233-92B1-B9FE-4EA4-FA7ACC04D37F}"/>
              </a:ext>
            </a:extLst>
          </p:cNvPr>
          <p:cNvSpPr txBox="1">
            <a:spLocks noChangeArrowheads="1"/>
          </p:cNvSpPr>
          <p:nvPr/>
        </p:nvSpPr>
        <p:spPr>
          <a:xfrm>
            <a:off x="0" y="0"/>
            <a:ext cx="12192000" cy="5486400"/>
          </a:xfrm>
          <a:prstGeom prst="rect">
            <a:avLst/>
          </a:prstGeom>
        </p:spPr>
        <p:txBody>
          <a:bodyPr/>
          <a:lstStyle/>
          <a:p>
            <a:pPr lvl="0" algn="ctr"/>
            <a:r>
              <a:rPr lang="en-US" sz="4000" b="1" u="sng" dirty="0">
                <a:solidFill>
                  <a:srgbClr val="FFFFFF"/>
                </a:solidFill>
              </a:rPr>
              <a:t>John 14:1-4</a:t>
            </a:r>
          </a:p>
          <a:p>
            <a:pPr algn="ctr"/>
            <a:r>
              <a:rPr lang="en-US" sz="4000" dirty="0">
                <a:solidFill>
                  <a:srgbClr val="FFFFFF"/>
                </a:solidFill>
              </a:rPr>
              <a:t>1 </a:t>
            </a:r>
            <a:r>
              <a:rPr lang="en-US" sz="4000" dirty="0">
                <a:solidFill>
                  <a:srgbClr val="FF0000"/>
                </a:solidFill>
              </a:rPr>
              <a:t>"Let not your heart be troubled; you believe in God, believe also in Me. </a:t>
            </a:r>
            <a:r>
              <a:rPr lang="en-US" sz="4000" dirty="0">
                <a:solidFill>
                  <a:srgbClr val="FFFFFF"/>
                </a:solidFill>
              </a:rPr>
              <a:t>2 </a:t>
            </a:r>
            <a:r>
              <a:rPr lang="en-US" sz="4000" dirty="0">
                <a:solidFill>
                  <a:srgbClr val="FF0000"/>
                </a:solidFill>
              </a:rPr>
              <a:t>In My Father's house are many mansions; if it were not so, I would have told you. I go to prepare a place for you.</a:t>
            </a:r>
            <a:r>
              <a:rPr lang="en-US" sz="4000" dirty="0">
                <a:solidFill>
                  <a:srgbClr val="FFFFFF"/>
                </a:solidFill>
              </a:rPr>
              <a:t> 3 </a:t>
            </a:r>
            <a:r>
              <a:rPr lang="en-US" sz="4000" dirty="0">
                <a:solidFill>
                  <a:srgbClr val="FF0000"/>
                </a:solidFill>
              </a:rPr>
              <a:t>And if I go and prepare a place for you, I will come again and receive you to Myself; that where I am, there you may be also. </a:t>
            </a:r>
            <a:r>
              <a:rPr lang="en-US" sz="4000" dirty="0"/>
              <a:t>4</a:t>
            </a:r>
            <a:r>
              <a:rPr lang="en-US" sz="4000" dirty="0">
                <a:solidFill>
                  <a:srgbClr val="FF0000"/>
                </a:solidFill>
              </a:rPr>
              <a:t> And where I go you know, and the way you know."</a:t>
            </a:r>
          </a:p>
          <a:p>
            <a:pPr lvl="0" algn="ctr"/>
            <a:endParaRPr lang="en-US" sz="4000" dirty="0">
              <a:solidFill>
                <a:srgbClr val="FF0000"/>
              </a:solidFill>
            </a:endParaRPr>
          </a:p>
          <a:p>
            <a:pPr lvl="0" algn="ctr"/>
            <a:endParaRPr lang="en-US" sz="4000" dirty="0">
              <a:solidFill>
                <a:srgbClr val="FFFFFF"/>
              </a:solidFill>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671065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297F4-36F7-793F-47DE-9D5591D30A0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8BD9F27-B70E-C009-5B98-26F8CE03746D}"/>
              </a:ext>
            </a:extLst>
          </p:cNvPr>
          <p:cNvSpPr/>
          <p:nvPr/>
        </p:nvSpPr>
        <p:spPr>
          <a:xfrm>
            <a:off x="0" y="1"/>
            <a:ext cx="12192000" cy="7478970"/>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Mark 1:40-42</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40 Then a leper came to Him, imploring Him, kneeling down to Him and saying to Him, "If You are willing, You can make me clean." 41 And Jesus, moved with compassion, put out His hand and touched him, and said to him, </a:t>
            </a:r>
            <a:r>
              <a:rPr kumimoji="0" lang="en-US" sz="4000" b="0" i="0" u="none" strike="noStrike" kern="1200" cap="none" spc="0" normalizeH="0" baseline="0" noProof="0" dirty="0">
                <a:ln>
                  <a:noFill/>
                </a:ln>
                <a:solidFill>
                  <a:srgbClr val="FF0000"/>
                </a:solidFill>
                <a:effectLst/>
                <a:uLnTx/>
                <a:uFillTx/>
                <a:latin typeface="Verdana" pitchFamily="34" charset="0"/>
                <a:ea typeface="+mn-ea"/>
                <a:cs typeface="Arial" charset="0"/>
              </a:rPr>
              <a:t>"I am willing; be cleansed."</a:t>
            </a: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42 As soon as He had spoken, immediately the leprosy left him, and he was cleansed.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pic>
        <p:nvPicPr>
          <p:cNvPr id="4" name="Picture 3">
            <a:extLst>
              <a:ext uri="{FF2B5EF4-FFF2-40B4-BE49-F238E27FC236}">
                <a16:creationId xmlns:a16="http://schemas.microsoft.com/office/drawing/2014/main" id="{BE0A0B09-35E3-EE6A-1235-25C453C8EC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200"/>
            <a:ext cx="12191999" cy="6781800"/>
          </a:xfrm>
          <a:prstGeom prst="rect">
            <a:avLst/>
          </a:prstGeom>
        </p:spPr>
      </p:pic>
      <p:pic>
        <p:nvPicPr>
          <p:cNvPr id="5" name="Picture 4">
            <a:extLst>
              <a:ext uri="{FF2B5EF4-FFF2-40B4-BE49-F238E27FC236}">
                <a16:creationId xmlns:a16="http://schemas.microsoft.com/office/drawing/2014/main" id="{831CC967-CEA4-98CB-6F17-F7F71FA002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1"/>
            <a:ext cx="12268200" cy="6934201"/>
          </a:xfrm>
          <a:prstGeom prst="rect">
            <a:avLst/>
          </a:prstGeom>
        </p:spPr>
      </p:pic>
      <p:pic>
        <p:nvPicPr>
          <p:cNvPr id="6" name="Picture 5">
            <a:extLst>
              <a:ext uri="{FF2B5EF4-FFF2-40B4-BE49-F238E27FC236}">
                <a16:creationId xmlns:a16="http://schemas.microsoft.com/office/drawing/2014/main" id="{D33A7B8C-8BB4-7E5F-75F8-7E665224FC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1" y="0"/>
            <a:ext cx="12268199" cy="6934200"/>
          </a:xfrm>
          <a:prstGeom prst="rect">
            <a:avLst/>
          </a:prstGeom>
        </p:spPr>
      </p:pic>
    </p:spTree>
    <p:extLst>
      <p:ext uri="{BB962C8B-B14F-4D97-AF65-F5344CB8AC3E}">
        <p14:creationId xmlns:p14="http://schemas.microsoft.com/office/powerpoint/2010/main" val="225025272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031A5-3935-D83A-26B2-608D42497B8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9C281E0-4711-1FEE-A00A-BA24095BF4E0}"/>
              </a:ext>
            </a:extLst>
          </p:cNvPr>
          <p:cNvSpPr txBox="1">
            <a:spLocks noChangeArrowheads="1"/>
          </p:cNvSpPr>
          <p:nvPr/>
        </p:nvSpPr>
        <p:spPr>
          <a:xfrm>
            <a:off x="0" y="0"/>
            <a:ext cx="12192000" cy="5486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God’s Home for His People!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pic>
        <p:nvPicPr>
          <p:cNvPr id="4" name="Picture 3">
            <a:extLst>
              <a:ext uri="{FF2B5EF4-FFF2-40B4-BE49-F238E27FC236}">
                <a16:creationId xmlns:a16="http://schemas.microsoft.com/office/drawing/2014/main" id="{BC61A9B0-EAB2-D8FF-052E-A1C38E1CF9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5" name="Picture 4">
            <a:extLst>
              <a:ext uri="{FF2B5EF4-FFF2-40B4-BE49-F238E27FC236}">
                <a16:creationId xmlns:a16="http://schemas.microsoft.com/office/drawing/2014/main" id="{8F2ECED5-AC91-2AB4-5785-7BB61831A0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12191998" cy="6879364"/>
          </a:xfrm>
          <a:prstGeom prst="rect">
            <a:avLst/>
          </a:prstGeom>
        </p:spPr>
      </p:pic>
    </p:spTree>
    <p:extLst>
      <p:ext uri="{BB962C8B-B14F-4D97-AF65-F5344CB8AC3E}">
        <p14:creationId xmlns:p14="http://schemas.microsoft.com/office/powerpoint/2010/main" val="73919804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83963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8695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2231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331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34533488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6858000"/>
          </a:xfrm>
          <a:prstGeom prst="rect">
            <a:avLst/>
          </a:prstGeom>
        </p:spPr>
        <p:txBody>
          <a:bodyPr/>
          <a:lstStyle/>
          <a:p>
            <a:pPr marL="0" marR="0" algn="ctr">
              <a:spcBef>
                <a:spcPts val="0"/>
              </a:spcBef>
              <a:spcAft>
                <a:spcPts val="0"/>
              </a:spcAft>
            </a:pPr>
            <a:r>
              <a:rPr lang="en-US" sz="4000" b="1" dirty="0">
                <a:effectLst/>
                <a:latin typeface="Tahoma" panose="020B0604030504040204" pitchFamily="34" charset="0"/>
                <a:ea typeface="Times New Roman" panose="02020603050405020304" pitchFamily="18" charset="0"/>
              </a:rPr>
              <a:t>Donate with our QR code app to </a:t>
            </a:r>
          </a:p>
          <a:p>
            <a:pPr marL="0" marR="0" algn="ctr">
              <a:spcBef>
                <a:spcPts val="0"/>
              </a:spcBef>
              <a:spcAft>
                <a:spcPts val="0"/>
              </a:spcAft>
            </a:pPr>
            <a:r>
              <a:rPr lang="en-US" sz="4000" b="1" dirty="0">
                <a:effectLst/>
                <a:latin typeface="Tahoma" panose="020B0604030504040204" pitchFamily="34" charset="0"/>
                <a:ea typeface="Times New Roman" panose="02020603050405020304" pitchFamily="18" charset="0"/>
              </a:rPr>
              <a:t>Amazing Grace Christian Fellowship</a:t>
            </a:r>
          </a:p>
          <a:p>
            <a:pPr marL="0" marR="0" algn="ctr">
              <a:spcBef>
                <a:spcPts val="0"/>
              </a:spcBef>
              <a:spcAft>
                <a:spcPts val="0"/>
              </a:spcAft>
            </a:pPr>
            <a:endParaRPr lang="en-US" sz="4000" b="1" dirty="0">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effectLst/>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effectLst/>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effectLst/>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effectLst/>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4000" b="1" dirty="0">
                <a:effectLst/>
                <a:latin typeface="Tahoma" panose="020B0604030504040204" pitchFamily="34" charset="0"/>
                <a:ea typeface="Times New Roman" panose="02020603050405020304" pitchFamily="18" charset="0"/>
              </a:rPr>
              <a:t>Donations are Deeply Appreciated!</a:t>
            </a:r>
            <a:endParaRPr lang="en-US" sz="4000" dirty="0">
              <a:effectLst/>
              <a:latin typeface="Times New Roman" panose="02020603050405020304" pitchFamily="18" charset="0"/>
              <a:ea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pic>
        <p:nvPicPr>
          <p:cNvPr id="4" name="Picture 3" descr="A qr code on a white background&#10;&#10;Description automatically generated">
            <a:extLst>
              <a:ext uri="{FF2B5EF4-FFF2-40B4-BE49-F238E27FC236}">
                <a16:creationId xmlns:a16="http://schemas.microsoft.com/office/drawing/2014/main" id="{4668F80F-2803-2D6E-2484-CCDFBC08B9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8600" y="1600200"/>
            <a:ext cx="4114800" cy="4114800"/>
          </a:xfrm>
          <a:prstGeom prst="rect">
            <a:avLst/>
          </a:prstGeom>
        </p:spPr>
      </p:pic>
    </p:spTree>
    <p:extLst>
      <p:ext uri="{BB962C8B-B14F-4D97-AF65-F5344CB8AC3E}">
        <p14:creationId xmlns:p14="http://schemas.microsoft.com/office/powerpoint/2010/main" val="417816323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242039270"/>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32001</TotalTime>
  <Words>5041</Words>
  <Application>Microsoft Office PowerPoint</Application>
  <PresentationFormat>Widescreen</PresentationFormat>
  <Paragraphs>311</Paragraphs>
  <Slides>99</Slides>
  <Notes>0</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99</vt:i4>
      </vt:variant>
    </vt:vector>
  </HeadingPairs>
  <TitlesOfParts>
    <vt:vector size="110" baseType="lpstr">
      <vt:lpstr>Arial</vt:lpstr>
      <vt:lpstr>Calibri</vt:lpstr>
      <vt:lpstr>Constantia</vt:lpstr>
      <vt:lpstr>Tahoma</vt:lpstr>
      <vt:lpstr>Times New Roman</vt:lpstr>
      <vt:lpstr>Verdana</vt:lpstr>
      <vt:lpstr>Verdana Pro</vt:lpstr>
      <vt:lpstr>Wingdings 2</vt:lpstr>
      <vt:lpstr>1_Mountain Top</vt:lpstr>
      <vt:lpstr>2_Mountain Top</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907</cp:revision>
  <dcterms:created xsi:type="dcterms:W3CDTF">2009-08-18T08:19:59Z</dcterms:created>
  <dcterms:modified xsi:type="dcterms:W3CDTF">2026-07-31T23:29:39Z</dcterms:modified>
</cp:coreProperties>
</file>