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76" r:id="rId2"/>
    <p:sldMasterId id="2147483689" r:id="rId3"/>
  </p:sldMasterIdLst>
  <p:notesMasterIdLst>
    <p:notesMasterId r:id="rId35"/>
  </p:notesMasterIdLst>
  <p:handoutMasterIdLst>
    <p:handoutMasterId r:id="rId36"/>
  </p:handoutMasterIdLst>
  <p:sldIdLst>
    <p:sldId id="1726" r:id="rId4"/>
    <p:sldId id="460" r:id="rId5"/>
    <p:sldId id="826" r:id="rId6"/>
    <p:sldId id="999" r:id="rId7"/>
    <p:sldId id="1000" r:id="rId8"/>
    <p:sldId id="461" r:id="rId9"/>
    <p:sldId id="1001" r:id="rId10"/>
    <p:sldId id="1040" r:id="rId11"/>
    <p:sldId id="464" r:id="rId12"/>
    <p:sldId id="833" r:id="rId13"/>
    <p:sldId id="465" r:id="rId14"/>
    <p:sldId id="373" r:id="rId15"/>
    <p:sldId id="374" r:id="rId16"/>
    <p:sldId id="979" r:id="rId17"/>
    <p:sldId id="1638" r:id="rId18"/>
    <p:sldId id="981" r:id="rId19"/>
    <p:sldId id="980" r:id="rId20"/>
    <p:sldId id="985" r:id="rId21"/>
    <p:sldId id="984" r:id="rId22"/>
    <p:sldId id="1003" r:id="rId23"/>
    <p:sldId id="983" r:id="rId24"/>
    <p:sldId id="1002" r:id="rId25"/>
    <p:sldId id="969" r:id="rId26"/>
    <p:sldId id="970" r:id="rId27"/>
    <p:sldId id="971" r:id="rId28"/>
    <p:sldId id="972" r:id="rId29"/>
    <p:sldId id="973" r:id="rId30"/>
    <p:sldId id="974" r:id="rId31"/>
    <p:sldId id="975" r:id="rId32"/>
    <p:sldId id="1597" r:id="rId33"/>
    <p:sldId id="852" r:id="rId34"/>
  </p:sldIdLst>
  <p:sldSz cx="12192000" cy="6858000"/>
  <p:notesSz cx="9240838" cy="6954838"/>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9480"/>
    <a:srgbClr val="993366"/>
    <a:srgbClr val="C7C7C7"/>
    <a:srgbClr val="00000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00" autoAdjust="0"/>
    <p:restoredTop sz="94671" autoAdjust="0"/>
  </p:normalViewPr>
  <p:slideViewPr>
    <p:cSldViewPr>
      <p:cViewPr varScale="1">
        <p:scale>
          <a:sx n="112" d="100"/>
          <a:sy n="112" d="100"/>
        </p:scale>
        <p:origin x="114" y="96"/>
      </p:cViewPr>
      <p:guideLst>
        <p:guide orient="horz" pos="2160"/>
        <p:guide pos="3840"/>
      </p:guideLst>
    </p:cSldViewPr>
  </p:slideViewPr>
  <p:outlineViewPr>
    <p:cViewPr>
      <p:scale>
        <a:sx n="33" d="100"/>
        <a:sy n="33" d="100"/>
      </p:scale>
      <p:origin x="0" y="4902"/>
    </p:cViewPr>
  </p:outlineViewPr>
  <p:notesTextViewPr>
    <p:cViewPr>
      <p:scale>
        <a:sx n="100" d="100"/>
        <a:sy n="100" d="100"/>
      </p:scale>
      <p:origin x="0" y="0"/>
    </p:cViewPr>
  </p:notesTextViewPr>
  <p:sorterViewPr>
    <p:cViewPr>
      <p:scale>
        <a:sx n="66" d="100"/>
        <a:sy n="66" d="100"/>
      </p:scale>
      <p:origin x="0" y="-2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7" name="Rectangle 5"/>
          <p:cNvSpPr>
            <a:spLocks noGrp="1" noChangeArrowheads="1"/>
          </p:cNvSpPr>
          <p:nvPr>
            <p:ph type="sldNum" sz="quarter" idx="3"/>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92F7831D-801C-46EA-86DA-844BD6A16010}" type="slidenum">
              <a:rPr lang="en-US"/>
              <a:pPr>
                <a:defRPr/>
              </a:pPr>
              <a:t>‹#›</a:t>
            </a:fld>
            <a:endParaRPr lang="en-US" dirty="0"/>
          </a:p>
        </p:txBody>
      </p:sp>
    </p:spTree>
    <p:extLst>
      <p:ext uri="{BB962C8B-B14F-4D97-AF65-F5344CB8AC3E}">
        <p14:creationId xmlns:p14="http://schemas.microsoft.com/office/powerpoint/2010/main" val="2979532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099" name="Rectangle 3"/>
          <p:cNvSpPr>
            <a:spLocks noGrp="1" noChangeArrowheads="1"/>
          </p:cNvSpPr>
          <p:nvPr>
            <p:ph type="dt"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48132" name="Rectangle 4"/>
          <p:cNvSpPr>
            <a:spLocks noGrp="1" noRot="1" noChangeAspect="1" noChangeArrowheads="1" noTextEdit="1"/>
          </p:cNvSpPr>
          <p:nvPr>
            <p:ph type="sldImg" idx="2"/>
          </p:nvPr>
        </p:nvSpPr>
        <p:spPr bwMode="auto">
          <a:xfrm>
            <a:off x="2303463" y="522288"/>
            <a:ext cx="4633912" cy="26066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23925" y="3303588"/>
            <a:ext cx="7392988" cy="312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26A3953D-5909-4241-B856-34C355E70DD7}" type="slidenum">
              <a:rPr lang="en-US"/>
              <a:pPr>
                <a:defRPr/>
              </a:pPr>
              <a:t>‹#›</a:t>
            </a:fld>
            <a:endParaRPr lang="en-US" dirty="0"/>
          </a:p>
        </p:txBody>
      </p:sp>
    </p:spTree>
    <p:extLst>
      <p:ext uri="{BB962C8B-B14F-4D97-AF65-F5344CB8AC3E}">
        <p14:creationId xmlns:p14="http://schemas.microsoft.com/office/powerpoint/2010/main" val="977503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pPr>
                <a:defRPr/>
              </a:pPr>
              <a:t>‹#›</a:t>
            </a:fld>
            <a:endParaRPr lang="en-US" dirty="0"/>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solidFill>
                <a:srgbClr val="FFFFFF"/>
              </a:solidFill>
            </a:endParaRPr>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solidFill>
                  <a:srgbClr val="FFFFFF"/>
                </a:solidFill>
              </a:rPr>
              <a:pPr>
                <a:defRPr/>
              </a:pPr>
              <a:t>‹#›</a:t>
            </a:fld>
            <a:endParaRPr lang="en-US" dirty="0">
              <a:solidFill>
                <a:srgbClr val="FFFFFF"/>
              </a:solidFill>
            </a:endParaRPr>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solidFill>
                <a:srgbClr val="FFFFFF"/>
              </a:solidFill>
            </a:endParaRPr>
          </a:p>
        </p:txBody>
      </p:sp>
    </p:spTree>
    <p:extLst>
      <p:ext uri="{BB962C8B-B14F-4D97-AF65-F5344CB8AC3E}">
        <p14:creationId xmlns:p14="http://schemas.microsoft.com/office/powerpoint/2010/main" val="529251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4528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2249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40045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76890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23494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86389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56477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37532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35122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26378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702130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A6B80C8-9C17-4C8D-80FA-039A6827A3A1}" type="datetimeFigureOut">
              <a:rPr lang="en-US" smtClean="0">
                <a:solidFill>
                  <a:srgbClr val="DBF5F9">
                    <a:shade val="90000"/>
                  </a:srgbClr>
                </a:solidFill>
              </a:rPr>
              <a:pPr/>
              <a:t>9/25/2026</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208452588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009690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DBF5F9">
                    <a:shade val="90000"/>
                  </a:srgbClr>
                </a:solidFill>
              </a:rPr>
              <a:pPr/>
              <a:t>9/25/2026</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4902706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11119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59024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079145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868264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0858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Tree>
    <p:extLst>
      <p:ext uri="{BB962C8B-B14F-4D97-AF65-F5344CB8AC3E}">
        <p14:creationId xmlns:p14="http://schemas.microsoft.com/office/powerpoint/2010/main" val="6582866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975303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9/25/2026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2870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a:defRPr/>
            </a:pPr>
            <a:endParaRPr lang="en-US" dirty="0"/>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a:defRPr/>
            </a:pPr>
            <a:endParaRPr lang="en-US" dirty="0"/>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a:defRPr/>
            </a:pPr>
            <a:fld id="{046C1E6C-7028-4BF1-8CA4-45E388D6F3FB}"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fontAlgn="base">
              <a:spcBef>
                <a:spcPct val="0"/>
              </a:spcBef>
              <a:spcAft>
                <a:spcPct val="0"/>
              </a:spcAft>
              <a:defRPr/>
            </a:pPr>
            <a:fld id="{046C1E6C-7028-4BF1-8CA4-45E388D6F3FB}" type="slidenum">
              <a:rPr lang="en-US">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925625202"/>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fld id="{6A6B80C8-9C17-4C8D-80FA-039A6827A3A1}" type="datetimeFigureOut">
              <a:rPr lang="en-US" smtClean="0">
                <a:solidFill>
                  <a:srgbClr val="04617B">
                    <a:shade val="90000"/>
                  </a:srgbClr>
                </a:solidFill>
                <a:latin typeface="Constantia"/>
                <a:cs typeface="+mn-cs"/>
              </a:rPr>
              <a:pPr fontAlgn="auto">
                <a:spcBef>
                  <a:spcPts val="0"/>
                </a:spcBef>
                <a:spcAft>
                  <a:spcPts val="0"/>
                </a:spcAft>
              </a:pPr>
              <a:t>9/25/2026</a:t>
            </a:fld>
            <a:endParaRPr lang="en-US">
              <a:solidFill>
                <a:srgbClr val="04617B">
                  <a:shade val="90000"/>
                </a:srgbClr>
              </a:solidFill>
              <a:latin typeface="Constantia"/>
              <a:cs typeface="+mn-cs"/>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en-US">
              <a:solidFill>
                <a:srgbClr val="04617B">
                  <a:shade val="90000"/>
                </a:srgbClr>
              </a:solidFill>
              <a:latin typeface="Constantia"/>
              <a:cs typeface="+mn-cs"/>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41426CE2-90E3-4B1E-80FF-F519754C6738}" type="slidenum">
              <a:rPr lang="en-US" smtClean="0">
                <a:solidFill>
                  <a:srgbClr val="04617B">
                    <a:shade val="90000"/>
                  </a:srgbClr>
                </a:solidFill>
                <a:latin typeface="Constantia"/>
                <a:cs typeface="+mn-cs"/>
              </a:rPr>
              <a:pPr fontAlgn="auto">
                <a:spcBef>
                  <a:spcPts val="0"/>
                </a:spcBef>
                <a:spcAft>
                  <a:spcPts val="0"/>
                </a:spcAft>
              </a:pPr>
              <a:t>‹#›</a:t>
            </a:fld>
            <a:endParaRPr lang="en-US">
              <a:solidFill>
                <a:srgbClr val="04617B">
                  <a:shade val="90000"/>
                </a:srgbClr>
              </a:solidFill>
              <a:latin typeface="Constantia"/>
              <a:cs typeface="+mn-cs"/>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grpSp>
    </p:spTree>
    <p:extLst>
      <p:ext uri="{BB962C8B-B14F-4D97-AF65-F5344CB8AC3E}">
        <p14:creationId xmlns:p14="http://schemas.microsoft.com/office/powerpoint/2010/main" val="311755064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A33C0B87-E52D-1DAA-CB92-6BAEE8A1C3DF}"/>
            </a:ext>
          </a:extLst>
        </p:cNvPr>
        <p:cNvGrpSpPr/>
        <p:nvPr/>
      </p:nvGrpSpPr>
      <p:grpSpPr>
        <a:xfrm>
          <a:off x="0" y="0"/>
          <a:ext cx="0" cy="0"/>
          <a:chOff x="0" y="0"/>
          <a:chExt cx="0" cy="0"/>
        </a:xfrm>
      </p:grpSpPr>
      <p:pic>
        <p:nvPicPr>
          <p:cNvPr id="4" name="Picture 3" descr="AGCF highest resolution.jpg">
            <a:extLst>
              <a:ext uri="{FF2B5EF4-FFF2-40B4-BE49-F238E27FC236}">
                <a16:creationId xmlns:a16="http://schemas.microsoft.com/office/drawing/2014/main" id="{41C596B5-4925-0916-5E36-AB7BECCF2365}"/>
              </a:ext>
            </a:extLst>
          </p:cNvPr>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956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descr="C:\Users\Placido Soliven\Desktop\Google Images\Turn Off Cell Phones.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p:cNvSpPr txBox="1">
            <a:spLocks noChangeArrowheads="1"/>
          </p:cNvSpPr>
          <p:nvPr/>
        </p:nvSpPr>
        <p:spPr>
          <a:xfrm>
            <a:off x="0" y="0"/>
            <a:ext cx="12192000" cy="1905000"/>
          </a:xfrm>
          <a:prstGeom prst="rect">
            <a:avLst/>
          </a:prstGeom>
        </p:spPr>
        <p:txBody>
          <a:bodyPr/>
          <a:lstStyle/>
          <a:p>
            <a:pPr algn="ctr"/>
            <a:r>
              <a:rPr lang="en-US" sz="3200" b="1" dirty="0"/>
              <a:t>Growing in Jesus-Salvation, Sanctification </a:t>
            </a:r>
          </a:p>
          <a:p>
            <a:pPr algn="ctr"/>
            <a:r>
              <a:rPr lang="en-US" sz="3200" b="1" dirty="0"/>
              <a:t>&amp; Revival in God’s Timing </a:t>
            </a:r>
            <a:endParaRPr lang="en-US" sz="3200" dirty="0"/>
          </a:p>
          <a:p>
            <a:pPr algn="ctr"/>
            <a:r>
              <a:rPr lang="en-US" sz="2800" b="1" dirty="0"/>
              <a:t>by Minister Louie Peraza</a:t>
            </a:r>
            <a:endParaRPr lang="en-US" sz="2800" dirty="0"/>
          </a:p>
          <a:p>
            <a:pPr algn="ctr"/>
            <a:r>
              <a:rPr lang="en-US" sz="3200" b="1" dirty="0" err="1"/>
              <a:t>Phillippians</a:t>
            </a:r>
            <a:r>
              <a:rPr lang="en-US" sz="3200" b="1" dirty="0"/>
              <a:t> 1:6</a:t>
            </a:r>
            <a:endParaRPr lang="en-US" sz="3200" dirty="0"/>
          </a:p>
          <a:p>
            <a:pPr algn="ctr"/>
            <a:r>
              <a:rPr lang="en-US" sz="3200" b="1" dirty="0"/>
              <a:t>Sunday Morning </a:t>
            </a:r>
            <a:endParaRPr lang="en-US" sz="3200" dirty="0"/>
          </a:p>
          <a:p>
            <a:pPr algn="ctr"/>
            <a:r>
              <a:rPr lang="en-US" sz="3200" b="1" dirty="0"/>
              <a:t>September 27, 2026</a:t>
            </a:r>
            <a:endParaRPr lang="en-US" sz="3200" dirty="0"/>
          </a:p>
          <a:p>
            <a:pPr marL="0" marR="0" algn="ctr">
              <a:lnSpc>
                <a:spcPct val="115000"/>
              </a:lnSpc>
              <a:spcBef>
                <a:spcPts val="0"/>
              </a:spcBef>
              <a:spcAft>
                <a:spcPts val="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GCF highest resolution.jpg"/>
          <p:cNvPicPr>
            <a:picLocks noChangeAspect="1"/>
          </p:cNvPicPr>
          <p:nvPr/>
        </p:nvPicPr>
        <p:blipFill>
          <a:blip r:embed="rId2" cstate="print"/>
          <a:stretch>
            <a:fillRect/>
          </a:stretch>
        </p:blipFill>
        <p:spPr>
          <a:xfrm>
            <a:off x="10887364" y="1466849"/>
            <a:ext cx="1295400" cy="971551"/>
          </a:xfrm>
          <a:prstGeom prst="rect">
            <a:avLst/>
          </a:prstGeom>
        </p:spPr>
      </p:pic>
      <p:pic>
        <p:nvPicPr>
          <p:cNvPr id="5" name="Picture 4">
            <a:extLst>
              <a:ext uri="{FF2B5EF4-FFF2-40B4-BE49-F238E27FC236}">
                <a16:creationId xmlns:a16="http://schemas.microsoft.com/office/drawing/2014/main" id="{CEE91071-60D6-DF7E-712F-DBAE17CE72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5600"/>
            <a:ext cx="12192000" cy="3962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800" b="1" u="sng" dirty="0"/>
              <a:t>Philippians 1:6</a:t>
            </a:r>
            <a:endParaRPr lang="en-US" sz="4800" u="sng" dirty="0"/>
          </a:p>
          <a:p>
            <a:pPr algn="ctr"/>
            <a:r>
              <a:rPr lang="en-US" sz="4800" dirty="0"/>
              <a:t>being confident of this very thing, that He who has begun a good work in you will complete it until the day of Jesus Christ; </a:t>
            </a:r>
          </a:p>
          <a:p>
            <a:pPr marL="0" marR="0" algn="ctr">
              <a:lnSpc>
                <a:spcPct val="115000"/>
              </a:lnSpc>
              <a:spcBef>
                <a:spcPts val="0"/>
              </a:spcBef>
              <a:spcAft>
                <a:spcPts val="0"/>
              </a:spcAft>
            </a:pP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2618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dirty="0"/>
              <a:t>•What salvation is</a:t>
            </a:r>
          </a:p>
          <a:p>
            <a:pPr algn="ctr"/>
            <a:endParaRPr lang="en-US" sz="4000" dirty="0"/>
          </a:p>
          <a:p>
            <a:pPr algn="ctr"/>
            <a:r>
              <a:rPr lang="en-US" sz="4000" dirty="0"/>
              <a:t>•How God sets us apart (sanctifies us)</a:t>
            </a:r>
          </a:p>
          <a:p>
            <a:pPr algn="ctr"/>
            <a:endParaRPr lang="en-US" sz="4000" dirty="0"/>
          </a:p>
          <a:p>
            <a:pPr algn="ctr"/>
            <a:r>
              <a:rPr lang="en-US" sz="4000" dirty="0"/>
              <a:t>•What Jesus revival looks like in our lives</a:t>
            </a:r>
          </a:p>
          <a:p>
            <a:pPr algn="ctr"/>
            <a:endParaRPr lang="en-US" sz="4000" dirty="0"/>
          </a:p>
          <a:p>
            <a:pPr algn="ctr"/>
            <a:r>
              <a:rPr lang="en-US" sz="4000" dirty="0"/>
              <a:t>•How we can proclaim Jesus to others</a:t>
            </a:r>
          </a:p>
          <a:p>
            <a:pPr algn="ctr"/>
            <a:r>
              <a:rPr lang="en-US" sz="4000" dirty="0"/>
              <a:t> </a:t>
            </a:r>
          </a:p>
          <a:p>
            <a:pPr marL="0" marR="0" algn="ctr">
              <a:lnSpc>
                <a:spcPct val="115000"/>
              </a:lnSpc>
              <a:spcBef>
                <a:spcPts val="0"/>
              </a:spcBef>
              <a:spcAft>
                <a:spcPts val="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6024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algn="ctr"/>
            <a:r>
              <a:rPr lang="en-US" sz="4000" b="1" dirty="0"/>
              <a:t>Point 1: What salvation is and </a:t>
            </a:r>
          </a:p>
          <a:p>
            <a:pPr algn="ctr"/>
            <a:r>
              <a:rPr lang="en-US" sz="4000" b="1" dirty="0"/>
              <a:t>What Salvation is Not</a:t>
            </a:r>
            <a:endParaRPr lang="en-US" sz="4000" b="1"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Ephesians 2:8-9</a:t>
            </a:r>
            <a:endParaRPr lang="en-US" sz="4000" u="sng" dirty="0"/>
          </a:p>
          <a:p>
            <a:pPr algn="ctr"/>
            <a:r>
              <a:rPr lang="en-US" sz="4000" dirty="0"/>
              <a:t>8 For by grace you have been saved through faith, and that not of yourselves; it is the gift of God, 9 not of works, lest anyone should boast. </a:t>
            </a:r>
          </a:p>
          <a:p>
            <a:pPr algn="ctr"/>
            <a:r>
              <a:rPr lang="en-US" sz="4000" dirty="0"/>
              <a:t> </a:t>
            </a: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4834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Romans 10:9-10</a:t>
            </a:r>
            <a:endParaRPr lang="en-US" sz="4000" u="sng" dirty="0"/>
          </a:p>
          <a:p>
            <a:pPr algn="ctr"/>
            <a:r>
              <a:rPr lang="en-US" sz="4000" dirty="0"/>
              <a:t>9 that if you confess with your mouth the Lord Jesus and believe in your heart that God has raised Him from the dead, you will be saved. 10 For with the heart one believes unto righteousness, and with the mouth confession is made unto salvation. </a:t>
            </a: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561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John 1:12-13</a:t>
            </a:r>
            <a:endParaRPr lang="en-US" sz="4000" u="sng" dirty="0"/>
          </a:p>
          <a:p>
            <a:pPr algn="ctr"/>
            <a:r>
              <a:rPr lang="en-US" sz="4000" dirty="0"/>
              <a:t>12 But as many as received Him, to them He gave the right to become children of God, to those who believe in His name: 13 who were born, not of blood, nor of the will of the flesh, nor of the will of man, but of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dirty="0"/>
              <a:t>Point 2: Spiritual Growth Happens in God’s Timing</a:t>
            </a:r>
            <a:endParaRPr lang="en-US" sz="4000" dirty="0"/>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5144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2 Peter 3:18</a:t>
            </a:r>
            <a:endParaRPr lang="en-US" sz="4000" u="sng" dirty="0"/>
          </a:p>
          <a:p>
            <a:pPr algn="ctr"/>
            <a:r>
              <a:rPr lang="en-US" sz="4000" dirty="0"/>
              <a:t>but grow in the grace and knowledge of our Lord and Savior Jesus Christ. To Him be the glory both now and forever. Amen.</a:t>
            </a:r>
          </a:p>
          <a:p>
            <a:pPr algn="ctr"/>
            <a:r>
              <a:rPr lang="en-US" sz="4000" dirty="0"/>
              <a:t> </a:t>
            </a: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Calibri" panose="020F0502020204030204" pitchFamily="34"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dirty="0">
                <a:ea typeface="Calibri" panose="020F0502020204030204" pitchFamily="34" charset="0"/>
                <a:cs typeface="Times New Roman" panose="02020603050405020304" pitchFamily="18" charset="0"/>
              </a:rPr>
              <a:t> </a:t>
            </a:r>
            <a:r>
              <a:rPr lang="en-US" sz="4000" dirty="0"/>
              <a:t> </a:t>
            </a:r>
            <a:r>
              <a:rPr lang="en-US" sz="4000" b="1" u="sng" dirty="0"/>
              <a:t>Ecclesiastics 3:1</a:t>
            </a:r>
            <a:endParaRPr lang="en-US" sz="4000" u="sng" dirty="0"/>
          </a:p>
          <a:p>
            <a:pPr algn="ctr"/>
            <a:r>
              <a:rPr lang="en-US" sz="4000" dirty="0"/>
              <a:t>To everything there is a season, A time for every purpose under heaven: </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b="1" dirty="0">
                <a:ea typeface="Verdana" panose="020B0604030504040204" pitchFamily="34" charset="0"/>
                <a:cs typeface="Times New Roman" panose="02020603050405020304" pitchFamily="18" charset="0"/>
              </a:rPr>
              <a:t> </a:t>
            </a:r>
            <a:r>
              <a:rPr lang="en-US" sz="4000" dirty="0">
                <a:ea typeface="Verdana" panose="020B0604030504040204" pitchFamily="34" charset="0"/>
                <a:cs typeface="Times New Roman" panose="02020603050405020304" pitchFamily="18" charset="0"/>
              </a:rPr>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b="1" dirty="0"/>
              <a:t>Point 3: How We Are Sanctified- </a:t>
            </a:r>
          </a:p>
          <a:p>
            <a:pPr algn="ctr"/>
            <a:r>
              <a:rPr lang="en-US" sz="4000" b="1" dirty="0"/>
              <a:t>Set Apart for God </a:t>
            </a:r>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8388"/>
            <a:ext cx="12192000" cy="5020811"/>
          </a:xfrm>
          <a:prstGeom prst="rect">
            <a:avLst/>
          </a:prstGeom>
        </p:spPr>
        <p:txBody>
          <a:bodyPr/>
          <a:lstStyle/>
          <a:p>
            <a:pPr algn="ctr"/>
            <a:r>
              <a:rPr lang="en-US" sz="4000" b="1" u="sng" dirty="0"/>
              <a:t>1 Thessalonians 5:23-24</a:t>
            </a:r>
            <a:endParaRPr lang="en-US" sz="4000" u="sng" dirty="0"/>
          </a:p>
          <a:p>
            <a:pPr algn="ctr"/>
            <a:r>
              <a:rPr lang="en-US" sz="4000" dirty="0"/>
              <a:t>23 Now may the God of peace Himself sanctify you completely; and may your whole spirit, soul, and body be preserved blameless at the coming of our Lord Jesus Christ. 24 He who calls you is faithful, who also will do it.</a:t>
            </a:r>
          </a:p>
          <a:p>
            <a:pPr algn="ctr"/>
            <a:endParaRPr lang="en-US" sz="4000" u="sng" dirty="0"/>
          </a:p>
          <a:p>
            <a:pPr marL="0" marR="0" algn="ctr">
              <a:lnSpc>
                <a:spcPct val="115000"/>
              </a:lnSpc>
              <a:spcAft>
                <a:spcPts val="100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518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0B00-4AF8-9988-A972-CE08D87DBA8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6D4BCBB-7F95-8583-5994-DE3BB2D21EB1}"/>
              </a:ext>
            </a:extLst>
          </p:cNvPr>
          <p:cNvSpPr txBox="1">
            <a:spLocks noChangeArrowheads="1"/>
          </p:cNvSpPr>
          <p:nvPr/>
        </p:nvSpPr>
        <p:spPr>
          <a:xfrm>
            <a:off x="0" y="0"/>
            <a:ext cx="12192000" cy="5029200"/>
          </a:xfrm>
          <a:prstGeom prst="rect">
            <a:avLst/>
          </a:prstGeom>
        </p:spPr>
        <p:txBody>
          <a:bodyPr/>
          <a:lstStyle/>
          <a:p>
            <a:pPr algn="ctr"/>
            <a:r>
              <a:rPr lang="en-US" sz="4000" dirty="0"/>
              <a:t> </a:t>
            </a:r>
            <a:r>
              <a:rPr lang="en-US" sz="4000" b="1" u="sng" dirty="0"/>
              <a:t>John 17:17</a:t>
            </a:r>
            <a:endParaRPr lang="en-US" sz="4000" u="sng" dirty="0"/>
          </a:p>
          <a:p>
            <a:pPr algn="ctr"/>
            <a:r>
              <a:rPr lang="en-US" sz="4000" dirty="0">
                <a:solidFill>
                  <a:srgbClr val="FF0000"/>
                </a:solidFill>
              </a:rPr>
              <a:t>Sanctify them by Your truth. Your word is truth.</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algn="ctr"/>
            <a:endParaRPr lang="en-US" sz="4000" dirty="0"/>
          </a:p>
          <a:p>
            <a:pPr algn="ctr"/>
            <a:r>
              <a:rPr lang="en-US" sz="4000" dirty="0"/>
              <a:t> </a:t>
            </a:r>
          </a:p>
          <a:p>
            <a:pPr algn="ct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3785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51275"/>
            <a:ext cx="12192000" cy="5537675"/>
          </a:xfrm>
          <a:prstGeom prst="rect">
            <a:avLst/>
          </a:prstGeom>
        </p:spPr>
        <p:txBody>
          <a:bodyPr/>
          <a:lstStyle/>
          <a:p>
            <a:pPr algn="ctr"/>
            <a:r>
              <a:rPr lang="en-US" sz="4000" dirty="0"/>
              <a:t> </a:t>
            </a:r>
            <a:r>
              <a:rPr lang="en-US" sz="4000" b="1" dirty="0"/>
              <a:t>Sanctify: </a:t>
            </a:r>
            <a:r>
              <a:rPr lang="en-US" sz="4000" dirty="0"/>
              <a:t>to set them apart for sacred purpose or to make holy. To be separated from common or unclean use and dedicated exclusively to God.  </a:t>
            </a:r>
          </a:p>
          <a:p>
            <a:pPr algn="ct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2312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 </a:t>
            </a:r>
            <a:r>
              <a:rPr lang="en-US" sz="4000" b="1" u="sng" dirty="0"/>
              <a:t>Romans 12:1-2</a:t>
            </a:r>
            <a:endParaRPr lang="en-US" sz="4000" u="sng" dirty="0"/>
          </a:p>
          <a:p>
            <a:pPr algn="ctr"/>
            <a:r>
              <a:rPr lang="en-US" sz="4000" dirty="0"/>
              <a:t>1 I beseech you therefore, brethren, by the mercies of God, that you present your bodies a living sacrifice, holy, acceptable to God, which is your reasonable service. 2 And do not be conformed to this world, but be transformed by the renewing of your mind, that you may prove what is that good and acceptable and perfect will of God. </a:t>
            </a:r>
          </a:p>
          <a:p>
            <a:pPr algn="ctr"/>
            <a:r>
              <a:rPr lang="en-US" sz="4000" dirty="0"/>
              <a:t> </a:t>
            </a:r>
          </a:p>
          <a:p>
            <a:pPr lvl="0" algn="ctr">
              <a:lnSpc>
                <a:spcPct val="115000"/>
              </a:lnSpc>
              <a:spcBef>
                <a:spcPts val="0"/>
              </a:spcBef>
              <a:spcAft>
                <a:spcPts val="0"/>
              </a:spcAf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6822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dirty="0"/>
              <a:t>Point 4: Jesus Revival &amp; How </a:t>
            </a:r>
          </a:p>
          <a:p>
            <a:pPr algn="ctr"/>
            <a:r>
              <a:rPr lang="en-US" sz="4000" b="1" dirty="0"/>
              <a:t>to Proclaim Jesus to Others</a:t>
            </a:r>
          </a:p>
          <a:p>
            <a:pPr algn="ctr"/>
            <a:r>
              <a:rPr lang="en-US" sz="4000" dirty="0"/>
              <a:t> </a:t>
            </a: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1523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6945" y="0"/>
            <a:ext cx="12192000" cy="5486400"/>
          </a:xfrm>
          <a:prstGeom prst="rect">
            <a:avLst/>
          </a:prstGeom>
        </p:spPr>
        <p:txBody>
          <a:bodyPr/>
          <a:lstStyle/>
          <a:p>
            <a:pPr algn="ctr"/>
            <a:r>
              <a:rPr lang="en-US" sz="4000" b="1" u="sng" dirty="0"/>
              <a:t>Acts 1:8</a:t>
            </a:r>
          </a:p>
          <a:p>
            <a:pPr algn="ctr"/>
            <a:r>
              <a:rPr lang="en-US" sz="4000" dirty="0"/>
              <a:t>But you shall receive power when the Holy Spirit has come upon you; and you shall be witnesses to Me in Jerusalem, and in all Judea and Samaria, and to the end of the earth." </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240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 </a:t>
            </a:r>
            <a:r>
              <a:rPr lang="en-US" sz="4000" b="1" u="sng" dirty="0"/>
              <a:t>2 Corinthians 5:17-20</a:t>
            </a:r>
            <a:endParaRPr lang="en-US" sz="4000" u="sng" dirty="0"/>
          </a:p>
          <a:p>
            <a:pPr algn="ctr"/>
            <a:r>
              <a:rPr lang="en-US" sz="4000" dirty="0"/>
              <a:t>17 Therefore, if anyone is in Christ, he is a new creation; old things have passed away; behold, all things have become new. 18 Now all things are of God, who has reconciled us to Himself through Jesus Christ, and has given us the ministry of reconciliation, </a:t>
            </a:r>
          </a:p>
        </p:txBody>
      </p:sp>
    </p:spTree>
    <p:extLst>
      <p:ext uri="{BB962C8B-B14F-4D97-AF65-F5344CB8AC3E}">
        <p14:creationId xmlns:p14="http://schemas.microsoft.com/office/powerpoint/2010/main" val="2443256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 19 that is, that God was in Christ reconciling the world to Himself, not imputing their trespasses to them, and has committed to us the word of reconciliation. 20 Now then, we are ambassadors for Christ, as though God were pleading through us: we implore you on Christ's behalf, be reconciled to God. </a:t>
            </a: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endParaRPr lang="en-US" sz="4000" dirty="0"/>
          </a:p>
          <a:p>
            <a:pPr algn="ctr"/>
            <a:endParaRPr lang="en-US" sz="4000" dirty="0"/>
          </a:p>
          <a:p>
            <a:pPr marL="0" marR="0" algn="ctr">
              <a:lnSpc>
                <a:spcPct val="115000"/>
              </a:lnSpc>
              <a:spcBef>
                <a:spcPts val="0"/>
              </a:spcBef>
              <a:spcAft>
                <a:spcPts val="0"/>
              </a:spcAft>
            </a:pPr>
            <a:r>
              <a:rPr lang="en-US" sz="4000" b="1"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b="1" dirty="0"/>
              <a:t> </a:t>
            </a:r>
            <a:endParaRPr lang="en-US" sz="4000" dirty="0"/>
          </a:p>
          <a:p>
            <a:pPr algn="ctr"/>
            <a:r>
              <a:rPr lang="en-US" sz="4000" dirty="0"/>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algn="ctr"/>
            <a:r>
              <a:rPr lang="en-US" sz="4000" dirty="0"/>
              <a:t> </a:t>
            </a: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5001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3800" b="1" u="sng" dirty="0"/>
              <a:t>Hebrews 12:1-2</a:t>
            </a:r>
            <a:endParaRPr lang="en-US" sz="3800" u="sng" dirty="0"/>
          </a:p>
          <a:p>
            <a:pPr algn="ctr"/>
            <a:r>
              <a:rPr lang="en-US" sz="3800" dirty="0"/>
              <a:t>1 Therefore we also, since we are surrounded by so great a cloud of witnesses, let us lay aside every weight, and the sin which so easily ensnares us, and let us run with endurance the race that is set before us, 2 looking unto Jesus, the author and finisher of our faith, who for the joy that was set before Him endured the cross, despising the shame, and has sat down at the right hand of the throne of God.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938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4:13-18</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13 But I do not want you to be ignorant, brethren, concerning those who have fallen asleep, lest you sorrow as others who have no hope. 14 For if we believe that Jesus died and rose again, even so God will bring with Him those who sleep in Jesus.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15 For this we say to you by the word of the Lord, that we who are alive and remain until the coming of the Lord will by no means precede those who are asleep. 16 For the Lord Himself will descend from heaven with a shout, with the voice of an archangel, and with the trumpet of God. And the dead in Christ will rise first.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0"/>
            <a:ext cx="11887200" cy="60198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17 Then we who are alive and remain shall be caught up together with them in the clouds to meet the Lord in the air. And thus we shall always be with the Lord. 18 Therefore comfort one another with these words.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6839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53266"/>
            <a:ext cx="11963400" cy="6073066"/>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Corinthians 15:50-54</a:t>
            </a:r>
            <a:endParaRPr kumimoji="0" lang="en-US" sz="38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50 Now this I say, brethren, that flesh and blood cannot inherit the kingdom of God; nor does corruption inherit incorruption. 51 Behold, I tell you a mystery: We shall not all sleep, but we shall all be changed-- 52 in a moment, in the twinkling of an eye, at the last trumpet. For the trumpet will sound, and the dead will be raised incorruptible, and we shall be changed. </a:t>
            </a: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9386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20396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53 For this corruptible must put on incorruption, and this mortal must put on immortality. 54 So when this corruptible has put on incorruption, and this mortal has put on immortality, then shall be brought to pass the saying that is written: "Death is swallowed up in victory."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222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41018"/>
            <a:ext cx="8915400" cy="92794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r>
              <a:rPr kumimoji="0" lang="en-US" sz="4000" b="0" i="0" u="none" strike="noStrike" kern="1200" cap="none" spc="0" normalizeH="0" baseline="0" noProof="0" dirty="0">
                <a:ln>
                  <a:noFill/>
                </a:ln>
                <a:solidFill>
                  <a:srgbClr val="FFFFFF"/>
                </a:solidFill>
                <a:effectLst/>
                <a:uLnTx/>
                <a:uFillTx/>
                <a:latin typeface="Arial"/>
                <a:ea typeface="+mn-ea"/>
                <a:cs typeface="Arial"/>
              </a:rPr>
              <a:t>20 Again, when a righteous man turns from his righteousness and commits iniquity, and I lay a stumbling block before him, he shall die; because you did not give him warning, he shall die in his sin, and his righteousness which he has done shall not be remembered; but his blood I will require at your hand.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p>
        </p:txBody>
      </p:sp>
      <p:pic>
        <p:nvPicPr>
          <p:cNvPr id="3" name="Final Act Productions - Are You Ready">
            <a:hlinkClick r:id="" action="ppaction://media"/>
            <a:extLst>
              <a:ext uri="{FF2B5EF4-FFF2-40B4-BE49-F238E27FC236}">
                <a16:creationId xmlns:a16="http://schemas.microsoft.com/office/drawing/2014/main" id="{EE06DFC9-43CC-4E46-92C3-DD5C440356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33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63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after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228600"/>
            <a:ext cx="119634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Acts 2:38-39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38 Then Peter said to them, "Repent, and let every one of you be baptized in the name of Jesus Christ for the remission of sins; and you shall receive the gift of the Holy Spirit. 39 For the promise is to you and to your children, and to all who are afar off, as many as the Lord our God will call."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p:txBody>
      </p:sp>
    </p:spTree>
    <p:extLst>
      <p:ext uri="{BB962C8B-B14F-4D97-AF65-F5344CB8AC3E}">
        <p14:creationId xmlns:p14="http://schemas.microsoft.com/office/powerpoint/2010/main" val="345334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Donate with our QR code app to </a:t>
            </a: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Amazing Grace Christian Fellowship</a:t>
            </a: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Donations are Deeply Appreciated!</a:t>
            </a:r>
            <a:endParaRPr lang="en-US" sz="4000" dirty="0">
              <a:effectLst/>
              <a:latin typeface="Times New Roman" panose="02020603050405020304" pitchFamily="18" charset="0"/>
              <a:ea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pic>
        <p:nvPicPr>
          <p:cNvPr id="4" name="Picture 3" descr="A qr code on a white background&#10;&#10;Description automatically generated">
            <a:extLst>
              <a:ext uri="{FF2B5EF4-FFF2-40B4-BE49-F238E27FC236}">
                <a16:creationId xmlns:a16="http://schemas.microsoft.com/office/drawing/2014/main" id="{4668F80F-2803-2D6E-2484-CCDFBC08B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00200"/>
            <a:ext cx="4114800" cy="4114800"/>
          </a:xfrm>
          <a:prstGeom prst="rect">
            <a:avLst/>
          </a:prstGeom>
        </p:spPr>
      </p:pic>
    </p:spTree>
    <p:extLst>
      <p:ext uri="{BB962C8B-B14F-4D97-AF65-F5344CB8AC3E}">
        <p14:creationId xmlns:p14="http://schemas.microsoft.com/office/powerpoint/2010/main" val="4178163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GCF highest resolution.jpg"/>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1242039270"/>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26351</TotalTime>
  <Words>1260</Words>
  <Application>Microsoft Office PowerPoint</Application>
  <PresentationFormat>Widescreen</PresentationFormat>
  <Paragraphs>117</Paragraphs>
  <Slides>31</Slides>
  <Notes>0</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31</vt:i4>
      </vt:variant>
    </vt:vector>
  </HeadingPairs>
  <TitlesOfParts>
    <vt:vector size="42" baseType="lpstr">
      <vt:lpstr>Arial</vt:lpstr>
      <vt:lpstr>Calibri</vt:lpstr>
      <vt:lpstr>Constantia</vt:lpstr>
      <vt:lpstr>Tahoma</vt:lpstr>
      <vt:lpstr>Times New Roman</vt:lpstr>
      <vt:lpstr>Verdana</vt:lpstr>
      <vt:lpstr>Verdana Pro</vt:lpstr>
      <vt:lpstr>Wingdings 2</vt:lpstr>
      <vt:lpstr>1_Mountain Top</vt:lpstr>
      <vt:lpstr>2_Mountain Top</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Amazing Grace Christian Fellowship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Feasts of The Lord</dc:title>
  <dc:creator>Placido F Soliven</dc:creator>
  <cp:lastModifiedBy>Placido soliven</cp:lastModifiedBy>
  <cp:revision>877</cp:revision>
  <dcterms:created xsi:type="dcterms:W3CDTF">2009-08-18T08:19:59Z</dcterms:created>
  <dcterms:modified xsi:type="dcterms:W3CDTF">2026-09-26T05:59:01Z</dcterms:modified>
</cp:coreProperties>
</file>