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76" r:id="rId2"/>
    <p:sldMasterId id="2147483689" r:id="rId3"/>
  </p:sldMasterIdLst>
  <p:notesMasterIdLst>
    <p:notesMasterId r:id="rId107"/>
  </p:notesMasterIdLst>
  <p:handoutMasterIdLst>
    <p:handoutMasterId r:id="rId108"/>
  </p:handoutMasterIdLst>
  <p:sldIdLst>
    <p:sldId id="943" r:id="rId4"/>
    <p:sldId id="460" r:id="rId5"/>
    <p:sldId id="826" r:id="rId6"/>
    <p:sldId id="946" r:id="rId7"/>
    <p:sldId id="947" r:id="rId8"/>
    <p:sldId id="948" r:id="rId9"/>
    <p:sldId id="949" r:id="rId10"/>
    <p:sldId id="950" r:id="rId11"/>
    <p:sldId id="951" r:id="rId12"/>
    <p:sldId id="952" r:id="rId13"/>
    <p:sldId id="953" r:id="rId14"/>
    <p:sldId id="954" r:id="rId15"/>
    <p:sldId id="945" r:id="rId16"/>
    <p:sldId id="964" r:id="rId17"/>
    <p:sldId id="944" r:id="rId18"/>
    <p:sldId id="955" r:id="rId19"/>
    <p:sldId id="957" r:id="rId20"/>
    <p:sldId id="962" r:id="rId21"/>
    <p:sldId id="958" r:id="rId22"/>
    <p:sldId id="959" r:id="rId23"/>
    <p:sldId id="963" r:id="rId24"/>
    <p:sldId id="965" r:id="rId25"/>
    <p:sldId id="966" r:id="rId26"/>
    <p:sldId id="960" r:id="rId27"/>
    <p:sldId id="461" r:id="rId28"/>
    <p:sldId id="373" r:id="rId29"/>
    <p:sldId id="374" r:id="rId30"/>
    <p:sldId id="961" r:id="rId31"/>
    <p:sldId id="967" r:id="rId32"/>
    <p:sldId id="375" r:id="rId33"/>
    <p:sldId id="376" r:id="rId34"/>
    <p:sldId id="377" r:id="rId35"/>
    <p:sldId id="378" r:id="rId36"/>
    <p:sldId id="379" r:id="rId37"/>
    <p:sldId id="380" r:id="rId38"/>
    <p:sldId id="386" r:id="rId39"/>
    <p:sldId id="392" r:id="rId40"/>
    <p:sldId id="394" r:id="rId41"/>
    <p:sldId id="880" r:id="rId42"/>
    <p:sldId id="395" r:id="rId43"/>
    <p:sldId id="558" r:id="rId44"/>
    <p:sldId id="396" r:id="rId45"/>
    <p:sldId id="397" r:id="rId46"/>
    <p:sldId id="510" r:id="rId47"/>
    <p:sldId id="500" r:id="rId48"/>
    <p:sldId id="501" r:id="rId49"/>
    <p:sldId id="498" r:id="rId50"/>
    <p:sldId id="499" r:id="rId51"/>
    <p:sldId id="799" r:id="rId52"/>
    <p:sldId id="956" r:id="rId53"/>
    <p:sldId id="800" r:id="rId54"/>
    <p:sldId id="801" r:id="rId55"/>
    <p:sldId id="802" r:id="rId56"/>
    <p:sldId id="803" r:id="rId57"/>
    <p:sldId id="804" r:id="rId58"/>
    <p:sldId id="805" r:id="rId59"/>
    <p:sldId id="806" r:id="rId60"/>
    <p:sldId id="807" r:id="rId61"/>
    <p:sldId id="829" r:id="rId62"/>
    <p:sldId id="830" r:id="rId63"/>
    <p:sldId id="831" r:id="rId64"/>
    <p:sldId id="832" r:id="rId65"/>
    <p:sldId id="833" r:id="rId66"/>
    <p:sldId id="834" r:id="rId67"/>
    <p:sldId id="835" r:id="rId68"/>
    <p:sldId id="502" r:id="rId69"/>
    <p:sldId id="503" r:id="rId70"/>
    <p:sldId id="795" r:id="rId71"/>
    <p:sldId id="828" r:id="rId72"/>
    <p:sldId id="968" r:id="rId73"/>
    <p:sldId id="658" r:id="rId74"/>
    <p:sldId id="836" r:id="rId75"/>
    <p:sldId id="837" r:id="rId76"/>
    <p:sldId id="838" r:id="rId77"/>
    <p:sldId id="839" r:id="rId78"/>
    <p:sldId id="840" r:id="rId79"/>
    <p:sldId id="659" r:id="rId80"/>
    <p:sldId id="660" r:id="rId81"/>
    <p:sldId id="846" r:id="rId82"/>
    <p:sldId id="847" r:id="rId83"/>
    <p:sldId id="856" r:id="rId84"/>
    <p:sldId id="857" r:id="rId85"/>
    <p:sldId id="866" r:id="rId86"/>
    <p:sldId id="867" r:id="rId87"/>
    <p:sldId id="868" r:id="rId88"/>
    <p:sldId id="869" r:id="rId89"/>
    <p:sldId id="870" r:id="rId90"/>
    <p:sldId id="871" r:id="rId91"/>
    <p:sldId id="872" r:id="rId92"/>
    <p:sldId id="873" r:id="rId93"/>
    <p:sldId id="874" r:id="rId94"/>
    <p:sldId id="875" r:id="rId95"/>
    <p:sldId id="858" r:id="rId96"/>
    <p:sldId id="859" r:id="rId97"/>
    <p:sldId id="969" r:id="rId98"/>
    <p:sldId id="876" r:id="rId99"/>
    <p:sldId id="877" r:id="rId100"/>
    <p:sldId id="878" r:id="rId101"/>
    <p:sldId id="796" r:id="rId102"/>
    <p:sldId id="797" r:id="rId103"/>
    <p:sldId id="794" r:id="rId104"/>
    <p:sldId id="571" r:id="rId105"/>
    <p:sldId id="938" r:id="rId106"/>
  </p:sldIdLst>
  <p:sldSz cx="12192000" cy="6858000"/>
  <p:notesSz cx="9240838" cy="6954838"/>
  <p:defaultTextStyle>
    <a:defPPr>
      <a:defRPr lang="en-US"/>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1C9480"/>
    <a:srgbClr val="993366"/>
    <a:srgbClr val="C7C7C7"/>
    <a:srgbClr val="00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84" autoAdjust="0"/>
    <p:restoredTop sz="92566" autoAdjust="0"/>
  </p:normalViewPr>
  <p:slideViewPr>
    <p:cSldViewPr>
      <p:cViewPr varScale="1">
        <p:scale>
          <a:sx n="103" d="100"/>
          <a:sy n="103" d="100"/>
        </p:scale>
        <p:origin x="456" y="138"/>
      </p:cViewPr>
      <p:guideLst>
        <p:guide orient="horz" pos="2160"/>
        <p:guide pos="3840"/>
      </p:guideLst>
    </p:cSldViewPr>
  </p:slideViewPr>
  <p:outlineViewPr>
    <p:cViewPr>
      <p:scale>
        <a:sx n="33" d="100"/>
        <a:sy n="33" d="100"/>
      </p:scale>
      <p:origin x="0" y="4902"/>
    </p:cViewPr>
  </p:outlineViewPr>
  <p:notesTextViewPr>
    <p:cViewPr>
      <p:scale>
        <a:sx n="100" d="100"/>
        <a:sy n="100" d="100"/>
      </p:scale>
      <p:origin x="0" y="0"/>
    </p:cViewPr>
  </p:notesTextViewPr>
  <p:sorterViewPr>
    <p:cViewPr>
      <p:scale>
        <a:sx n="66" d="100"/>
        <a:sy n="66" d="100"/>
      </p:scale>
      <p:origin x="0" y="463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tableStyles" Target="tableStyles.xml"/><Relationship Id="rId16" Type="http://schemas.openxmlformats.org/officeDocument/2006/relationships/slide" Target="slides/slide13.xml"/><Relationship Id="rId107" Type="http://schemas.openxmlformats.org/officeDocument/2006/relationships/notesMaster" Target="notesMasters/notesMaster1.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handoutMaster" Target="handoutMasters/handoutMaster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presProps" Target="presProps.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5235575"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3077" name="Rectangle 5"/>
          <p:cNvSpPr>
            <a:spLocks noGrp="1" noChangeArrowheads="1"/>
          </p:cNvSpPr>
          <p:nvPr>
            <p:ph type="sldNum" sz="quarter" idx="3"/>
          </p:nvPr>
        </p:nvSpPr>
        <p:spPr bwMode="auto">
          <a:xfrm>
            <a:off x="5235575"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92F7831D-801C-46EA-86DA-844BD6A16010}" type="slidenum">
              <a:rPr lang="en-US"/>
              <a:pPr>
                <a:defRPr/>
              </a:pPr>
              <a:t>‹#›</a:t>
            </a:fld>
            <a:endParaRPr lang="en-US" dirty="0"/>
          </a:p>
        </p:txBody>
      </p:sp>
    </p:spTree>
    <p:extLst>
      <p:ext uri="{BB962C8B-B14F-4D97-AF65-F5344CB8AC3E}">
        <p14:creationId xmlns:p14="http://schemas.microsoft.com/office/powerpoint/2010/main" val="29795326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4099" name="Rectangle 3"/>
          <p:cNvSpPr>
            <a:spLocks noGrp="1" noChangeArrowheads="1"/>
          </p:cNvSpPr>
          <p:nvPr>
            <p:ph type="dt" idx="1"/>
          </p:nvPr>
        </p:nvSpPr>
        <p:spPr bwMode="auto">
          <a:xfrm>
            <a:off x="5235575"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dirty="0"/>
          </a:p>
        </p:txBody>
      </p:sp>
      <p:sp>
        <p:nvSpPr>
          <p:cNvPr id="48132" name="Rectangle 4"/>
          <p:cNvSpPr>
            <a:spLocks noGrp="1" noRot="1" noChangeAspect="1" noChangeArrowheads="1" noTextEdit="1"/>
          </p:cNvSpPr>
          <p:nvPr>
            <p:ph type="sldImg" idx="2"/>
          </p:nvPr>
        </p:nvSpPr>
        <p:spPr bwMode="auto">
          <a:xfrm>
            <a:off x="2303463" y="522288"/>
            <a:ext cx="4633912" cy="26066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23925" y="3303588"/>
            <a:ext cx="7392988" cy="3128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4103" name="Rectangle 7"/>
          <p:cNvSpPr>
            <a:spLocks noGrp="1" noChangeArrowheads="1"/>
          </p:cNvSpPr>
          <p:nvPr>
            <p:ph type="sldNum" sz="quarter" idx="5"/>
          </p:nvPr>
        </p:nvSpPr>
        <p:spPr bwMode="auto">
          <a:xfrm>
            <a:off x="5235575"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26A3953D-5909-4241-B856-34C355E70DD7}" type="slidenum">
              <a:rPr lang="en-US"/>
              <a:pPr>
                <a:defRPr/>
              </a:pPr>
              <a:t>‹#›</a:t>
            </a:fld>
            <a:endParaRPr lang="en-US" dirty="0"/>
          </a:p>
        </p:txBody>
      </p:sp>
    </p:spTree>
    <p:extLst>
      <p:ext uri="{BB962C8B-B14F-4D97-AF65-F5344CB8AC3E}">
        <p14:creationId xmlns:p14="http://schemas.microsoft.com/office/powerpoint/2010/main" val="977503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8467" y="20638"/>
            <a:ext cx="12192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dirty="0"/>
            </a:p>
          </p:txBody>
        </p:sp>
      </p:grpSp>
      <p:sp>
        <p:nvSpPr>
          <p:cNvPr id="7" name="Freeform 5"/>
          <p:cNvSpPr>
            <a:spLocks/>
          </p:cNvSpPr>
          <p:nvPr/>
        </p:nvSpPr>
        <p:spPr bwMode="hidden">
          <a:xfrm>
            <a:off x="8322733" y="626903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dirty="0"/>
          </a:p>
        </p:txBody>
      </p:sp>
      <p:grpSp>
        <p:nvGrpSpPr>
          <p:cNvPr id="8" name="Group 6"/>
          <p:cNvGrpSpPr>
            <a:grpSpLocks/>
          </p:cNvGrpSpPr>
          <p:nvPr/>
        </p:nvGrpSpPr>
        <p:grpSpPr bwMode="auto">
          <a:xfrm>
            <a:off x="-2117" y="6034088"/>
            <a:ext cx="10460568"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grpSp>
        <p:nvGrpSpPr>
          <p:cNvPr id="17" name="Group 15"/>
          <p:cNvGrpSpPr>
            <a:grpSpLocks/>
          </p:cNvGrpSpPr>
          <p:nvPr/>
        </p:nvGrpSpPr>
        <p:grpSpPr bwMode="auto">
          <a:xfrm>
            <a:off x="836085" y="6021388"/>
            <a:ext cx="7579783"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dirty="0"/>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dirty="0"/>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dirty="0"/>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dirty="0"/>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dirty="0"/>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dirty="0"/>
            </a:p>
          </p:txBody>
        </p:sp>
      </p:grpSp>
      <p:sp>
        <p:nvSpPr>
          <p:cNvPr id="58390" name="Rectangle 22"/>
          <p:cNvSpPr>
            <a:spLocks noGrp="1" noChangeArrowheads="1"/>
          </p:cNvSpPr>
          <p:nvPr>
            <p:ph type="ctrTitle" sz="quarter"/>
          </p:nvPr>
        </p:nvSpPr>
        <p:spPr>
          <a:xfrm>
            <a:off x="609600" y="1447801"/>
            <a:ext cx="10972800" cy="1736725"/>
          </a:xfrm>
        </p:spPr>
        <p:txBody>
          <a:bodyPr/>
          <a:lstStyle>
            <a:lvl1pPr>
              <a:defRPr sz="5400"/>
            </a:lvl1pPr>
          </a:lstStyle>
          <a:p>
            <a:r>
              <a:rPr lang="en-US"/>
              <a:t>Click to edit Master title style</a:t>
            </a:r>
          </a:p>
        </p:txBody>
      </p:sp>
      <p:sp>
        <p:nvSpPr>
          <p:cNvPr id="58391" name="Rectangle 23"/>
          <p:cNvSpPr>
            <a:spLocks noGrp="1" noChangeArrowheads="1"/>
          </p:cNvSpPr>
          <p:nvPr>
            <p:ph type="subTitle" sz="quarter" idx="1"/>
          </p:nvPr>
        </p:nvSpPr>
        <p:spPr>
          <a:xfrm>
            <a:off x="1828800" y="3429000"/>
            <a:ext cx="85344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smtClean="0"/>
            </a:lvl1pPr>
          </a:lstStyle>
          <a:p>
            <a:pPr>
              <a:defRPr/>
            </a:pPr>
            <a:endParaRPr lang="en-US" dirty="0"/>
          </a:p>
        </p:txBody>
      </p:sp>
      <p:sp>
        <p:nvSpPr>
          <p:cNvPr id="25" name="Rectangle 25"/>
          <p:cNvSpPr>
            <a:spLocks noGrp="1" noChangeArrowheads="1"/>
          </p:cNvSpPr>
          <p:nvPr>
            <p:ph type="sldNum" sz="quarter" idx="11"/>
          </p:nvPr>
        </p:nvSpPr>
        <p:spPr/>
        <p:txBody>
          <a:bodyPr/>
          <a:lstStyle>
            <a:lvl1pPr>
              <a:defRPr smtClean="0"/>
            </a:lvl1pPr>
          </a:lstStyle>
          <a:p>
            <a:pPr>
              <a:defRPr/>
            </a:pPr>
            <a:fld id="{1DC1A1B7-325C-4BC2-BB16-97769B9704D7}" type="slidenum">
              <a:rPr lang="en-US"/>
              <a:pPr>
                <a:defRPr/>
              </a:pPr>
              <a:t>‹#›</a:t>
            </a:fld>
            <a:endParaRPr lang="en-US" dirty="0"/>
          </a:p>
        </p:txBody>
      </p:sp>
      <p:sp>
        <p:nvSpPr>
          <p:cNvPr id="26" name="Rectangle 26"/>
          <p:cNvSpPr>
            <a:spLocks noGrp="1" noChangeArrowheads="1"/>
          </p:cNvSpPr>
          <p:nvPr>
            <p:ph type="ftr" sz="quarter" idx="12"/>
          </p:nvPr>
        </p:nvSpPr>
        <p:spPr/>
        <p:txBody>
          <a:bodyPr/>
          <a:lstStyle>
            <a:lvl1pPr>
              <a:defRPr smtClean="0"/>
            </a:lvl1pPr>
          </a:lstStyle>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B939AA26-F120-4EAC-8FF7-3E0ED4AAA0B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E99B5862-7B3B-46F9-ABA4-DB7E183A5F8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3FD90DE7-1F95-490D-8C4E-9764013E966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endParaRPr lang="en-US" dirty="0"/>
          </a:p>
        </p:txBody>
      </p:sp>
      <p:sp>
        <p:nvSpPr>
          <p:cNvPr id="8"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26"/>
          <p:cNvSpPr>
            <a:spLocks noGrp="1" noChangeArrowheads="1"/>
          </p:cNvSpPr>
          <p:nvPr>
            <p:ph type="sldNum" sz="quarter" idx="12"/>
          </p:nvPr>
        </p:nvSpPr>
        <p:spPr>
          <a:ln/>
        </p:spPr>
        <p:txBody>
          <a:bodyPr/>
          <a:lstStyle>
            <a:lvl1pPr>
              <a:defRPr/>
            </a:lvl1pPr>
          </a:lstStyle>
          <a:p>
            <a:pPr>
              <a:defRPr/>
            </a:pPr>
            <a:fld id="{9656F464-9AEB-4CD3-84BF-56CF33D7C7F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26"/>
          <p:cNvSpPr>
            <a:spLocks noGrp="1" noChangeArrowheads="1"/>
          </p:cNvSpPr>
          <p:nvPr>
            <p:ph type="sldNum" sz="quarter" idx="12"/>
          </p:nvPr>
        </p:nvSpPr>
        <p:spPr>
          <a:ln/>
        </p:spPr>
        <p:txBody>
          <a:bodyPr/>
          <a:lstStyle>
            <a:lvl1pPr>
              <a:defRPr/>
            </a:lvl1pPr>
          </a:lstStyle>
          <a:p>
            <a:pPr>
              <a:defRPr/>
            </a:pPr>
            <a:fld id="{99F62AB5-D548-4F98-84ED-9BC4CBFD44A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dirty="0"/>
          </a:p>
        </p:txBody>
      </p:sp>
      <p:sp>
        <p:nvSpPr>
          <p:cNvPr id="3"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26"/>
          <p:cNvSpPr>
            <a:spLocks noGrp="1" noChangeArrowheads="1"/>
          </p:cNvSpPr>
          <p:nvPr>
            <p:ph type="sldNum" sz="quarter" idx="12"/>
          </p:nvPr>
        </p:nvSpPr>
        <p:spPr>
          <a:ln/>
        </p:spPr>
        <p:txBody>
          <a:bodyPr/>
          <a:lstStyle>
            <a:lvl1pPr>
              <a:defRPr/>
            </a:lvl1pPr>
          </a:lstStyle>
          <a:p>
            <a:pPr>
              <a:defRPr/>
            </a:pPr>
            <a:fld id="{391A8B4F-E3A7-45E5-ACCF-357168C2998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02848C6A-7587-4ED9-8370-E99A1FF4FF40}"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1709BBAD-74FA-4056-AAA3-D58B2879018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B6EFCA14-B532-41E9-B362-B3D555C18BA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E9F66412-7F99-47F3-844C-CA9CB620B688}"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26"/>
          <p:cNvSpPr>
            <a:spLocks noGrp="1" noChangeArrowheads="1"/>
          </p:cNvSpPr>
          <p:nvPr>
            <p:ph type="sldNum" sz="quarter" idx="12"/>
          </p:nvPr>
        </p:nvSpPr>
        <p:spPr>
          <a:ln/>
        </p:spPr>
        <p:txBody>
          <a:bodyPr/>
          <a:lstStyle>
            <a:lvl1pPr>
              <a:defRPr/>
            </a:lvl1pPr>
          </a:lstStyle>
          <a:p>
            <a:pPr>
              <a:defRPr/>
            </a:pPr>
            <a:fld id="{AB6D5EC9-8A6E-4564-A6E4-C88FE0AD2226}"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8467" y="20638"/>
            <a:ext cx="12192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7" name="Freeform 5"/>
          <p:cNvSpPr>
            <a:spLocks/>
          </p:cNvSpPr>
          <p:nvPr/>
        </p:nvSpPr>
        <p:spPr bwMode="hidden">
          <a:xfrm>
            <a:off x="8322733" y="626903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8" name="Group 6"/>
          <p:cNvGrpSpPr>
            <a:grpSpLocks/>
          </p:cNvGrpSpPr>
          <p:nvPr/>
        </p:nvGrpSpPr>
        <p:grpSpPr bwMode="auto">
          <a:xfrm>
            <a:off x="-2117" y="6034088"/>
            <a:ext cx="10460568"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grpSp>
        <p:nvGrpSpPr>
          <p:cNvPr id="17" name="Group 15"/>
          <p:cNvGrpSpPr>
            <a:grpSpLocks/>
          </p:cNvGrpSpPr>
          <p:nvPr/>
        </p:nvGrpSpPr>
        <p:grpSpPr bwMode="auto">
          <a:xfrm>
            <a:off x="836085" y="6021388"/>
            <a:ext cx="7579783"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8390" name="Rectangle 22"/>
          <p:cNvSpPr>
            <a:spLocks noGrp="1" noChangeArrowheads="1"/>
          </p:cNvSpPr>
          <p:nvPr>
            <p:ph type="ctrTitle" sz="quarter"/>
          </p:nvPr>
        </p:nvSpPr>
        <p:spPr>
          <a:xfrm>
            <a:off x="609600" y="1447801"/>
            <a:ext cx="10972800" cy="1736725"/>
          </a:xfrm>
        </p:spPr>
        <p:txBody>
          <a:bodyPr/>
          <a:lstStyle>
            <a:lvl1pPr>
              <a:defRPr sz="5400"/>
            </a:lvl1pPr>
          </a:lstStyle>
          <a:p>
            <a:r>
              <a:rPr lang="en-US"/>
              <a:t>Click to edit Master title style</a:t>
            </a:r>
          </a:p>
        </p:txBody>
      </p:sp>
      <p:sp>
        <p:nvSpPr>
          <p:cNvPr id="58391" name="Rectangle 23"/>
          <p:cNvSpPr>
            <a:spLocks noGrp="1" noChangeArrowheads="1"/>
          </p:cNvSpPr>
          <p:nvPr>
            <p:ph type="subTitle" sz="quarter" idx="1"/>
          </p:nvPr>
        </p:nvSpPr>
        <p:spPr>
          <a:xfrm>
            <a:off x="1828800" y="3429000"/>
            <a:ext cx="85344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smtClean="0"/>
            </a:lvl1pPr>
          </a:lstStyle>
          <a:p>
            <a:pPr>
              <a:defRPr/>
            </a:pPr>
            <a:endParaRPr lang="en-US" dirty="0">
              <a:solidFill>
                <a:srgbClr val="FFFFFF"/>
              </a:solidFill>
            </a:endParaRPr>
          </a:p>
        </p:txBody>
      </p:sp>
      <p:sp>
        <p:nvSpPr>
          <p:cNvPr id="25" name="Rectangle 25"/>
          <p:cNvSpPr>
            <a:spLocks noGrp="1" noChangeArrowheads="1"/>
          </p:cNvSpPr>
          <p:nvPr>
            <p:ph type="sldNum" sz="quarter" idx="11"/>
          </p:nvPr>
        </p:nvSpPr>
        <p:spPr/>
        <p:txBody>
          <a:bodyPr/>
          <a:lstStyle>
            <a:lvl1pPr>
              <a:defRPr smtClean="0"/>
            </a:lvl1pPr>
          </a:lstStyle>
          <a:p>
            <a:pPr>
              <a:defRPr/>
            </a:pPr>
            <a:fld id="{1DC1A1B7-325C-4BC2-BB16-97769B9704D7}" type="slidenum">
              <a:rPr lang="en-US">
                <a:solidFill>
                  <a:srgbClr val="FFFFFF"/>
                </a:solidFill>
              </a:rPr>
              <a:pPr>
                <a:defRPr/>
              </a:pPr>
              <a:t>‹#›</a:t>
            </a:fld>
            <a:endParaRPr lang="en-US" dirty="0">
              <a:solidFill>
                <a:srgbClr val="FFFFFF"/>
              </a:solidFill>
            </a:endParaRPr>
          </a:p>
        </p:txBody>
      </p:sp>
      <p:sp>
        <p:nvSpPr>
          <p:cNvPr id="26" name="Rectangle 26"/>
          <p:cNvSpPr>
            <a:spLocks noGrp="1" noChangeArrowheads="1"/>
          </p:cNvSpPr>
          <p:nvPr>
            <p:ph type="ftr" sz="quarter" idx="12"/>
          </p:nvPr>
        </p:nvSpPr>
        <p:spPr/>
        <p:txBody>
          <a:bodyPr/>
          <a:lstStyle>
            <a:lvl1pPr>
              <a:defRPr smtClean="0"/>
            </a:lvl1pPr>
          </a:lstStyle>
          <a:p>
            <a:pPr>
              <a:defRPr/>
            </a:pPr>
            <a:endParaRPr lang="en-US" dirty="0">
              <a:solidFill>
                <a:srgbClr val="FFFFFF"/>
              </a:solidFill>
            </a:endParaRPr>
          </a:p>
        </p:txBody>
      </p:sp>
    </p:spTree>
    <p:extLst>
      <p:ext uri="{BB962C8B-B14F-4D97-AF65-F5344CB8AC3E}">
        <p14:creationId xmlns:p14="http://schemas.microsoft.com/office/powerpoint/2010/main" val="3331304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939AA26-F120-4EAC-8FF7-3E0ED4AAA0B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184940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E99B5862-7B3B-46F9-ABA4-DB7E183A5F8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68122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3FD90DE7-1F95-490D-8C4E-9764013E966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735845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26"/>
          <p:cNvSpPr>
            <a:spLocks noGrp="1" noChangeArrowheads="1"/>
          </p:cNvSpPr>
          <p:nvPr>
            <p:ph type="sldNum" sz="quarter" idx="12"/>
          </p:nvPr>
        </p:nvSpPr>
        <p:spPr>
          <a:ln/>
        </p:spPr>
        <p:txBody>
          <a:bodyPr/>
          <a:lstStyle>
            <a:lvl1pPr>
              <a:defRPr/>
            </a:lvl1pPr>
          </a:lstStyle>
          <a:p>
            <a:pPr>
              <a:defRPr/>
            </a:pPr>
            <a:fld id="{9656F464-9AEB-4CD3-84BF-56CF33D7C7F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2905999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99F62AB5-D548-4F98-84ED-9BC4CBFD44A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0706443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26"/>
          <p:cNvSpPr>
            <a:spLocks noGrp="1" noChangeArrowheads="1"/>
          </p:cNvSpPr>
          <p:nvPr>
            <p:ph type="sldNum" sz="quarter" idx="12"/>
          </p:nvPr>
        </p:nvSpPr>
        <p:spPr>
          <a:ln/>
        </p:spPr>
        <p:txBody>
          <a:bodyPr/>
          <a:lstStyle>
            <a:lvl1pPr>
              <a:defRPr/>
            </a:lvl1pPr>
          </a:lstStyle>
          <a:p>
            <a:pPr>
              <a:defRPr/>
            </a:pPr>
            <a:fld id="{391A8B4F-E3A7-45E5-ACCF-357168C29989}"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3032666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02848C6A-7587-4ED9-8370-E99A1FF4FF4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27034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1709BBAD-74FA-4056-AAA3-D58B2879018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623938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6EFCA14-B532-41E9-B362-B3D555C18BA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818436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E9F66412-7F99-47F3-844C-CA9CB620B68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71591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AB6D5EC9-8A6E-4564-A6E4-C88FE0AD222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963901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A6B80C8-9C17-4C8D-80FA-039A6827A3A1}" type="datetimeFigureOut">
              <a:rPr lang="en-US" smtClean="0">
                <a:solidFill>
                  <a:srgbClr val="DBF5F9">
                    <a:shade val="90000"/>
                  </a:srgbClr>
                </a:solidFill>
              </a:rPr>
              <a:pPr/>
              <a:t>9/4/2026</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41426CE2-90E3-4B1E-80FF-F519754C6738}"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50575792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9/4/2026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3594690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DBF5F9">
                    <a:shade val="90000"/>
                  </a:srgbClr>
                </a:solidFill>
              </a:rPr>
              <a:pPr/>
              <a:t>9/4/2026</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971649724"/>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9/4/2026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41279660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A6B80C8-9C17-4C8D-80FA-039A6827A3A1}" type="datetimeFigureOut">
              <a:rPr lang="en-US" smtClean="0">
                <a:solidFill>
                  <a:srgbClr val="04617B">
                    <a:shade val="90000"/>
                  </a:srgbClr>
                </a:solidFill>
              </a:rPr>
              <a:pPr/>
              <a:t>9/4/2026</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957436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A6B80C8-9C17-4C8D-80FA-039A6827A3A1}" type="datetimeFigureOut">
              <a:rPr lang="en-US" smtClean="0">
                <a:solidFill>
                  <a:srgbClr val="04617B">
                    <a:shade val="90000"/>
                  </a:srgbClr>
                </a:solidFill>
              </a:rPr>
              <a:pPr/>
              <a:t>9/4/2026</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217601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6B80C8-9C17-4C8D-80FA-039A6827A3A1}" type="datetimeFigureOut">
              <a:rPr lang="en-US" smtClean="0">
                <a:solidFill>
                  <a:srgbClr val="04617B">
                    <a:shade val="90000"/>
                  </a:srgbClr>
                </a:solidFill>
              </a:rPr>
              <a:pPr/>
              <a:t>9/4/2026</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2591335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9/4/2026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0604342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9/4/2026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Tree>
    <p:extLst>
      <p:ext uri="{BB962C8B-B14F-4D97-AF65-F5344CB8AC3E}">
        <p14:creationId xmlns:p14="http://schemas.microsoft.com/office/powerpoint/2010/main" val="14121425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9/4/2026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2637249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9/4/2026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1324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573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573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dirty="0"/>
            </a:p>
          </p:txBody>
        </p:sp>
      </p:grpSp>
      <p:sp>
        <p:nvSpPr>
          <p:cNvPr id="5734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dirty="0"/>
          </a:p>
        </p:txBody>
      </p:sp>
      <p:grpSp>
        <p:nvGrpSpPr>
          <p:cNvPr id="1028" name="Group 6"/>
          <p:cNvGrpSpPr>
            <a:grpSpLocks/>
          </p:cNvGrpSpPr>
          <p:nvPr/>
        </p:nvGrpSpPr>
        <p:grpSpPr bwMode="auto">
          <a:xfrm>
            <a:off x="0" y="6019800"/>
            <a:ext cx="10464800" cy="857250"/>
            <a:chOff x="0" y="3792"/>
            <a:chExt cx="4944" cy="540"/>
          </a:xfrm>
        </p:grpSpPr>
        <p:sp>
          <p:nvSpPr>
            <p:cNvPr id="573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1042" name="Group 8"/>
            <p:cNvGrpSpPr>
              <a:grpSpLocks/>
            </p:cNvGrpSpPr>
            <p:nvPr userDrawn="1"/>
          </p:nvGrpSpPr>
          <p:grpSpPr bwMode="auto">
            <a:xfrm>
              <a:off x="2486" y="3792"/>
              <a:ext cx="2458" cy="540"/>
              <a:chOff x="2486" y="3792"/>
              <a:chExt cx="2458" cy="540"/>
            </a:xfrm>
          </p:grpSpPr>
          <p:sp>
            <p:nvSpPr>
              <p:cNvPr id="573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573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573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573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573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573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grpSp>
        <p:nvGrpSpPr>
          <p:cNvPr id="1029" name="Group 15"/>
          <p:cNvGrpSpPr>
            <a:grpSpLocks/>
          </p:cNvGrpSpPr>
          <p:nvPr/>
        </p:nvGrpSpPr>
        <p:grpSpPr bwMode="auto">
          <a:xfrm>
            <a:off x="836085" y="6021388"/>
            <a:ext cx="7579783" cy="849312"/>
            <a:chOff x="395" y="3793"/>
            <a:chExt cx="3581" cy="535"/>
          </a:xfrm>
        </p:grpSpPr>
        <p:sp>
          <p:nvSpPr>
            <p:cNvPr id="573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dirty="0"/>
            </a:p>
          </p:txBody>
        </p:sp>
        <p:sp>
          <p:nvSpPr>
            <p:cNvPr id="573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dirty="0"/>
            </a:p>
          </p:txBody>
        </p:sp>
        <p:sp>
          <p:nvSpPr>
            <p:cNvPr id="573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dirty="0"/>
            </a:p>
          </p:txBody>
        </p:sp>
        <p:sp>
          <p:nvSpPr>
            <p:cNvPr id="573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dirty="0"/>
            </a:p>
          </p:txBody>
        </p:sp>
        <p:sp>
          <p:nvSpPr>
            <p:cNvPr id="573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dirty="0"/>
            </a:p>
          </p:txBody>
        </p:sp>
        <p:sp>
          <p:nvSpPr>
            <p:cNvPr id="573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dirty="0"/>
            </a:p>
          </p:txBody>
        </p:sp>
      </p:grpSp>
      <p:sp>
        <p:nvSpPr>
          <p:cNvPr id="5736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6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mn-lt"/>
              </a:defRPr>
            </a:lvl1pPr>
          </a:lstStyle>
          <a:p>
            <a:pPr>
              <a:defRPr/>
            </a:pPr>
            <a:endParaRPr lang="en-US" dirty="0"/>
          </a:p>
        </p:txBody>
      </p:sp>
      <p:sp>
        <p:nvSpPr>
          <p:cNvPr id="5736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mn-lt"/>
              </a:defRPr>
            </a:lvl1pPr>
          </a:lstStyle>
          <a:p>
            <a:pPr>
              <a:defRPr/>
            </a:pPr>
            <a:endParaRPr lang="en-US" dirty="0"/>
          </a:p>
        </p:txBody>
      </p:sp>
      <p:sp>
        <p:nvSpPr>
          <p:cNvPr id="5737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mn-lt"/>
              </a:defRPr>
            </a:lvl1pPr>
          </a:lstStyle>
          <a:p>
            <a:pPr>
              <a:defRPr/>
            </a:pPr>
            <a:fld id="{046C1E6C-7028-4BF1-8CA4-45E388D6F3FB}"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5"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573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4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28" name="Group 6"/>
          <p:cNvGrpSpPr>
            <a:grpSpLocks/>
          </p:cNvGrpSpPr>
          <p:nvPr/>
        </p:nvGrpSpPr>
        <p:grpSpPr bwMode="auto">
          <a:xfrm>
            <a:off x="0" y="6019800"/>
            <a:ext cx="10464800" cy="857250"/>
            <a:chOff x="0" y="3792"/>
            <a:chExt cx="4944" cy="540"/>
          </a:xfrm>
        </p:grpSpPr>
        <p:sp>
          <p:nvSpPr>
            <p:cNvPr id="573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42" name="Group 8"/>
            <p:cNvGrpSpPr>
              <a:grpSpLocks/>
            </p:cNvGrpSpPr>
            <p:nvPr userDrawn="1"/>
          </p:nvGrpSpPr>
          <p:grpSpPr bwMode="auto">
            <a:xfrm>
              <a:off x="2486" y="3792"/>
              <a:ext cx="2458" cy="540"/>
              <a:chOff x="2486" y="3792"/>
              <a:chExt cx="2458" cy="540"/>
            </a:xfrm>
          </p:grpSpPr>
          <p:sp>
            <p:nvSpPr>
              <p:cNvPr id="573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grpSp>
        <p:nvGrpSpPr>
          <p:cNvPr id="1029" name="Group 15"/>
          <p:cNvGrpSpPr>
            <a:grpSpLocks/>
          </p:cNvGrpSpPr>
          <p:nvPr/>
        </p:nvGrpSpPr>
        <p:grpSpPr bwMode="auto">
          <a:xfrm>
            <a:off x="836085" y="6021388"/>
            <a:ext cx="7579783" cy="849312"/>
            <a:chOff x="395" y="3793"/>
            <a:chExt cx="3581" cy="535"/>
          </a:xfrm>
        </p:grpSpPr>
        <p:sp>
          <p:nvSpPr>
            <p:cNvPr id="573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6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6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mn-lt"/>
              </a:defRPr>
            </a:lvl1pPr>
          </a:lstStyle>
          <a:p>
            <a:pPr fontAlgn="base">
              <a:spcBef>
                <a:spcPct val="0"/>
              </a:spcBef>
              <a:spcAft>
                <a:spcPct val="0"/>
              </a:spcAft>
              <a:defRPr/>
            </a:pPr>
            <a:endParaRPr lang="en-US" dirty="0">
              <a:solidFill>
                <a:srgbClr val="FFFFFF"/>
              </a:solidFill>
            </a:endParaRPr>
          </a:p>
        </p:txBody>
      </p:sp>
      <p:sp>
        <p:nvSpPr>
          <p:cNvPr id="5736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mn-lt"/>
              </a:defRPr>
            </a:lvl1pPr>
          </a:lstStyle>
          <a:p>
            <a:pPr fontAlgn="base">
              <a:spcBef>
                <a:spcPct val="0"/>
              </a:spcBef>
              <a:spcAft>
                <a:spcPct val="0"/>
              </a:spcAft>
              <a:defRPr/>
            </a:pPr>
            <a:endParaRPr lang="en-US" dirty="0">
              <a:solidFill>
                <a:srgbClr val="FFFFFF"/>
              </a:solidFill>
            </a:endParaRPr>
          </a:p>
        </p:txBody>
      </p:sp>
      <p:sp>
        <p:nvSpPr>
          <p:cNvPr id="5737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mn-lt"/>
              </a:defRPr>
            </a:lvl1pPr>
          </a:lstStyle>
          <a:p>
            <a:pPr fontAlgn="base">
              <a:spcBef>
                <a:spcPct val="0"/>
              </a:spcBef>
              <a:spcAft>
                <a:spcPct val="0"/>
              </a:spcAft>
              <a:defRPr/>
            </a:pPr>
            <a:fld id="{046C1E6C-7028-4BF1-8CA4-45E388D6F3FB}" type="slidenum">
              <a:rPr lang="en-US">
                <a:solidFill>
                  <a:srgbClr val="FFFFFF"/>
                </a:solidFill>
              </a:rPr>
              <a:pPr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1233101813"/>
      </p:ext>
    </p:extLst>
  </p:cSld>
  <p:clrMap bg1="dk2" tx1="lt1" bg2="dk1"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fld id="{6A6B80C8-9C17-4C8D-80FA-039A6827A3A1}" type="datetimeFigureOut">
              <a:rPr lang="en-US" smtClean="0">
                <a:solidFill>
                  <a:srgbClr val="04617B">
                    <a:shade val="90000"/>
                  </a:srgbClr>
                </a:solidFill>
                <a:latin typeface="Constantia"/>
                <a:cs typeface="+mn-cs"/>
              </a:rPr>
              <a:pPr fontAlgn="auto">
                <a:spcBef>
                  <a:spcPts val="0"/>
                </a:spcBef>
                <a:spcAft>
                  <a:spcPts val="0"/>
                </a:spcAft>
              </a:pPr>
              <a:t>9/4/2026</a:t>
            </a:fld>
            <a:endParaRPr lang="en-US">
              <a:solidFill>
                <a:srgbClr val="04617B">
                  <a:shade val="90000"/>
                </a:srgbClr>
              </a:solidFill>
              <a:latin typeface="Constantia"/>
              <a:cs typeface="+mn-cs"/>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endParaRPr lang="en-US">
              <a:solidFill>
                <a:srgbClr val="04617B">
                  <a:shade val="90000"/>
                </a:srgbClr>
              </a:solidFill>
              <a:latin typeface="Constantia"/>
              <a:cs typeface="+mn-cs"/>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auto">
              <a:spcBef>
                <a:spcPts val="0"/>
              </a:spcBef>
              <a:spcAft>
                <a:spcPts val="0"/>
              </a:spcAft>
            </a:pPr>
            <a:fld id="{41426CE2-90E3-4B1E-80FF-F519754C6738}" type="slidenum">
              <a:rPr lang="en-US" smtClean="0">
                <a:solidFill>
                  <a:srgbClr val="04617B">
                    <a:shade val="90000"/>
                  </a:srgbClr>
                </a:solidFill>
                <a:latin typeface="Constantia"/>
                <a:cs typeface="+mn-cs"/>
              </a:rPr>
              <a:pPr fontAlgn="auto">
                <a:spcBef>
                  <a:spcPts val="0"/>
                </a:spcBef>
                <a:spcAft>
                  <a:spcPts val="0"/>
                </a:spcAft>
              </a:pPr>
              <a:t>‹#›</a:t>
            </a:fld>
            <a:endParaRPr lang="en-US">
              <a:solidFill>
                <a:srgbClr val="04617B">
                  <a:shade val="90000"/>
                </a:srgbClr>
              </a:solidFill>
              <a:latin typeface="Constantia"/>
              <a:cs typeface="+mn-cs"/>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grpSp>
    </p:spTree>
    <p:extLst>
      <p:ext uri="{BB962C8B-B14F-4D97-AF65-F5344CB8AC3E}">
        <p14:creationId xmlns:p14="http://schemas.microsoft.com/office/powerpoint/2010/main" val="76471351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package" Target="../embeddings/Microsoft_Word_Document3.docx"/><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0.emf"/><Relationship Id="rId4" Type="http://schemas.openxmlformats.org/officeDocument/2006/relationships/package" Target="../embeddings/Microsoft_Word_Document4.docx"/></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Word_Document5.docx"/><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Word_Document6.docx"/><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Word_Document7.docx"/><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Word_Document8.docx"/><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Word_Document9.docx"/><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Word_Document10.docx"/><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7.png"/><Relationship Id="rId2" Type="http://schemas.openxmlformats.org/officeDocument/2006/relationships/package" Target="../embeddings/Microsoft_Word_Document11.docx"/><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package" Target="../embeddings/Microsoft_Word_Document12.docx"/><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package" Target="../embeddings/Microsoft_Word_Document13.docx"/><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package" Target="../embeddings/Microsoft_Word_Document14.docx"/><Relationship Id="rId4" Type="http://schemas.openxmlformats.org/officeDocument/2006/relationships/image" Target="../media/image7.e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GCF highest resolution.jpg"/>
          <p:cNvPicPr>
            <a:picLocks noChangeAspect="1"/>
          </p:cNvPicPr>
          <p:nvPr/>
        </p:nvPicPr>
        <p:blipFill>
          <a:blip r:embed="rId2" cstate="print"/>
          <a:stretch>
            <a:fillRect/>
          </a:stretch>
        </p:blipFill>
        <p:spPr>
          <a:xfrm>
            <a:off x="2133600" y="2"/>
            <a:ext cx="7772400" cy="6121625"/>
          </a:xfrm>
          <a:prstGeom prst="rect">
            <a:avLst/>
          </a:prstGeom>
        </p:spPr>
      </p:pic>
    </p:spTree>
    <p:extLst>
      <p:ext uri="{BB962C8B-B14F-4D97-AF65-F5344CB8AC3E}">
        <p14:creationId xmlns:p14="http://schemas.microsoft.com/office/powerpoint/2010/main" val="2878379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Picture 1" descr="C:\Users\Placido Soliven\Desktop\Google Images\Turn Off Cell Phones.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p:cNvSpPr txBox="1">
            <a:spLocks noChangeArrowheads="1"/>
          </p:cNvSpPr>
          <p:nvPr/>
        </p:nvSpPr>
        <p:spPr>
          <a:xfrm>
            <a:off x="228600" y="0"/>
            <a:ext cx="11582400" cy="1905000"/>
          </a:xfrm>
          <a:prstGeom prst="rect">
            <a:avLst/>
          </a:prstGeom>
        </p:spPr>
        <p:txBody>
          <a:bodyPr/>
          <a:lstStyle/>
          <a:p>
            <a:pPr marL="0" marR="0" algn="ctr">
              <a:lnSpc>
                <a:spcPct val="115000"/>
              </a:lnSpc>
              <a:spcBef>
                <a:spcPts val="0"/>
              </a:spcBef>
              <a:spcAft>
                <a:spcPts val="0"/>
              </a:spcAft>
            </a:pPr>
            <a:r>
              <a:rPr lang="en-US" sz="3200" b="1" dirty="0">
                <a:ea typeface="Calibri" panose="020F0502020204030204" pitchFamily="34" charset="0"/>
                <a:cs typeface="Times New Roman" panose="02020603050405020304" pitchFamily="18" charset="0"/>
              </a:rPr>
              <a:t>Our Blessed Hope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2800" b="1" dirty="0">
                <a:effectLst/>
                <a:latin typeface="Verdana" panose="020B0604030504040204" pitchFamily="34" charset="0"/>
                <a:ea typeface="Calibri" panose="020F0502020204030204" pitchFamily="34" charset="0"/>
                <a:cs typeface="Times New Roman" panose="02020603050405020304" pitchFamily="18" charset="0"/>
              </a:rPr>
              <a:t>By Pastor Fee Soliven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200" b="1" dirty="0">
                <a:ea typeface="Calibri" panose="020F0502020204030204" pitchFamily="34" charset="0"/>
                <a:cs typeface="Times New Roman" panose="02020603050405020304" pitchFamily="18" charset="0"/>
              </a:rPr>
              <a:t>Revelation 19:7-9</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200" b="1" dirty="0">
                <a:effectLst/>
                <a:latin typeface="Verdana" panose="020B0604030504040204" pitchFamily="34" charset="0"/>
                <a:ea typeface="Calibri" panose="020F0502020204030204" pitchFamily="34" charset="0"/>
                <a:cs typeface="Times New Roman" panose="02020603050405020304" pitchFamily="18" charset="0"/>
              </a:rPr>
              <a:t>Sunday Morning</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200" b="1" dirty="0">
                <a:ea typeface="Calibri" panose="020F0502020204030204" pitchFamily="34" charset="0"/>
                <a:cs typeface="Times New Roman" panose="02020603050405020304" pitchFamily="18" charset="0"/>
              </a:rPr>
              <a:t>September 6, 2026</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AGCF highest resolution.jpg"/>
          <p:cNvPicPr>
            <a:picLocks noChangeAspect="1"/>
          </p:cNvPicPr>
          <p:nvPr/>
        </p:nvPicPr>
        <p:blipFill>
          <a:blip r:embed="rId2" cstate="print"/>
          <a:stretch>
            <a:fillRect/>
          </a:stretch>
        </p:blipFill>
        <p:spPr>
          <a:xfrm>
            <a:off x="10839635" y="1784521"/>
            <a:ext cx="1352365" cy="1014274"/>
          </a:xfrm>
          <a:prstGeom prst="rect">
            <a:avLst/>
          </a:prstGeom>
        </p:spPr>
      </p:pic>
      <p:graphicFrame>
        <p:nvGraphicFramePr>
          <p:cNvPr id="9" name="Object 8">
            <a:extLst>
              <a:ext uri="{FF2B5EF4-FFF2-40B4-BE49-F238E27FC236}">
                <a16:creationId xmlns:a16="http://schemas.microsoft.com/office/drawing/2014/main" id="{31910B92-1BEA-2008-494C-541761F074ED}"/>
              </a:ext>
            </a:extLst>
          </p:cNvPr>
          <p:cNvGraphicFramePr>
            <a:graphicFrameLocks noChangeAspect="1"/>
          </p:cNvGraphicFramePr>
          <p:nvPr>
            <p:extLst>
              <p:ext uri="{D42A27DB-BD31-4B8C-83A1-F6EECF244321}">
                <p14:modId xmlns:p14="http://schemas.microsoft.com/office/powerpoint/2010/main" val="783516179"/>
              </p:ext>
            </p:extLst>
          </p:nvPr>
        </p:nvGraphicFramePr>
        <p:xfrm>
          <a:off x="-27915" y="2743201"/>
          <a:ext cx="12496800" cy="4114799"/>
        </p:xfrm>
        <a:graphic>
          <a:graphicData uri="http://schemas.openxmlformats.org/presentationml/2006/ole">
            <mc:AlternateContent xmlns:mc="http://schemas.openxmlformats.org/markup-compatibility/2006">
              <mc:Choice xmlns:v="urn:schemas-microsoft-com:vml" Requires="v">
                <p:oleObj name="Document" r:id="rId3" imgW="10094953" imgH="7809568" progId="Word.Document.12">
                  <p:embed/>
                </p:oleObj>
              </mc:Choice>
              <mc:Fallback>
                <p:oleObj name="Document" r:id="rId3" imgW="10094953" imgH="7809568" progId="Word.Document.12">
                  <p:embed/>
                  <p:pic>
                    <p:nvPicPr>
                      <p:cNvPr id="0" name=""/>
                      <p:cNvPicPr/>
                      <p:nvPr/>
                    </p:nvPicPr>
                    <p:blipFill>
                      <a:blip r:embed="rId4"/>
                      <a:stretch>
                        <a:fillRect/>
                      </a:stretch>
                    </p:blipFill>
                    <p:spPr>
                      <a:xfrm>
                        <a:off x="-27915" y="2743201"/>
                        <a:ext cx="12496800" cy="4114799"/>
                      </a:xfrm>
                      <a:prstGeom prst="rect">
                        <a:avLst/>
                      </a:prstGeom>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8E97C-E55F-1142-AEC7-662EBCF72D6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08F519A-8CC4-3273-EA59-599BD5B07ACD}"/>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BF76D2B0-A012-55D0-173F-DFFD5E37BF85}"/>
              </a:ext>
            </a:extLst>
          </p:cNvPr>
          <p:cNvSpPr txBox="1">
            <a:spLocks noChangeArrowheads="1"/>
          </p:cNvSpPr>
          <p:nvPr/>
        </p:nvSpPr>
        <p:spPr>
          <a:xfrm>
            <a:off x="0" y="0"/>
            <a:ext cx="12192000" cy="1905000"/>
          </a:xfrm>
          <a:prstGeom prst="rect">
            <a:avLst/>
          </a:prstGeom>
        </p:spPr>
        <p:txBody>
          <a:bodyPr/>
          <a:lstStyle/>
          <a:p>
            <a:pPr algn="ctr"/>
            <a:r>
              <a:rPr lang="en-US" sz="4000" b="1" u="sng" dirty="0"/>
              <a:t>Revelation 19:7-9</a:t>
            </a:r>
            <a:endParaRPr lang="en-US" sz="4000" u="sng" dirty="0"/>
          </a:p>
          <a:p>
            <a:pPr algn="ctr"/>
            <a:r>
              <a:rPr lang="en-US" sz="4000" dirty="0"/>
              <a:t>7 Let us be glad and rejoice and give Him glory, for the marriage of the Lamb has come, and His wife has made herself ready." 8 And to her it was granted to be arrayed in fine linen, clean and bright, for the fine linen is the righteous acts of the saints. 9 Then he said to me, "Write: 'Blessed are those who are called to the marriage supper of the Lamb!' " </a:t>
            </a:r>
          </a:p>
        </p:txBody>
      </p:sp>
    </p:spTree>
    <p:extLst>
      <p:ext uri="{BB962C8B-B14F-4D97-AF65-F5344CB8AC3E}">
        <p14:creationId xmlns:p14="http://schemas.microsoft.com/office/powerpoint/2010/main" val="3359538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158FDC7-C488-9255-C245-87CD5203DD1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FF86A7F-D875-5E1F-BC53-9707F92C30E9}"/>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173940D5-CB98-09B3-37C8-55BD3650D74D}"/>
              </a:ext>
            </a:extLst>
          </p:cNvPr>
          <p:cNvSpPr txBox="1">
            <a:spLocks noChangeArrowheads="1"/>
          </p:cNvSpPr>
          <p:nvPr/>
        </p:nvSpPr>
        <p:spPr>
          <a:xfrm>
            <a:off x="0" y="0"/>
            <a:ext cx="12192000" cy="1905000"/>
          </a:xfrm>
          <a:prstGeom prst="rect">
            <a:avLst/>
          </a:prstGeom>
        </p:spPr>
        <p:txBody>
          <a:bodyPr/>
          <a:lstStyle/>
          <a:p>
            <a:pPr algn="ctr"/>
            <a:r>
              <a:rPr lang="en-US" sz="4000" b="1" u="sng" dirty="0"/>
              <a:t>1 John 3:1-3</a:t>
            </a:r>
            <a:endParaRPr lang="en-US" sz="4000" u="sng" dirty="0"/>
          </a:p>
          <a:p>
            <a:pPr algn="ctr"/>
            <a:r>
              <a:rPr lang="en-US" sz="4000" dirty="0"/>
              <a:t>1 Behold what manner of love the Father has bestowed on us, that we should be called children of God! Therefore the world does not know us, because it did not know Him. 2 Beloved, now we are children of God; and it has not yet been revealed what we shall be, but we know that when He is revealed, we shall be like Him, for we shall see Him as He is. 3 And everyone who has this hope in Him purifies himself, just as He is pure.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5417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AFA74-9039-39A3-0774-1C3F128BF6A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9F1B259-021D-9C9A-A0C8-1F2D646638FB}"/>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8298CF89-D800-D421-76D5-EEAFC1CD91E6}"/>
              </a:ext>
            </a:extLst>
          </p:cNvPr>
          <p:cNvSpPr txBox="1">
            <a:spLocks noChangeArrowheads="1"/>
          </p:cNvSpPr>
          <p:nvPr/>
        </p:nvSpPr>
        <p:spPr>
          <a:xfrm>
            <a:off x="0" y="0"/>
            <a:ext cx="12192000" cy="1905000"/>
          </a:xfrm>
          <a:prstGeom prst="rect">
            <a:avLst/>
          </a:prstGeom>
        </p:spPr>
        <p:txBody>
          <a:bodyPr/>
          <a:lstStyle/>
          <a:p>
            <a:pPr algn="ctr"/>
            <a:r>
              <a:rPr lang="en-US" sz="4000" b="1" u="sng" dirty="0"/>
              <a:t>Titus 2:11-15</a:t>
            </a:r>
            <a:endParaRPr lang="en-US" sz="4000" u="sng" dirty="0"/>
          </a:p>
          <a:p>
            <a:pPr algn="ctr"/>
            <a:r>
              <a:rPr lang="en-US" sz="4000" dirty="0"/>
              <a:t>11 For the grace of God that brings salvation has appeared to all men, 12 teaching us that, denying ungodliness and worldly lusts, we should live soberly, righteously, and godly in the present age, 13 looking for the blessed hope and glorious appearing of our great God and Savior Jesus Christ, </a:t>
            </a: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9492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B9133-D7EA-E062-E2CE-421B988D00F1}"/>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D24DBFD-8279-0308-4737-A0EEC4D5E9A4}"/>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B67FB4F2-8F15-146E-8C8E-4C04B462E07D}"/>
              </a:ext>
            </a:extLst>
          </p:cNvPr>
          <p:cNvSpPr txBox="1">
            <a:spLocks noChangeArrowheads="1"/>
          </p:cNvSpPr>
          <p:nvPr/>
        </p:nvSpPr>
        <p:spPr>
          <a:xfrm>
            <a:off x="0" y="0"/>
            <a:ext cx="12192000" cy="1905000"/>
          </a:xfrm>
          <a:prstGeom prst="rect">
            <a:avLst/>
          </a:prstGeom>
        </p:spPr>
        <p:txBody>
          <a:bodyPr/>
          <a:lstStyle/>
          <a:p>
            <a:pPr algn="ctr"/>
            <a:r>
              <a:rPr lang="en-US" sz="4000" dirty="0"/>
              <a:t>14 who gave Himself for us, that He might redeem us from every lawless deed and purify for Himself His own special people, zealous for good works. 15 Speak these things, exhort, and rebuke with all authority. Let no one despise you. </a:t>
            </a:r>
          </a:p>
          <a:p>
            <a:pPr algn="ctr"/>
            <a:r>
              <a:rPr lang="en-US" sz="4000" b="1" dirty="0"/>
              <a:t> </a:t>
            </a:r>
            <a:endParaRPr lang="en-US" sz="4000" dirty="0"/>
          </a:p>
        </p:txBody>
      </p:sp>
    </p:spTree>
    <p:extLst>
      <p:ext uri="{BB962C8B-B14F-4D97-AF65-F5344CB8AC3E}">
        <p14:creationId xmlns:p14="http://schemas.microsoft.com/office/powerpoint/2010/main" val="1203969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E2D1F85-51F3-AF3B-5C42-091567BA8EC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A0494A7-86B3-A4BE-C954-543CCC65C563}"/>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493956A4-D5D6-06EE-BF62-3E023237A6FC}"/>
              </a:ext>
            </a:extLst>
          </p:cNvPr>
          <p:cNvSpPr txBox="1">
            <a:spLocks noChangeArrowheads="1"/>
          </p:cNvSpPr>
          <p:nvPr/>
        </p:nvSpPr>
        <p:spPr>
          <a:xfrm>
            <a:off x="0" y="0"/>
            <a:ext cx="12192000" cy="1905000"/>
          </a:xfrm>
          <a:prstGeom prst="rect">
            <a:avLst/>
          </a:prstGeom>
        </p:spPr>
        <p:txBody>
          <a:bodyPr/>
          <a:lstStyle/>
          <a:p>
            <a:pPr algn="ctr"/>
            <a:r>
              <a:rPr lang="en-US" sz="3700" b="1" u="sng" dirty="0"/>
              <a:t>Romans 8:22-25</a:t>
            </a:r>
            <a:endParaRPr lang="en-US" sz="3700" u="sng" dirty="0"/>
          </a:p>
          <a:p>
            <a:pPr algn="ctr"/>
            <a:r>
              <a:rPr lang="en-US" sz="3700" dirty="0"/>
              <a:t>22 For we know that the whole creation groans and labors with birth pangs together until now. 23 Not only that, but we also who have the </a:t>
            </a:r>
            <a:r>
              <a:rPr lang="en-US" sz="3700" dirty="0" err="1"/>
              <a:t>firstfruits</a:t>
            </a:r>
            <a:r>
              <a:rPr lang="en-US" sz="3700" dirty="0"/>
              <a:t> of the Spirit, even we ourselves groan within ourselves, eagerly waiting for the adoption, the redemption of our body. 24 For we were saved in this hope, but hope that is seen is not hope; for why does one still hope for what he sees? 25 But if we hope for what we do not see, we eagerly wait for it with perseverance.</a:t>
            </a:r>
          </a:p>
          <a:p>
            <a:pPr algn="ctr"/>
            <a:r>
              <a:rPr lang="en-US" sz="4000" b="1" dirty="0"/>
              <a:t> </a:t>
            </a:r>
            <a:endParaRPr lang="en-US" sz="4000" dirty="0"/>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4116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1F94D-220B-A7DB-C2D8-46BC90920F7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9F32EEE-D3E0-D512-FCEC-2E6EE2019D1C}"/>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785E9149-DBA1-B5A5-94E0-503075C0D5B3}"/>
              </a:ext>
            </a:extLst>
          </p:cNvPr>
          <p:cNvSpPr txBox="1">
            <a:spLocks noChangeArrowheads="1"/>
          </p:cNvSpPr>
          <p:nvPr/>
        </p:nvSpPr>
        <p:spPr>
          <a:xfrm>
            <a:off x="0" y="0"/>
            <a:ext cx="12192000" cy="1905000"/>
          </a:xfrm>
          <a:prstGeom prst="rect">
            <a:avLst/>
          </a:prstGeom>
        </p:spPr>
        <p:txBody>
          <a:bodyPr/>
          <a:lstStyle/>
          <a:p>
            <a:pPr algn="ctr"/>
            <a:r>
              <a:rPr lang="en-US" sz="4000" b="1" u="sng" dirty="0"/>
              <a:t>1 Peter 1:3-5</a:t>
            </a:r>
            <a:endParaRPr lang="en-US" sz="4000" u="sng" dirty="0"/>
          </a:p>
          <a:p>
            <a:pPr algn="ctr"/>
            <a:r>
              <a:rPr lang="en-US" sz="4000" dirty="0"/>
              <a:t>3 Blessed be the God and Father of our Lord Jesus Christ, who according to His abundant mercy has begotten us again to a living hope through the resurrection of Jesus Christ from the dead, 4 to an inheritance incorruptible and undefiled and that does not fade away, reserved in heaven for you, 5 who are kept by the power of God through faith for salvation ready to be revealed in the last time. </a:t>
            </a:r>
          </a:p>
          <a:p>
            <a:pPr algn="ctr"/>
            <a:r>
              <a:rPr lang="en-US" sz="4000" b="1" dirty="0"/>
              <a:t> </a:t>
            </a:r>
            <a:endParaRPr lang="en-US" sz="4000" dirty="0"/>
          </a:p>
        </p:txBody>
      </p:sp>
    </p:spTree>
    <p:extLst>
      <p:ext uri="{BB962C8B-B14F-4D97-AF65-F5344CB8AC3E}">
        <p14:creationId xmlns:p14="http://schemas.microsoft.com/office/powerpoint/2010/main" val="360483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DDE24-EEDA-C53E-90EC-866513DADB9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52E5C5A-9121-C149-A4CA-8EA2A3B66134}"/>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D99D7F25-2265-6CC0-1EF4-FEFE27E40F51}"/>
              </a:ext>
            </a:extLst>
          </p:cNvPr>
          <p:cNvSpPr txBox="1">
            <a:spLocks noChangeArrowheads="1"/>
          </p:cNvSpPr>
          <p:nvPr/>
        </p:nvSpPr>
        <p:spPr>
          <a:xfrm>
            <a:off x="0" y="0"/>
            <a:ext cx="12192000" cy="1905000"/>
          </a:xfrm>
          <a:prstGeom prst="rect">
            <a:avLst/>
          </a:prstGeom>
        </p:spPr>
        <p:txBody>
          <a:bodyPr/>
          <a:lstStyle/>
          <a:p>
            <a:pPr algn="ctr"/>
            <a:r>
              <a:rPr lang="en-US" sz="3200" b="1" dirty="0"/>
              <a:t>Why do we need to be changed and to be like Him?</a:t>
            </a:r>
            <a:endParaRPr lang="en-US" sz="3200" dirty="0"/>
          </a:p>
        </p:txBody>
      </p:sp>
    </p:spTree>
    <p:extLst>
      <p:ext uri="{BB962C8B-B14F-4D97-AF65-F5344CB8AC3E}">
        <p14:creationId xmlns:p14="http://schemas.microsoft.com/office/powerpoint/2010/main" val="407134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12FDE-D83D-AAA6-F89B-683CDEFD6A9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0672B6D-9164-E531-92EF-DB87F7514A65}"/>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BF47E672-0311-647A-356B-59AE91719FA5}"/>
              </a:ext>
            </a:extLst>
          </p:cNvPr>
          <p:cNvSpPr txBox="1">
            <a:spLocks noChangeArrowheads="1"/>
          </p:cNvSpPr>
          <p:nvPr/>
        </p:nvSpPr>
        <p:spPr>
          <a:xfrm>
            <a:off x="0" y="0"/>
            <a:ext cx="12192000" cy="1905000"/>
          </a:xfrm>
          <a:prstGeom prst="rect">
            <a:avLst/>
          </a:prstGeom>
        </p:spPr>
        <p:txBody>
          <a:bodyPr/>
          <a:lstStyle/>
          <a:p>
            <a:pPr algn="ctr"/>
            <a:r>
              <a:rPr lang="en-US" sz="4000" b="1" u="sng" dirty="0"/>
              <a:t>John 14:1-5</a:t>
            </a:r>
            <a:endParaRPr lang="en-US" sz="4000" u="sng" dirty="0"/>
          </a:p>
          <a:p>
            <a:pPr algn="ctr"/>
            <a:r>
              <a:rPr lang="en-US" sz="4000" dirty="0"/>
              <a:t>1 </a:t>
            </a:r>
            <a:r>
              <a:rPr lang="en-US" sz="4000" dirty="0">
                <a:solidFill>
                  <a:srgbClr val="FF0000"/>
                </a:solidFill>
              </a:rPr>
              <a:t>"Let not your heart be troubled; you believe in God, believe also in Me. </a:t>
            </a:r>
            <a:r>
              <a:rPr lang="en-US" sz="4000" dirty="0"/>
              <a:t>2 </a:t>
            </a:r>
            <a:r>
              <a:rPr lang="en-US" sz="4000" dirty="0">
                <a:solidFill>
                  <a:srgbClr val="FF0000"/>
                </a:solidFill>
              </a:rPr>
              <a:t>In My Father's house are many mansions; if it were not so, I would have told you. I go to prepare a place for you. </a:t>
            </a:r>
            <a:r>
              <a:rPr lang="en-US" sz="4000" dirty="0"/>
              <a:t>3 </a:t>
            </a:r>
            <a:r>
              <a:rPr lang="en-US" sz="4000" dirty="0">
                <a:solidFill>
                  <a:srgbClr val="FF0000"/>
                </a:solidFill>
              </a:rPr>
              <a:t>And if I go and prepare a place for you, I will come again and receive you to Myself; that where I am, there you may be also.</a:t>
            </a:r>
            <a:r>
              <a:rPr lang="en-US" sz="4000" dirty="0"/>
              <a:t> 4 </a:t>
            </a:r>
            <a:r>
              <a:rPr lang="en-US" sz="4000" dirty="0">
                <a:solidFill>
                  <a:srgbClr val="FF0000"/>
                </a:solidFill>
              </a:rPr>
              <a:t>And where I go you know, and the way you know." </a:t>
            </a:r>
          </a:p>
          <a:p>
            <a:pPr algn="ctr"/>
            <a:r>
              <a:rPr lang="en-US" sz="4000" dirty="0"/>
              <a:t> </a:t>
            </a:r>
          </a:p>
          <a:p>
            <a:pPr algn="ctr"/>
            <a:r>
              <a:rPr lang="en-US" sz="4000" b="1" dirty="0"/>
              <a:t>The Marriage Supper of the Lamb</a:t>
            </a:r>
            <a:endParaRPr lang="en-US" sz="4000" dirty="0"/>
          </a:p>
        </p:txBody>
      </p:sp>
    </p:spTree>
    <p:extLst>
      <p:ext uri="{BB962C8B-B14F-4D97-AF65-F5344CB8AC3E}">
        <p14:creationId xmlns:p14="http://schemas.microsoft.com/office/powerpoint/2010/main" val="613370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3917F-5BC7-4C3D-0916-E31397F226F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AC10512-9EB6-F848-C4E3-A7302DF667DF}"/>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91E0F0D5-7E85-D47F-CD3C-59AC49957811}"/>
              </a:ext>
            </a:extLst>
          </p:cNvPr>
          <p:cNvSpPr txBox="1">
            <a:spLocks noChangeArrowheads="1"/>
          </p:cNvSpPr>
          <p:nvPr/>
        </p:nvSpPr>
        <p:spPr>
          <a:xfrm>
            <a:off x="0" y="0"/>
            <a:ext cx="12192000" cy="1905000"/>
          </a:xfrm>
          <a:prstGeom prst="rect">
            <a:avLst/>
          </a:prstGeom>
        </p:spPr>
        <p:txBody>
          <a:bodyPr/>
          <a:lstStyle/>
          <a:p>
            <a:pPr algn="ctr"/>
            <a:r>
              <a:rPr lang="en-US" sz="4800" b="1" dirty="0"/>
              <a:t>The Marriage Supper of the Lamb</a:t>
            </a:r>
            <a:endParaRPr lang="en-US" sz="4800" dirty="0"/>
          </a:p>
        </p:txBody>
      </p:sp>
    </p:spTree>
    <p:extLst>
      <p:ext uri="{BB962C8B-B14F-4D97-AF65-F5344CB8AC3E}">
        <p14:creationId xmlns:p14="http://schemas.microsoft.com/office/powerpoint/2010/main" val="3650990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BB53E-042F-C517-3D6B-E0D2FE51FBB1}"/>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9626B57-F757-F146-8D68-01B53D81E713}"/>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C1A09A0E-BA03-70D9-DF73-B55F4F813D64}"/>
              </a:ext>
            </a:extLst>
          </p:cNvPr>
          <p:cNvSpPr txBox="1">
            <a:spLocks noChangeArrowheads="1"/>
          </p:cNvSpPr>
          <p:nvPr/>
        </p:nvSpPr>
        <p:spPr>
          <a:xfrm>
            <a:off x="228600" y="0"/>
            <a:ext cx="11582400" cy="19050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Our Blessed Hope</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By Pastor Fee Soliven</a:t>
            </a: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John 3:1-3</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Sunday Morning</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September 6, 2026</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AGCF highest resolution.jpg">
            <a:extLst>
              <a:ext uri="{FF2B5EF4-FFF2-40B4-BE49-F238E27FC236}">
                <a16:creationId xmlns:a16="http://schemas.microsoft.com/office/drawing/2014/main" id="{ACE1D766-0C83-6CA6-9A1B-17BF66BB1C9C}"/>
              </a:ext>
            </a:extLst>
          </p:cNvPr>
          <p:cNvPicPr>
            <a:picLocks noChangeAspect="1"/>
          </p:cNvPicPr>
          <p:nvPr/>
        </p:nvPicPr>
        <p:blipFill>
          <a:blip r:embed="rId2" cstate="print"/>
          <a:stretch>
            <a:fillRect/>
          </a:stretch>
        </p:blipFill>
        <p:spPr>
          <a:xfrm>
            <a:off x="10839635" y="1784521"/>
            <a:ext cx="1352365" cy="1014274"/>
          </a:xfrm>
          <a:prstGeom prst="rect">
            <a:avLst/>
          </a:prstGeom>
        </p:spPr>
      </p:pic>
      <p:graphicFrame>
        <p:nvGraphicFramePr>
          <p:cNvPr id="4" name="Object 3">
            <a:extLst>
              <a:ext uri="{FF2B5EF4-FFF2-40B4-BE49-F238E27FC236}">
                <a16:creationId xmlns:a16="http://schemas.microsoft.com/office/drawing/2014/main" id="{31FE2CB0-FBFB-8992-E858-19F84A20A2FD}"/>
              </a:ext>
            </a:extLst>
          </p:cNvPr>
          <p:cNvGraphicFramePr>
            <a:graphicFrameLocks noChangeAspect="1"/>
          </p:cNvGraphicFramePr>
          <p:nvPr>
            <p:extLst>
              <p:ext uri="{D42A27DB-BD31-4B8C-83A1-F6EECF244321}">
                <p14:modId xmlns:p14="http://schemas.microsoft.com/office/powerpoint/2010/main" val="1821904193"/>
              </p:ext>
            </p:extLst>
          </p:nvPr>
        </p:nvGraphicFramePr>
        <p:xfrm>
          <a:off x="0" y="0"/>
          <a:ext cx="12192000" cy="6713538"/>
        </p:xfrm>
        <a:graphic>
          <a:graphicData uri="http://schemas.openxmlformats.org/presentationml/2006/ole">
            <mc:AlternateContent xmlns:mc="http://schemas.openxmlformats.org/markup-compatibility/2006">
              <mc:Choice xmlns:v="urn:schemas-microsoft-com:vml" Requires="v">
                <p:oleObj name="Document" r:id="rId3" imgW="10228383" imgH="7774653" progId="Word.Document.12">
                  <p:embed/>
                </p:oleObj>
              </mc:Choice>
              <mc:Fallback>
                <p:oleObj name="Document" r:id="rId3" imgW="10228383" imgH="7774653" progId="Word.Document.12">
                  <p:embed/>
                  <p:pic>
                    <p:nvPicPr>
                      <p:cNvPr id="0" name=""/>
                      <p:cNvPicPr/>
                      <p:nvPr/>
                    </p:nvPicPr>
                    <p:blipFill>
                      <a:blip r:embed="rId4"/>
                      <a:stretch>
                        <a:fillRect/>
                      </a:stretch>
                    </p:blipFill>
                    <p:spPr>
                      <a:xfrm>
                        <a:off x="0" y="0"/>
                        <a:ext cx="12192000" cy="6713538"/>
                      </a:xfrm>
                      <a:prstGeom prst="rect">
                        <a:avLst/>
                      </a:prstGeom>
                    </p:spPr>
                  </p:pic>
                </p:oleObj>
              </mc:Fallback>
            </mc:AlternateContent>
          </a:graphicData>
        </a:graphic>
      </p:graphicFrame>
    </p:spTree>
    <p:extLst>
      <p:ext uri="{BB962C8B-B14F-4D97-AF65-F5344CB8AC3E}">
        <p14:creationId xmlns:p14="http://schemas.microsoft.com/office/powerpoint/2010/main" val="2195935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ABEC7-EABB-9B9F-45EB-14FDAA258D6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C32A032-5F3F-17E5-9793-0F66D7378D07}"/>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C50D6E8B-EAC4-F921-3C49-46F796AE0890}"/>
              </a:ext>
            </a:extLst>
          </p:cNvPr>
          <p:cNvSpPr txBox="1">
            <a:spLocks noChangeArrowheads="1"/>
          </p:cNvSpPr>
          <p:nvPr/>
        </p:nvSpPr>
        <p:spPr>
          <a:xfrm>
            <a:off x="228600" y="0"/>
            <a:ext cx="11582400" cy="19050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Our Blessed Hope</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By Pastor Fee Soliven</a:t>
            </a: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John 3:1-3</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Sunday Morning</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September 6, 2026</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AGCF highest resolution.jpg">
            <a:extLst>
              <a:ext uri="{FF2B5EF4-FFF2-40B4-BE49-F238E27FC236}">
                <a16:creationId xmlns:a16="http://schemas.microsoft.com/office/drawing/2014/main" id="{80184F80-1ED8-07F6-EC4A-34E70766871E}"/>
              </a:ext>
            </a:extLst>
          </p:cNvPr>
          <p:cNvPicPr>
            <a:picLocks noChangeAspect="1"/>
          </p:cNvPicPr>
          <p:nvPr/>
        </p:nvPicPr>
        <p:blipFill>
          <a:blip r:embed="rId2" cstate="print"/>
          <a:stretch>
            <a:fillRect/>
          </a:stretch>
        </p:blipFill>
        <p:spPr>
          <a:xfrm>
            <a:off x="10839635" y="1784521"/>
            <a:ext cx="1352365" cy="1014274"/>
          </a:xfrm>
          <a:prstGeom prst="rect">
            <a:avLst/>
          </a:prstGeom>
        </p:spPr>
      </p:pic>
      <p:graphicFrame>
        <p:nvGraphicFramePr>
          <p:cNvPr id="4" name="Object 3">
            <a:extLst>
              <a:ext uri="{FF2B5EF4-FFF2-40B4-BE49-F238E27FC236}">
                <a16:creationId xmlns:a16="http://schemas.microsoft.com/office/drawing/2014/main" id="{F1C8552B-66EA-2993-372F-0B781328AF02}"/>
              </a:ext>
            </a:extLst>
          </p:cNvPr>
          <p:cNvGraphicFramePr>
            <a:graphicFrameLocks noChangeAspect="1"/>
          </p:cNvGraphicFramePr>
          <p:nvPr/>
        </p:nvGraphicFramePr>
        <p:xfrm>
          <a:off x="0" y="0"/>
          <a:ext cx="12192000" cy="6713538"/>
        </p:xfrm>
        <a:graphic>
          <a:graphicData uri="http://schemas.openxmlformats.org/presentationml/2006/ole">
            <mc:AlternateContent xmlns:mc="http://schemas.openxmlformats.org/markup-compatibility/2006">
              <mc:Choice xmlns:v="urn:schemas-microsoft-com:vml" Requires="v">
                <p:oleObj name="Document" r:id="rId3" imgW="10228383" imgH="7774653" progId="Word.Document.12">
                  <p:embed/>
                </p:oleObj>
              </mc:Choice>
              <mc:Fallback>
                <p:oleObj name="Document" r:id="rId3" imgW="10228383" imgH="7774653" progId="Word.Document.12">
                  <p:embed/>
                  <p:pic>
                    <p:nvPicPr>
                      <p:cNvPr id="4" name="Object 3">
                        <a:extLst>
                          <a:ext uri="{FF2B5EF4-FFF2-40B4-BE49-F238E27FC236}">
                            <a16:creationId xmlns:a16="http://schemas.microsoft.com/office/drawing/2014/main" id="{31FE2CB0-FBFB-8992-E858-19F84A20A2FD}"/>
                          </a:ext>
                        </a:extLst>
                      </p:cNvPr>
                      <p:cNvPicPr/>
                      <p:nvPr/>
                    </p:nvPicPr>
                    <p:blipFill>
                      <a:blip r:embed="rId4"/>
                      <a:stretch>
                        <a:fillRect/>
                      </a:stretch>
                    </p:blipFill>
                    <p:spPr>
                      <a:xfrm>
                        <a:off x="0" y="0"/>
                        <a:ext cx="12192000" cy="6713538"/>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4DF74A47-20A5-DC25-3CFA-5A899BC94A91}"/>
              </a:ext>
            </a:extLst>
          </p:cNvPr>
          <p:cNvGraphicFramePr>
            <a:graphicFrameLocks noChangeAspect="1"/>
          </p:cNvGraphicFramePr>
          <p:nvPr>
            <p:extLst>
              <p:ext uri="{D42A27DB-BD31-4B8C-83A1-F6EECF244321}">
                <p14:modId xmlns:p14="http://schemas.microsoft.com/office/powerpoint/2010/main" val="2813032180"/>
              </p:ext>
            </p:extLst>
          </p:nvPr>
        </p:nvGraphicFramePr>
        <p:xfrm>
          <a:off x="-27916" y="1"/>
          <a:ext cx="12600915" cy="6858000"/>
        </p:xfrm>
        <a:graphic>
          <a:graphicData uri="http://schemas.openxmlformats.org/presentationml/2006/ole">
            <mc:AlternateContent xmlns:mc="http://schemas.openxmlformats.org/markup-compatibility/2006">
              <mc:Choice xmlns:v="urn:schemas-microsoft-com:vml" Requires="v">
                <p:oleObj name="Document" r:id="rId5" imgW="10094953" imgH="7809568" progId="Word.Document.12">
                  <p:embed/>
                </p:oleObj>
              </mc:Choice>
              <mc:Fallback>
                <p:oleObj name="Document" r:id="rId5" imgW="10094953" imgH="7809568" progId="Word.Document.12">
                  <p:embed/>
                  <p:pic>
                    <p:nvPicPr>
                      <p:cNvPr id="9" name="Object 8">
                        <a:extLst>
                          <a:ext uri="{FF2B5EF4-FFF2-40B4-BE49-F238E27FC236}">
                            <a16:creationId xmlns:a16="http://schemas.microsoft.com/office/drawing/2014/main" id="{31910B92-1BEA-2008-494C-541761F074ED}"/>
                          </a:ext>
                        </a:extLst>
                      </p:cNvPr>
                      <p:cNvPicPr/>
                      <p:nvPr/>
                    </p:nvPicPr>
                    <p:blipFill>
                      <a:blip r:embed="rId6"/>
                      <a:stretch>
                        <a:fillRect/>
                      </a:stretch>
                    </p:blipFill>
                    <p:spPr>
                      <a:xfrm>
                        <a:off x="-27916" y="1"/>
                        <a:ext cx="12600915" cy="6858000"/>
                      </a:xfrm>
                      <a:prstGeom prst="rect">
                        <a:avLst/>
                      </a:prstGeom>
                    </p:spPr>
                  </p:pic>
                </p:oleObj>
              </mc:Fallback>
            </mc:AlternateContent>
          </a:graphicData>
        </a:graphic>
      </p:graphicFrame>
    </p:spTree>
    <p:extLst>
      <p:ext uri="{BB962C8B-B14F-4D97-AF65-F5344CB8AC3E}">
        <p14:creationId xmlns:p14="http://schemas.microsoft.com/office/powerpoint/2010/main" val="1364308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ECA9B-4633-E9DE-006B-DCE25F44D14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1AE68BB-B1C8-1C49-3433-461BF84E32F5}"/>
              </a:ext>
            </a:extLst>
          </p:cNvPr>
          <p:cNvSpPr txBox="1">
            <a:spLocks noChangeArrowheads="1"/>
          </p:cNvSpPr>
          <p:nvPr/>
        </p:nvSpPr>
        <p:spPr>
          <a:xfrm>
            <a:off x="1524000" y="0"/>
            <a:ext cx="9144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Philippians 3:20-21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20 For our citizenship is in heaven, from which we also eagerly wait for the Savior, the Lord Jesus Christ, 21 who will transform our lowly body that it may be conformed to His glorious body, according to the working by which He is able even to subdue all things to Himself. </a:t>
            </a:r>
          </a:p>
        </p:txBody>
      </p:sp>
      <p:pic>
        <p:nvPicPr>
          <p:cNvPr id="3" name="Picture 2" descr="Biblical Holiday Chart_001.png">
            <a:extLst>
              <a:ext uri="{FF2B5EF4-FFF2-40B4-BE49-F238E27FC236}">
                <a16:creationId xmlns:a16="http://schemas.microsoft.com/office/drawing/2014/main" id="{D1BE847C-68C5-D4C5-3624-4279D80A8C5B}"/>
              </a:ext>
            </a:extLst>
          </p:cNvPr>
          <p:cNvPicPr>
            <a:picLocks noChangeAspect="1"/>
          </p:cNvPicPr>
          <p:nvPr/>
        </p:nvPicPr>
        <p:blipFill>
          <a:blip r:embed="rId2" cstate="print"/>
          <a:stretch>
            <a:fillRect/>
          </a:stretch>
        </p:blipFill>
        <p:spPr>
          <a:xfrm>
            <a:off x="0" y="0"/>
            <a:ext cx="12192000" cy="6858000"/>
          </a:xfrm>
          <a:prstGeom prst="rect">
            <a:avLst/>
          </a:prstGeom>
        </p:spPr>
      </p:pic>
      <p:pic>
        <p:nvPicPr>
          <p:cNvPr id="5" name="Picture 4" descr="A diagram of seven dispensations of the bible&#10;&#10;AI-generated content may be incorrect.">
            <a:extLst>
              <a:ext uri="{FF2B5EF4-FFF2-40B4-BE49-F238E27FC236}">
                <a16:creationId xmlns:a16="http://schemas.microsoft.com/office/drawing/2014/main" id="{C60AF0D3-E2DC-40DA-3C06-F3A3A0802F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96716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026A7-91C3-E568-781E-D9378FFBF07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5938774-7489-4150-24A1-A78AB31D5ABB}"/>
              </a:ext>
            </a:extLst>
          </p:cNvPr>
          <p:cNvSpPr txBox="1">
            <a:spLocks noChangeArrowheads="1"/>
          </p:cNvSpPr>
          <p:nvPr/>
        </p:nvSpPr>
        <p:spPr>
          <a:xfrm>
            <a:off x="1524000" y="0"/>
            <a:ext cx="9144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Philippians 3:20-21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20 For our citizenship is in heaven, from which we also eagerly wait for the Savior, the Lord Jesus Christ, 21 who will transform our lowly body that it may be conformed to His glorious body, according to the working by which He is able even to subdue all things to Himself. </a:t>
            </a:r>
          </a:p>
        </p:txBody>
      </p:sp>
      <p:pic>
        <p:nvPicPr>
          <p:cNvPr id="3" name="Picture 2" descr="Biblical Holiday Chart_001.png">
            <a:extLst>
              <a:ext uri="{FF2B5EF4-FFF2-40B4-BE49-F238E27FC236}">
                <a16:creationId xmlns:a16="http://schemas.microsoft.com/office/drawing/2014/main" id="{69F86D8E-378C-42F7-A7F1-AD30DB0CCF95}"/>
              </a:ext>
            </a:extLst>
          </p:cNvPr>
          <p:cNvPicPr>
            <a:picLocks noChangeAspect="1"/>
          </p:cNvPicPr>
          <p:nvPr/>
        </p:nvPicPr>
        <p:blipFill>
          <a:blip r:embed="rId2" cstate="print"/>
          <a:stretch>
            <a:fillRect/>
          </a:stretch>
        </p:blipFill>
        <p:spPr>
          <a:xfrm>
            <a:off x="0" y="0"/>
            <a:ext cx="12192000" cy="6858000"/>
          </a:xfrm>
          <a:prstGeom prst="rect">
            <a:avLst/>
          </a:prstGeom>
        </p:spPr>
      </p:pic>
      <p:pic>
        <p:nvPicPr>
          <p:cNvPr id="5" name="Picture 4" descr="A diagram of seven dispensations of the bible&#10;&#10;AI-generated content may be incorrect.">
            <a:extLst>
              <a:ext uri="{FF2B5EF4-FFF2-40B4-BE49-F238E27FC236}">
                <a16:creationId xmlns:a16="http://schemas.microsoft.com/office/drawing/2014/main" id="{A3BF5A31-796E-1A9C-3745-7A256A4518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4" name="Object 3">
            <a:extLst>
              <a:ext uri="{FF2B5EF4-FFF2-40B4-BE49-F238E27FC236}">
                <a16:creationId xmlns:a16="http://schemas.microsoft.com/office/drawing/2014/main" id="{2908845A-2822-9C38-0948-A6C38B262017}"/>
              </a:ext>
            </a:extLst>
          </p:cNvPr>
          <p:cNvGraphicFramePr>
            <a:graphicFrameLocks noChangeAspect="1"/>
          </p:cNvGraphicFramePr>
          <p:nvPr>
            <p:extLst>
              <p:ext uri="{D42A27DB-BD31-4B8C-83A1-F6EECF244321}">
                <p14:modId xmlns:p14="http://schemas.microsoft.com/office/powerpoint/2010/main" val="523571762"/>
              </p:ext>
            </p:extLst>
          </p:nvPr>
        </p:nvGraphicFramePr>
        <p:xfrm>
          <a:off x="0" y="0"/>
          <a:ext cx="12344400" cy="6882882"/>
        </p:xfrm>
        <a:graphic>
          <a:graphicData uri="http://schemas.openxmlformats.org/presentationml/2006/ole">
            <mc:AlternateContent xmlns:mc="http://schemas.openxmlformats.org/markup-compatibility/2006">
              <mc:Choice xmlns:v="urn:schemas-microsoft-com:vml" Requires="v">
                <p:oleObj name="Document" r:id="rId4" imgW="10094953" imgH="7695103" progId="Word.Document.12">
                  <p:embed/>
                </p:oleObj>
              </mc:Choice>
              <mc:Fallback>
                <p:oleObj name="Document" r:id="rId4" imgW="10094953" imgH="7695103" progId="Word.Document.12">
                  <p:embed/>
                  <p:pic>
                    <p:nvPicPr>
                      <p:cNvPr id="0" name=""/>
                      <p:cNvPicPr/>
                      <p:nvPr/>
                    </p:nvPicPr>
                    <p:blipFill>
                      <a:blip r:embed="rId5"/>
                      <a:stretch>
                        <a:fillRect/>
                      </a:stretch>
                    </p:blipFill>
                    <p:spPr>
                      <a:xfrm>
                        <a:off x="0" y="0"/>
                        <a:ext cx="12344400" cy="6882882"/>
                      </a:xfrm>
                      <a:prstGeom prst="rect">
                        <a:avLst/>
                      </a:prstGeom>
                    </p:spPr>
                  </p:pic>
                </p:oleObj>
              </mc:Fallback>
            </mc:AlternateContent>
          </a:graphicData>
        </a:graphic>
      </p:graphicFrame>
    </p:spTree>
    <p:extLst>
      <p:ext uri="{BB962C8B-B14F-4D97-AF65-F5344CB8AC3E}">
        <p14:creationId xmlns:p14="http://schemas.microsoft.com/office/powerpoint/2010/main" val="1438703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5CE62-1672-B76F-F553-0F4D69F8482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94F7EC4-F556-36FD-2BDF-C961BF5EE623}"/>
              </a:ext>
            </a:extLst>
          </p:cNvPr>
          <p:cNvSpPr txBox="1">
            <a:spLocks noChangeArrowheads="1"/>
          </p:cNvSpPr>
          <p:nvPr/>
        </p:nvSpPr>
        <p:spPr>
          <a:xfrm>
            <a:off x="76200" y="0"/>
            <a:ext cx="119634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Leviticus 23:2 </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And the LORD spoke to Moses, saying, Speak to the children of Israel, and say to them, Concerning the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Feasts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of the LORD, which you shall proclaim to be holy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convocations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even these are my feasts.</a:t>
            </a: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5C77B363-573F-9F47-B0FB-AC2E2B93BC35}"/>
              </a:ext>
            </a:extLst>
          </p:cNvPr>
          <p:cNvGraphicFramePr>
            <a:graphicFrameLocks noChangeAspect="1"/>
          </p:cNvGraphicFramePr>
          <p:nvPr>
            <p:extLst>
              <p:ext uri="{D42A27DB-BD31-4B8C-83A1-F6EECF244321}">
                <p14:modId xmlns:p14="http://schemas.microsoft.com/office/powerpoint/2010/main" val="578609583"/>
              </p:ext>
            </p:extLst>
          </p:nvPr>
        </p:nvGraphicFramePr>
        <p:xfrm>
          <a:off x="0" y="0"/>
          <a:ext cx="12191999" cy="6858000"/>
        </p:xfrm>
        <a:graphic>
          <a:graphicData uri="http://schemas.openxmlformats.org/presentationml/2006/ole">
            <mc:AlternateContent xmlns:mc="http://schemas.openxmlformats.org/markup-compatibility/2006">
              <mc:Choice xmlns:v="urn:schemas-microsoft-com:vml" Requires="v">
                <p:oleObj name="Document" r:id="rId2" imgW="10084855" imgH="8095372" progId="Word.Document.12">
                  <p:embed/>
                </p:oleObj>
              </mc:Choice>
              <mc:Fallback>
                <p:oleObj name="Document" r:id="rId2" imgW="10084855" imgH="8095372" progId="Word.Document.12">
                  <p:embed/>
                  <p:pic>
                    <p:nvPicPr>
                      <p:cNvPr id="0" name=""/>
                      <p:cNvPicPr/>
                      <p:nvPr/>
                    </p:nvPicPr>
                    <p:blipFill>
                      <a:blip r:embed="rId3"/>
                      <a:stretch>
                        <a:fillRect/>
                      </a:stretch>
                    </p:blipFill>
                    <p:spPr>
                      <a:xfrm>
                        <a:off x="0" y="0"/>
                        <a:ext cx="12191999" cy="6858000"/>
                      </a:xfrm>
                      <a:prstGeom prst="rect">
                        <a:avLst/>
                      </a:prstGeom>
                    </p:spPr>
                  </p:pic>
                </p:oleObj>
              </mc:Fallback>
            </mc:AlternateContent>
          </a:graphicData>
        </a:graphic>
      </p:graphicFrame>
    </p:spTree>
    <p:extLst>
      <p:ext uri="{BB962C8B-B14F-4D97-AF65-F5344CB8AC3E}">
        <p14:creationId xmlns:p14="http://schemas.microsoft.com/office/powerpoint/2010/main" val="1666050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87EDB-E5A6-B406-13E8-736217D686D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4831C8C-8516-85D9-C40B-3BD6BF691082}"/>
              </a:ext>
            </a:extLst>
          </p:cNvPr>
          <p:cNvSpPr txBox="1">
            <a:spLocks noChangeArrowheads="1"/>
          </p:cNvSpPr>
          <p:nvPr/>
        </p:nvSpPr>
        <p:spPr>
          <a:xfrm>
            <a:off x="76200" y="0"/>
            <a:ext cx="119634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Leviticus 23:2 </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And the LORD spoke to Moses, saying, Speak to the children of Israel, and say to them, Concerning the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Feasts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of the LORD, which you shall proclaim to be holy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convocations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even these are my feasts.</a:t>
            </a: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248B624B-3E64-A970-C38C-D350BD04CE28}"/>
              </a:ext>
            </a:extLst>
          </p:cNvPr>
          <p:cNvGraphicFramePr>
            <a:graphicFrameLocks noChangeAspect="1"/>
          </p:cNvGraphicFramePr>
          <p:nvPr/>
        </p:nvGraphicFramePr>
        <p:xfrm>
          <a:off x="0" y="0"/>
          <a:ext cx="12191999" cy="6858000"/>
        </p:xfrm>
        <a:graphic>
          <a:graphicData uri="http://schemas.openxmlformats.org/presentationml/2006/ole">
            <mc:AlternateContent xmlns:mc="http://schemas.openxmlformats.org/markup-compatibility/2006">
              <mc:Choice xmlns:v="urn:schemas-microsoft-com:vml" Requires="v">
                <p:oleObj name="Document" r:id="rId2" imgW="10084855" imgH="8095372" progId="Word.Document.12">
                  <p:embed/>
                </p:oleObj>
              </mc:Choice>
              <mc:Fallback>
                <p:oleObj name="Document" r:id="rId2" imgW="10084855" imgH="8095372" progId="Word.Document.12">
                  <p:embed/>
                  <p:pic>
                    <p:nvPicPr>
                      <p:cNvPr id="3" name="Object 2">
                        <a:extLst>
                          <a:ext uri="{FF2B5EF4-FFF2-40B4-BE49-F238E27FC236}">
                            <a16:creationId xmlns:a16="http://schemas.microsoft.com/office/drawing/2014/main" id="{5C77B363-573F-9F47-B0FB-AC2E2B93BC35}"/>
                          </a:ext>
                        </a:extLst>
                      </p:cNvPr>
                      <p:cNvPicPr/>
                      <p:nvPr/>
                    </p:nvPicPr>
                    <p:blipFill>
                      <a:blip r:embed="rId3"/>
                      <a:stretch>
                        <a:fillRect/>
                      </a:stretch>
                    </p:blipFill>
                    <p:spPr>
                      <a:xfrm>
                        <a:off x="0" y="0"/>
                        <a:ext cx="12191999" cy="6858000"/>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422E373E-D85E-E310-1102-312AD2C50410}"/>
              </a:ext>
            </a:extLst>
          </p:cNvPr>
          <p:cNvPicPr>
            <a:picLocks noChangeAspect="1"/>
          </p:cNvPicPr>
          <p:nvPr/>
        </p:nvPicPr>
        <p:blipFill>
          <a:blip r:embed="rId4"/>
          <a:stretch>
            <a:fillRect/>
          </a:stretch>
        </p:blipFill>
        <p:spPr>
          <a:xfrm>
            <a:off x="28575" y="0"/>
            <a:ext cx="12191998" cy="7010400"/>
          </a:xfrm>
          <a:prstGeom prst="rect">
            <a:avLst/>
          </a:prstGeom>
        </p:spPr>
      </p:pic>
    </p:spTree>
    <p:extLst>
      <p:ext uri="{BB962C8B-B14F-4D97-AF65-F5344CB8AC3E}">
        <p14:creationId xmlns:p14="http://schemas.microsoft.com/office/powerpoint/2010/main" val="192874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6A627-20C0-7419-1D6B-76CBDA7BF02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625FE7E-6BFC-636E-39D5-3A0849EA4696}"/>
              </a:ext>
            </a:extLst>
          </p:cNvPr>
          <p:cNvSpPr txBox="1">
            <a:spLocks noChangeArrowheads="1"/>
          </p:cNvSpPr>
          <p:nvPr/>
        </p:nvSpPr>
        <p:spPr>
          <a:xfrm>
            <a:off x="76200" y="0"/>
            <a:ext cx="119634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Leviticus 23:2 </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And the LORD spoke to Moses, saying, Speak to the children of Israel, and say to them, Concerning the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Feasts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of the LORD, which you shall proclaim to be holy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convocations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even these are my feasts.</a:t>
            </a: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CBF8154D-DE62-E610-9A53-C264D39EE699}"/>
              </a:ext>
            </a:extLst>
          </p:cNvPr>
          <p:cNvGraphicFramePr>
            <a:graphicFrameLocks noChangeAspect="1"/>
          </p:cNvGraphicFramePr>
          <p:nvPr>
            <p:extLst>
              <p:ext uri="{D42A27DB-BD31-4B8C-83A1-F6EECF244321}">
                <p14:modId xmlns:p14="http://schemas.microsoft.com/office/powerpoint/2010/main" val="3451997514"/>
              </p:ext>
            </p:extLst>
          </p:nvPr>
        </p:nvGraphicFramePr>
        <p:xfrm>
          <a:off x="0" y="0"/>
          <a:ext cx="12268200" cy="6934199"/>
        </p:xfrm>
        <a:graphic>
          <a:graphicData uri="http://schemas.openxmlformats.org/presentationml/2006/ole">
            <mc:AlternateContent xmlns:mc="http://schemas.openxmlformats.org/markup-compatibility/2006">
              <mc:Choice xmlns:v="urn:schemas-microsoft-com:vml" Requires="v">
                <p:oleObj name="Document" r:id="rId2" imgW="10095674" imgH="8019062" progId="Word.Document.12">
                  <p:embed/>
                </p:oleObj>
              </mc:Choice>
              <mc:Fallback>
                <p:oleObj name="Document" r:id="rId2" imgW="10095674" imgH="8019062" progId="Word.Document.12">
                  <p:embed/>
                  <p:pic>
                    <p:nvPicPr>
                      <p:cNvPr id="0" name=""/>
                      <p:cNvPicPr/>
                      <p:nvPr/>
                    </p:nvPicPr>
                    <p:blipFill>
                      <a:blip r:embed="rId3"/>
                      <a:stretch>
                        <a:fillRect/>
                      </a:stretch>
                    </p:blipFill>
                    <p:spPr>
                      <a:xfrm>
                        <a:off x="0" y="0"/>
                        <a:ext cx="12268200" cy="6934199"/>
                      </a:xfrm>
                      <a:prstGeom prst="rect">
                        <a:avLst/>
                      </a:prstGeom>
                    </p:spPr>
                  </p:pic>
                </p:oleObj>
              </mc:Fallback>
            </mc:AlternateContent>
          </a:graphicData>
        </a:graphic>
      </p:graphicFrame>
    </p:spTree>
    <p:extLst>
      <p:ext uri="{BB962C8B-B14F-4D97-AF65-F5344CB8AC3E}">
        <p14:creationId xmlns:p14="http://schemas.microsoft.com/office/powerpoint/2010/main" val="2267532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14BBE-ACD5-E807-E1C0-5B507F57DA3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5A94D1B-F3E6-AAD0-46D3-2A86DE11A9D8}"/>
              </a:ext>
            </a:extLst>
          </p:cNvPr>
          <p:cNvSpPr txBox="1">
            <a:spLocks noChangeArrowheads="1"/>
          </p:cNvSpPr>
          <p:nvPr/>
        </p:nvSpPr>
        <p:spPr>
          <a:xfrm>
            <a:off x="76200" y="0"/>
            <a:ext cx="119634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Leviticus 23:2 </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And the LORD spoke to Moses, saying, Speak to the children of Israel, and say to them, Concerning the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Feasts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of the LORD, which you shall proclaim to be holy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convocations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even these are my feasts.</a:t>
            </a: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EE26FD24-D070-2217-674D-530CE69064DA}"/>
              </a:ext>
            </a:extLst>
          </p:cNvPr>
          <p:cNvGraphicFramePr>
            <a:graphicFrameLocks noChangeAspect="1"/>
          </p:cNvGraphicFramePr>
          <p:nvPr/>
        </p:nvGraphicFramePr>
        <p:xfrm>
          <a:off x="0" y="0"/>
          <a:ext cx="12268200" cy="6934199"/>
        </p:xfrm>
        <a:graphic>
          <a:graphicData uri="http://schemas.openxmlformats.org/presentationml/2006/ole">
            <mc:AlternateContent xmlns:mc="http://schemas.openxmlformats.org/markup-compatibility/2006">
              <mc:Choice xmlns:v="urn:schemas-microsoft-com:vml" Requires="v">
                <p:oleObj name="Document" r:id="rId2" imgW="10095674" imgH="8019062" progId="Word.Document.12">
                  <p:embed/>
                </p:oleObj>
              </mc:Choice>
              <mc:Fallback>
                <p:oleObj name="Document" r:id="rId2" imgW="10095674" imgH="8019062" progId="Word.Document.12">
                  <p:embed/>
                  <p:pic>
                    <p:nvPicPr>
                      <p:cNvPr id="3" name="Object 2">
                        <a:extLst>
                          <a:ext uri="{FF2B5EF4-FFF2-40B4-BE49-F238E27FC236}">
                            <a16:creationId xmlns:a16="http://schemas.microsoft.com/office/drawing/2014/main" id="{CBF8154D-DE62-E610-9A53-C264D39EE699}"/>
                          </a:ext>
                        </a:extLst>
                      </p:cNvPr>
                      <p:cNvPicPr/>
                      <p:nvPr/>
                    </p:nvPicPr>
                    <p:blipFill>
                      <a:blip r:embed="rId3"/>
                      <a:stretch>
                        <a:fillRect/>
                      </a:stretch>
                    </p:blipFill>
                    <p:spPr>
                      <a:xfrm>
                        <a:off x="0" y="0"/>
                        <a:ext cx="12268200" cy="6934199"/>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DEA6621F-04E1-0045-89C4-5280EE8E3030}"/>
              </a:ext>
            </a:extLst>
          </p:cNvPr>
          <p:cNvPicPr>
            <a:picLocks noChangeAspect="1"/>
          </p:cNvPicPr>
          <p:nvPr/>
        </p:nvPicPr>
        <p:blipFill>
          <a:blip r:embed="rId4"/>
          <a:stretch>
            <a:fillRect/>
          </a:stretch>
        </p:blipFill>
        <p:spPr>
          <a:xfrm>
            <a:off x="0" y="0"/>
            <a:ext cx="12268200" cy="7086600"/>
          </a:xfrm>
          <a:prstGeom prst="rect">
            <a:avLst/>
          </a:prstGeom>
        </p:spPr>
      </p:pic>
    </p:spTree>
    <p:extLst>
      <p:ext uri="{BB962C8B-B14F-4D97-AF65-F5344CB8AC3E}">
        <p14:creationId xmlns:p14="http://schemas.microsoft.com/office/powerpoint/2010/main" val="135270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DFB5E-089D-1DD9-5DC7-583B764FB11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1ED2F13-78B7-16B5-03D7-3E9BFB8192E8}"/>
              </a:ext>
            </a:extLst>
          </p:cNvPr>
          <p:cNvSpPr txBox="1">
            <a:spLocks noChangeArrowheads="1"/>
          </p:cNvSpPr>
          <p:nvPr/>
        </p:nvSpPr>
        <p:spPr>
          <a:xfrm>
            <a:off x="76200" y="0"/>
            <a:ext cx="119634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Leviticus 23:2 </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And the LORD spoke to Moses, saying, Speak to the children of Israel, and say to them, Concerning the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Feasts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of the LORD, which you shall proclaim to be holy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convocations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even these are my feasts.</a:t>
            </a: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1AE33021-E71C-A09E-57A8-327C1F2607CC}"/>
              </a:ext>
            </a:extLst>
          </p:cNvPr>
          <p:cNvGraphicFramePr>
            <a:graphicFrameLocks noChangeAspect="1"/>
          </p:cNvGraphicFramePr>
          <p:nvPr/>
        </p:nvGraphicFramePr>
        <p:xfrm>
          <a:off x="0" y="0"/>
          <a:ext cx="12268200" cy="6934199"/>
        </p:xfrm>
        <a:graphic>
          <a:graphicData uri="http://schemas.openxmlformats.org/presentationml/2006/ole">
            <mc:AlternateContent xmlns:mc="http://schemas.openxmlformats.org/markup-compatibility/2006">
              <mc:Choice xmlns:v="urn:schemas-microsoft-com:vml" Requires="v">
                <p:oleObj name="Document" r:id="rId2" imgW="10095674" imgH="8019062" progId="Word.Document.12">
                  <p:embed/>
                </p:oleObj>
              </mc:Choice>
              <mc:Fallback>
                <p:oleObj name="Document" r:id="rId2" imgW="10095674" imgH="8019062" progId="Word.Document.12">
                  <p:embed/>
                  <p:pic>
                    <p:nvPicPr>
                      <p:cNvPr id="3" name="Object 2">
                        <a:extLst>
                          <a:ext uri="{FF2B5EF4-FFF2-40B4-BE49-F238E27FC236}">
                            <a16:creationId xmlns:a16="http://schemas.microsoft.com/office/drawing/2014/main" id="{EE26FD24-D070-2217-674D-530CE69064DA}"/>
                          </a:ext>
                        </a:extLst>
                      </p:cNvPr>
                      <p:cNvPicPr/>
                      <p:nvPr/>
                    </p:nvPicPr>
                    <p:blipFill>
                      <a:blip r:embed="rId3"/>
                      <a:stretch>
                        <a:fillRect/>
                      </a:stretch>
                    </p:blipFill>
                    <p:spPr>
                      <a:xfrm>
                        <a:off x="0" y="0"/>
                        <a:ext cx="12268200" cy="6934199"/>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4E7DDB67-4C5D-3E26-86E4-C919E1435678}"/>
              </a:ext>
            </a:extLst>
          </p:cNvPr>
          <p:cNvPicPr>
            <a:picLocks noChangeAspect="1"/>
          </p:cNvPicPr>
          <p:nvPr/>
        </p:nvPicPr>
        <p:blipFill>
          <a:blip r:embed="rId4"/>
          <a:stretch>
            <a:fillRect/>
          </a:stretch>
        </p:blipFill>
        <p:spPr>
          <a:xfrm>
            <a:off x="0" y="0"/>
            <a:ext cx="12268200" cy="7086600"/>
          </a:xfrm>
          <a:prstGeom prst="rect">
            <a:avLst/>
          </a:prstGeom>
        </p:spPr>
      </p:pic>
      <p:pic>
        <p:nvPicPr>
          <p:cNvPr id="6" name="Picture 5">
            <a:extLst>
              <a:ext uri="{FF2B5EF4-FFF2-40B4-BE49-F238E27FC236}">
                <a16:creationId xmlns:a16="http://schemas.microsoft.com/office/drawing/2014/main" id="{18106E1D-1F3F-71A3-2BC1-6E94A00D6C1A}"/>
              </a:ext>
            </a:extLst>
          </p:cNvPr>
          <p:cNvPicPr>
            <a:picLocks noChangeAspect="1"/>
          </p:cNvPicPr>
          <p:nvPr/>
        </p:nvPicPr>
        <p:blipFill>
          <a:blip r:embed="rId5"/>
          <a:stretch>
            <a:fillRect/>
          </a:stretch>
        </p:blipFill>
        <p:spPr>
          <a:xfrm>
            <a:off x="0" y="4173"/>
            <a:ext cx="12268200" cy="7158627"/>
          </a:xfrm>
          <a:prstGeom prst="rect">
            <a:avLst/>
          </a:prstGeom>
        </p:spPr>
      </p:pic>
    </p:spTree>
    <p:extLst>
      <p:ext uri="{BB962C8B-B14F-4D97-AF65-F5344CB8AC3E}">
        <p14:creationId xmlns:p14="http://schemas.microsoft.com/office/powerpoint/2010/main" val="255969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4BD5C-F37C-ED7F-FD2F-66162ED1CCB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16B84A8-7319-CCF6-493F-D0C40FCBE64A}"/>
              </a:ext>
            </a:extLst>
          </p:cNvPr>
          <p:cNvSpPr txBox="1">
            <a:spLocks noChangeArrowheads="1"/>
          </p:cNvSpPr>
          <p:nvPr/>
        </p:nvSpPr>
        <p:spPr>
          <a:xfrm>
            <a:off x="76200" y="0"/>
            <a:ext cx="119634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Leviticus 23:2 </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And the LORD spoke to Moses, saying, Speak to the children of Israel, and say to them, Concerning the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Feasts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of the LORD, which you shall proclaim to be holy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convocations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even these are my feasts.</a:t>
            </a: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F1A16ABA-F159-972E-282C-5B3981BD6435}"/>
              </a:ext>
            </a:extLst>
          </p:cNvPr>
          <p:cNvGraphicFramePr>
            <a:graphicFrameLocks noChangeAspect="1"/>
          </p:cNvGraphicFramePr>
          <p:nvPr/>
        </p:nvGraphicFramePr>
        <p:xfrm>
          <a:off x="0" y="0"/>
          <a:ext cx="12268200" cy="6934199"/>
        </p:xfrm>
        <a:graphic>
          <a:graphicData uri="http://schemas.openxmlformats.org/presentationml/2006/ole">
            <mc:AlternateContent xmlns:mc="http://schemas.openxmlformats.org/markup-compatibility/2006">
              <mc:Choice xmlns:v="urn:schemas-microsoft-com:vml" Requires="v">
                <p:oleObj name="Document" r:id="rId2" imgW="10095674" imgH="8019062" progId="Word.Document.12">
                  <p:embed/>
                </p:oleObj>
              </mc:Choice>
              <mc:Fallback>
                <p:oleObj name="Document" r:id="rId2" imgW="10095674" imgH="8019062" progId="Word.Document.12">
                  <p:embed/>
                  <p:pic>
                    <p:nvPicPr>
                      <p:cNvPr id="3" name="Object 2">
                        <a:extLst>
                          <a:ext uri="{FF2B5EF4-FFF2-40B4-BE49-F238E27FC236}">
                            <a16:creationId xmlns:a16="http://schemas.microsoft.com/office/drawing/2014/main" id="{1AE33021-E71C-A09E-57A8-327C1F2607CC}"/>
                          </a:ext>
                        </a:extLst>
                      </p:cNvPr>
                      <p:cNvPicPr/>
                      <p:nvPr/>
                    </p:nvPicPr>
                    <p:blipFill>
                      <a:blip r:embed="rId3"/>
                      <a:stretch>
                        <a:fillRect/>
                      </a:stretch>
                    </p:blipFill>
                    <p:spPr>
                      <a:xfrm>
                        <a:off x="0" y="0"/>
                        <a:ext cx="12268200" cy="6934199"/>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A0512DC5-2E9B-0584-7BE1-B3ECFE5BB985}"/>
              </a:ext>
            </a:extLst>
          </p:cNvPr>
          <p:cNvPicPr>
            <a:picLocks noChangeAspect="1"/>
          </p:cNvPicPr>
          <p:nvPr/>
        </p:nvPicPr>
        <p:blipFill>
          <a:blip r:embed="rId4"/>
          <a:stretch>
            <a:fillRect/>
          </a:stretch>
        </p:blipFill>
        <p:spPr>
          <a:xfrm>
            <a:off x="0" y="0"/>
            <a:ext cx="12268200" cy="7086600"/>
          </a:xfrm>
          <a:prstGeom prst="rect">
            <a:avLst/>
          </a:prstGeom>
        </p:spPr>
      </p:pic>
      <p:pic>
        <p:nvPicPr>
          <p:cNvPr id="6" name="Picture 5">
            <a:extLst>
              <a:ext uri="{FF2B5EF4-FFF2-40B4-BE49-F238E27FC236}">
                <a16:creationId xmlns:a16="http://schemas.microsoft.com/office/drawing/2014/main" id="{E32C8348-3E50-013B-C006-F8CC315ECFF5}"/>
              </a:ext>
            </a:extLst>
          </p:cNvPr>
          <p:cNvPicPr>
            <a:picLocks noChangeAspect="1"/>
          </p:cNvPicPr>
          <p:nvPr/>
        </p:nvPicPr>
        <p:blipFill>
          <a:blip r:embed="rId5"/>
          <a:stretch>
            <a:fillRect/>
          </a:stretch>
        </p:blipFill>
        <p:spPr>
          <a:xfrm>
            <a:off x="0" y="4173"/>
            <a:ext cx="12268200" cy="7158627"/>
          </a:xfrm>
          <a:prstGeom prst="rect">
            <a:avLst/>
          </a:prstGeom>
        </p:spPr>
      </p:pic>
      <p:pic>
        <p:nvPicPr>
          <p:cNvPr id="7" name="Picture 6">
            <a:extLst>
              <a:ext uri="{FF2B5EF4-FFF2-40B4-BE49-F238E27FC236}">
                <a16:creationId xmlns:a16="http://schemas.microsoft.com/office/drawing/2014/main" id="{AAAA6E63-A9FA-19B6-9B93-0470BA0D069D}"/>
              </a:ext>
            </a:extLst>
          </p:cNvPr>
          <p:cNvPicPr>
            <a:picLocks noChangeAspect="1"/>
          </p:cNvPicPr>
          <p:nvPr/>
        </p:nvPicPr>
        <p:blipFill>
          <a:blip r:embed="rId6"/>
          <a:stretch>
            <a:fillRect/>
          </a:stretch>
        </p:blipFill>
        <p:spPr>
          <a:xfrm>
            <a:off x="-76200" y="-1"/>
            <a:ext cx="12344400" cy="7158627"/>
          </a:xfrm>
          <a:prstGeom prst="rect">
            <a:avLst/>
          </a:prstGeom>
        </p:spPr>
      </p:pic>
    </p:spTree>
    <p:extLst>
      <p:ext uri="{BB962C8B-B14F-4D97-AF65-F5344CB8AC3E}">
        <p14:creationId xmlns:p14="http://schemas.microsoft.com/office/powerpoint/2010/main" val="2243619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BBE48-8015-D010-E5E7-A175BBCC21F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E312D2A-4E4D-0D60-484D-7873BBE129BD}"/>
              </a:ext>
            </a:extLst>
          </p:cNvPr>
          <p:cNvSpPr txBox="1">
            <a:spLocks noChangeArrowheads="1"/>
          </p:cNvSpPr>
          <p:nvPr/>
        </p:nvSpPr>
        <p:spPr>
          <a:xfrm>
            <a:off x="76200" y="0"/>
            <a:ext cx="119634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Leviticus 23:2 </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And the LORD spoke to Moses, saying, Speak to the children of Israel, and say to them, Concerning the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Feasts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of the LORD, which you shall proclaim to be holy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convocations</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even these are my feasts.</a:t>
            </a: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A5E4F37E-B5EC-446D-1136-7244A0099A10}"/>
              </a:ext>
            </a:extLst>
          </p:cNvPr>
          <p:cNvGraphicFramePr>
            <a:graphicFrameLocks noChangeAspect="1"/>
          </p:cNvGraphicFramePr>
          <p:nvPr/>
        </p:nvGraphicFramePr>
        <p:xfrm>
          <a:off x="0" y="0"/>
          <a:ext cx="12268200" cy="6934199"/>
        </p:xfrm>
        <a:graphic>
          <a:graphicData uri="http://schemas.openxmlformats.org/presentationml/2006/ole">
            <mc:AlternateContent xmlns:mc="http://schemas.openxmlformats.org/markup-compatibility/2006">
              <mc:Choice xmlns:v="urn:schemas-microsoft-com:vml" Requires="v">
                <p:oleObj name="Document" r:id="rId2" imgW="10095674" imgH="8019062" progId="Word.Document.12">
                  <p:embed/>
                </p:oleObj>
              </mc:Choice>
              <mc:Fallback>
                <p:oleObj name="Document" r:id="rId2" imgW="10095674" imgH="8019062" progId="Word.Document.12">
                  <p:embed/>
                  <p:pic>
                    <p:nvPicPr>
                      <p:cNvPr id="3" name="Object 2">
                        <a:extLst>
                          <a:ext uri="{FF2B5EF4-FFF2-40B4-BE49-F238E27FC236}">
                            <a16:creationId xmlns:a16="http://schemas.microsoft.com/office/drawing/2014/main" id="{F1A16ABA-F159-972E-282C-5B3981BD6435}"/>
                          </a:ext>
                        </a:extLst>
                      </p:cNvPr>
                      <p:cNvPicPr/>
                      <p:nvPr/>
                    </p:nvPicPr>
                    <p:blipFill>
                      <a:blip r:embed="rId3"/>
                      <a:stretch>
                        <a:fillRect/>
                      </a:stretch>
                    </p:blipFill>
                    <p:spPr>
                      <a:xfrm>
                        <a:off x="0" y="0"/>
                        <a:ext cx="12268200" cy="6934199"/>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5C341210-E8F0-77DD-D5E4-61FCCA624F2C}"/>
              </a:ext>
            </a:extLst>
          </p:cNvPr>
          <p:cNvPicPr>
            <a:picLocks noChangeAspect="1"/>
          </p:cNvPicPr>
          <p:nvPr/>
        </p:nvPicPr>
        <p:blipFill>
          <a:blip r:embed="rId4"/>
          <a:stretch>
            <a:fillRect/>
          </a:stretch>
        </p:blipFill>
        <p:spPr>
          <a:xfrm>
            <a:off x="0" y="0"/>
            <a:ext cx="12268200" cy="7086600"/>
          </a:xfrm>
          <a:prstGeom prst="rect">
            <a:avLst/>
          </a:prstGeom>
        </p:spPr>
      </p:pic>
      <p:pic>
        <p:nvPicPr>
          <p:cNvPr id="6" name="Picture 5">
            <a:extLst>
              <a:ext uri="{FF2B5EF4-FFF2-40B4-BE49-F238E27FC236}">
                <a16:creationId xmlns:a16="http://schemas.microsoft.com/office/drawing/2014/main" id="{5747E6B3-0310-A0C5-C45E-D94DBDD27C39}"/>
              </a:ext>
            </a:extLst>
          </p:cNvPr>
          <p:cNvPicPr>
            <a:picLocks noChangeAspect="1"/>
          </p:cNvPicPr>
          <p:nvPr/>
        </p:nvPicPr>
        <p:blipFill>
          <a:blip r:embed="rId5"/>
          <a:stretch>
            <a:fillRect/>
          </a:stretch>
        </p:blipFill>
        <p:spPr>
          <a:xfrm>
            <a:off x="0" y="4173"/>
            <a:ext cx="12268200" cy="7158627"/>
          </a:xfrm>
          <a:prstGeom prst="rect">
            <a:avLst/>
          </a:prstGeom>
        </p:spPr>
      </p:pic>
      <p:pic>
        <p:nvPicPr>
          <p:cNvPr id="7" name="Picture 6">
            <a:extLst>
              <a:ext uri="{FF2B5EF4-FFF2-40B4-BE49-F238E27FC236}">
                <a16:creationId xmlns:a16="http://schemas.microsoft.com/office/drawing/2014/main" id="{CB3C01E5-EB66-660A-229D-2BD7AA3FDE67}"/>
              </a:ext>
            </a:extLst>
          </p:cNvPr>
          <p:cNvPicPr>
            <a:picLocks noChangeAspect="1"/>
          </p:cNvPicPr>
          <p:nvPr/>
        </p:nvPicPr>
        <p:blipFill>
          <a:blip r:embed="rId6"/>
          <a:stretch>
            <a:fillRect/>
          </a:stretch>
        </p:blipFill>
        <p:spPr>
          <a:xfrm>
            <a:off x="-76200" y="-1"/>
            <a:ext cx="12344400" cy="7158627"/>
          </a:xfrm>
          <a:prstGeom prst="rect">
            <a:avLst/>
          </a:prstGeom>
        </p:spPr>
      </p:pic>
      <p:pic>
        <p:nvPicPr>
          <p:cNvPr id="8" name="Picture 7">
            <a:extLst>
              <a:ext uri="{FF2B5EF4-FFF2-40B4-BE49-F238E27FC236}">
                <a16:creationId xmlns:a16="http://schemas.microsoft.com/office/drawing/2014/main" id="{3948B058-7901-6FD9-39AB-70D2A2227580}"/>
              </a:ext>
            </a:extLst>
          </p:cNvPr>
          <p:cNvPicPr>
            <a:picLocks noChangeAspect="1"/>
          </p:cNvPicPr>
          <p:nvPr/>
        </p:nvPicPr>
        <p:blipFill>
          <a:blip r:embed="rId7"/>
          <a:stretch>
            <a:fillRect/>
          </a:stretch>
        </p:blipFill>
        <p:spPr>
          <a:xfrm>
            <a:off x="-76200" y="-76200"/>
            <a:ext cx="12344400" cy="7010399"/>
          </a:xfrm>
          <a:prstGeom prst="rect">
            <a:avLst/>
          </a:prstGeom>
        </p:spPr>
      </p:pic>
    </p:spTree>
    <p:extLst>
      <p:ext uri="{BB962C8B-B14F-4D97-AF65-F5344CB8AC3E}">
        <p14:creationId xmlns:p14="http://schemas.microsoft.com/office/powerpoint/2010/main" val="507712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FF0000"/>
            </a:gs>
            <a:gs pos="100000">
              <a:schemeClr val="bg1"/>
            </a:gs>
          </a:gsLst>
          <a:lin ang="5400000" scaled="1"/>
        </a:gradFill>
        <a:effectLst/>
      </p:bgPr>
    </p:bg>
    <p:spTree>
      <p:nvGrpSpPr>
        <p:cNvPr id="1" name="">
          <a:extLst>
            <a:ext uri="{FF2B5EF4-FFF2-40B4-BE49-F238E27FC236}">
              <a16:creationId xmlns:a16="http://schemas.microsoft.com/office/drawing/2014/main" id="{D5D49874-287F-1AD0-3402-05954F88773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E30822A-F643-6795-BEB4-158539F4CD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399" y="0"/>
            <a:ext cx="8915401" cy="6858000"/>
          </a:xfrm>
          <a:prstGeom prst="rect">
            <a:avLst/>
          </a:prstGeom>
        </p:spPr>
      </p:pic>
    </p:spTree>
    <p:extLst>
      <p:ext uri="{BB962C8B-B14F-4D97-AF65-F5344CB8AC3E}">
        <p14:creationId xmlns:p14="http://schemas.microsoft.com/office/powerpoint/2010/main" val="294472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0"/>
            <a:ext cx="9144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Philippians 3:20-21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20 For our citizenship is in heaven, from which we also eagerly wait for the Savior, the Lord Jesus Christ, 21 who will transform our lowly body that it may be conformed to His glorious body, according to the working by which He is able even to subdue all things to Himself. </a:t>
            </a:r>
          </a:p>
        </p:txBody>
      </p:sp>
      <p:pic>
        <p:nvPicPr>
          <p:cNvPr id="3" name="Picture 2" descr="Biblical Holiday Chart_001.png"/>
          <p:cNvPicPr>
            <a:picLocks noChangeAspect="1"/>
          </p:cNvPicPr>
          <p:nvPr/>
        </p:nvPicPr>
        <p:blipFill>
          <a:blip r:embed="rId2" cstate="print"/>
          <a:stretch>
            <a:fillRect/>
          </a:stretch>
        </p:blipFill>
        <p:spPr>
          <a:xfrm>
            <a:off x="0" y="0"/>
            <a:ext cx="12192000" cy="69342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1963400" cy="50292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Leviticus 23:2 </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And the LORD spoke to Moses, saying, Speak to the children of Israel, and say to them, Concerning the </a:t>
            </a: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Feasts</a:t>
            </a:r>
            <a:r>
              <a:rPr lang="en-US" sz="4000" dirty="0">
                <a:effectLst/>
                <a:latin typeface="Verdana" panose="020B0604030504040204" pitchFamily="34" charset="0"/>
                <a:ea typeface="Calibri" panose="020F0502020204030204" pitchFamily="34" charset="0"/>
                <a:cs typeface="Times New Roman" panose="02020603050405020304" pitchFamily="18" charset="0"/>
              </a:rPr>
              <a:t> of the LORD, which you shall proclaim to be holy </a:t>
            </a: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convocations</a:t>
            </a:r>
            <a:r>
              <a:rPr lang="en-US" sz="4000" dirty="0">
                <a:effectLst/>
                <a:latin typeface="Verdana" panose="020B0604030504040204" pitchFamily="34" charset="0"/>
                <a:ea typeface="Calibri" panose="020F0502020204030204" pitchFamily="34" charset="0"/>
                <a:cs typeface="Times New Roman" panose="02020603050405020304" pitchFamily="18" charset="0"/>
              </a:rPr>
              <a:t>, even these are my feasts.</a:t>
            </a: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3600" dirty="0">
                <a:effectLst/>
                <a:latin typeface="Verdana" panose="020B0604030504040204" pitchFamily="34" charset="0"/>
                <a:ea typeface="Calibri" panose="020F0502020204030204" pitchFamily="34" charset="0"/>
                <a:cs typeface="Times New Roman" panose="02020603050405020304" pitchFamily="18" charset="0"/>
              </a:rPr>
              <a:t>The Hebrew word for </a:t>
            </a:r>
            <a:r>
              <a:rPr lang="en-US" sz="3600" u="sng" dirty="0">
                <a:effectLst/>
                <a:latin typeface="Verdana" panose="020B0604030504040204" pitchFamily="34" charset="0"/>
                <a:ea typeface="Calibri" panose="020F0502020204030204" pitchFamily="34" charset="0"/>
                <a:cs typeface="Times New Roman" panose="02020603050405020304" pitchFamily="18" charset="0"/>
              </a:rPr>
              <a:t>Feasts</a:t>
            </a:r>
            <a:r>
              <a:rPr lang="en-US" sz="3600" dirty="0">
                <a:effectLst/>
                <a:latin typeface="Verdana" panose="020B0604030504040204" pitchFamily="34" charset="0"/>
                <a:ea typeface="Calibri" panose="020F0502020204030204" pitchFamily="34" charset="0"/>
                <a:cs typeface="Times New Roman" panose="02020603050405020304" pitchFamily="18" charset="0"/>
              </a:rPr>
              <a:t> is also </a:t>
            </a:r>
            <a:r>
              <a:rPr lang="en-US" sz="3600" b="1" dirty="0">
                <a:effectLst/>
                <a:latin typeface="Verdana" panose="020B0604030504040204" pitchFamily="34" charset="0"/>
                <a:ea typeface="Calibri" panose="020F0502020204030204" pitchFamily="34" charset="0"/>
                <a:cs typeface="Times New Roman" panose="02020603050405020304" pitchFamily="18" charset="0"/>
              </a:rPr>
              <a:t>MOED</a:t>
            </a:r>
            <a:r>
              <a:rPr lang="en-US" sz="3600" dirty="0">
                <a:effectLst/>
                <a:latin typeface="Verdana" panose="020B0604030504040204" pitchFamily="34" charset="0"/>
                <a:ea typeface="Calibri" panose="020F0502020204030204" pitchFamily="34" charset="0"/>
                <a:cs typeface="Times New Roman" panose="02020603050405020304" pitchFamily="18" charset="0"/>
              </a:rPr>
              <a:t> meaning appointed times. The Hebrew word for </a:t>
            </a:r>
            <a:r>
              <a:rPr lang="en-US" sz="3600" u="sng" dirty="0">
                <a:effectLst/>
                <a:latin typeface="Verdana" panose="020B0604030504040204" pitchFamily="34" charset="0"/>
                <a:ea typeface="Calibri" panose="020F0502020204030204" pitchFamily="34" charset="0"/>
                <a:cs typeface="Times New Roman" panose="02020603050405020304" pitchFamily="18" charset="0"/>
              </a:rPr>
              <a:t>convocation</a:t>
            </a:r>
            <a:r>
              <a:rPr lang="en-US" sz="3600" dirty="0">
                <a:effectLst/>
                <a:latin typeface="Verdana" panose="020B0604030504040204" pitchFamily="34" charset="0"/>
                <a:ea typeface="Calibri" panose="020F0502020204030204" pitchFamily="34" charset="0"/>
                <a:cs typeface="Times New Roman" panose="02020603050405020304" pitchFamily="18" charset="0"/>
              </a:rPr>
              <a:t> is </a:t>
            </a:r>
            <a:r>
              <a:rPr lang="en-US" sz="3600" b="1" dirty="0">
                <a:effectLst/>
                <a:latin typeface="Verdana" panose="020B0604030504040204" pitchFamily="34" charset="0"/>
                <a:ea typeface="Calibri" panose="020F0502020204030204" pitchFamily="34" charset="0"/>
                <a:cs typeface="Times New Roman" panose="02020603050405020304" pitchFamily="18" charset="0"/>
              </a:rPr>
              <a:t>MIQRA</a:t>
            </a:r>
            <a:r>
              <a:rPr lang="en-US" sz="3600" dirty="0">
                <a:effectLst/>
                <a:latin typeface="Verdana" panose="020B0604030504040204" pitchFamily="34" charset="0"/>
                <a:ea typeface="Calibri" panose="020F0502020204030204" pitchFamily="34" charset="0"/>
                <a:cs typeface="Times New Roman" panose="02020603050405020304" pitchFamily="18" charset="0"/>
              </a:rPr>
              <a:t> meaning a dress rehearsal.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6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E8131-0AF5-9FEA-7160-89BBF2DD5F6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86E2C58-2196-56F6-7512-DEA9845D35A8}"/>
              </a:ext>
            </a:extLst>
          </p:cNvPr>
          <p:cNvSpPr txBox="1">
            <a:spLocks noChangeArrowheads="1"/>
          </p:cNvSpPr>
          <p:nvPr/>
        </p:nvSpPr>
        <p:spPr>
          <a:xfrm>
            <a:off x="1524000" y="0"/>
            <a:ext cx="9144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Philippians 3:20-21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20 For our citizenship is in heaven, from which we also eagerly wait for the Savior, the Lord Jesus Christ, 21 who will transform our lowly body that it may be conformed to His glorious body, according to the working by which He is able even to subdue all things to Himself. </a:t>
            </a:r>
          </a:p>
        </p:txBody>
      </p:sp>
      <p:pic>
        <p:nvPicPr>
          <p:cNvPr id="3" name="Picture 2" descr="Biblical Holiday Chart_001.png">
            <a:extLst>
              <a:ext uri="{FF2B5EF4-FFF2-40B4-BE49-F238E27FC236}">
                <a16:creationId xmlns:a16="http://schemas.microsoft.com/office/drawing/2014/main" id="{4EBAE925-FD42-528F-6B8C-32FAD286B7DF}"/>
              </a:ext>
            </a:extLst>
          </p:cNvPr>
          <p:cNvPicPr>
            <a:picLocks noChangeAspect="1"/>
          </p:cNvPicPr>
          <p:nvPr/>
        </p:nvPicPr>
        <p:blipFill>
          <a:blip r:embed="rId2"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val="1179545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D0CB9-A115-12CE-1B81-E0258D2C387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0BF2D8E-5763-6262-0AD9-65532A687503}"/>
              </a:ext>
            </a:extLst>
          </p:cNvPr>
          <p:cNvSpPr txBox="1">
            <a:spLocks noChangeArrowheads="1"/>
          </p:cNvSpPr>
          <p:nvPr/>
        </p:nvSpPr>
        <p:spPr>
          <a:xfrm>
            <a:off x="1524000" y="0"/>
            <a:ext cx="9144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Philippians 3:20-21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20 For our citizenship is in heaven, from which we also eagerly wait for the Savior, the Lord Jesus Christ, 21 who will transform our lowly body that it may be conformed to His glorious body, according to the working by which He is able even to subdue all things to Himself. </a:t>
            </a:r>
          </a:p>
        </p:txBody>
      </p:sp>
      <p:pic>
        <p:nvPicPr>
          <p:cNvPr id="3" name="Picture 2" descr="Biblical Holiday Chart_001.png">
            <a:extLst>
              <a:ext uri="{FF2B5EF4-FFF2-40B4-BE49-F238E27FC236}">
                <a16:creationId xmlns:a16="http://schemas.microsoft.com/office/drawing/2014/main" id="{7D796F46-44F5-5886-DA5B-F45913F5BA73}"/>
              </a:ext>
            </a:extLst>
          </p:cNvPr>
          <p:cNvPicPr>
            <a:picLocks noChangeAspect="1"/>
          </p:cNvPicPr>
          <p:nvPr/>
        </p:nvPicPr>
        <p:blipFill>
          <a:blip r:embed="rId2" cstate="print"/>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9C0EEA89-DD5B-0A8F-DC71-B8757C86C3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6152"/>
            <a:ext cx="12192000" cy="6125695"/>
          </a:xfrm>
          <a:prstGeom prst="rect">
            <a:avLst/>
          </a:prstGeom>
        </p:spPr>
      </p:pic>
    </p:spTree>
    <p:extLst>
      <p:ext uri="{BB962C8B-B14F-4D97-AF65-F5344CB8AC3E}">
        <p14:creationId xmlns:p14="http://schemas.microsoft.com/office/powerpoint/2010/main" val="1981560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11000" cy="50292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r>
              <a:rPr lang="en-US" sz="4000" b="1" dirty="0">
                <a:effectLst/>
                <a:latin typeface="Verdana" panose="020B0604030504040204" pitchFamily="34" charset="0"/>
                <a:ea typeface="Calibri" panose="020F0502020204030204" pitchFamily="34" charset="0"/>
                <a:cs typeface="Times New Roman" panose="02020603050405020304" pitchFamily="18" charset="0"/>
              </a:rPr>
              <a:t>Feast of Trumpets : REPENTANCE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Feast of Yom Kippur: REDEMPTION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Feast of Tabernacles: REJOICING</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4864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r>
              <a:rPr lang="en-US" sz="4000" b="1" dirty="0">
                <a:effectLst/>
                <a:latin typeface="Verdana" panose="020B0604030504040204" pitchFamily="34" charset="0"/>
                <a:ea typeface="Calibri" panose="020F0502020204030204" pitchFamily="34" charset="0"/>
                <a:cs typeface="Times New Roman" panose="02020603050405020304" pitchFamily="18" charset="0"/>
              </a:rPr>
              <a:t>Idioms for the Feast of Yom Teruah:</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(The Feast of Trumpets)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1963400" cy="50292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(Idioms: Webster Definition)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A construction or expression of one language whose parts correspond to elements in another language but whose total structure is matched in an indirect way.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963400" cy="50292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1. The Time of Jacobs trouble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The 7 Year Tribulation. It will be the beginning of a new 7 year </a:t>
            </a:r>
            <a:r>
              <a:rPr lang="en-US" sz="4000" b="1" dirty="0" err="1">
                <a:effectLst/>
                <a:latin typeface="Verdana" panose="020B0604030504040204" pitchFamily="34" charset="0"/>
                <a:ea typeface="Calibri" panose="020F0502020204030204" pitchFamily="34" charset="0"/>
                <a:cs typeface="Times New Roman" panose="02020603050405020304" pitchFamily="18" charset="0"/>
              </a:rPr>
              <a:t>Shemitah</a:t>
            </a:r>
            <a:r>
              <a:rPr lang="en-US" sz="4000" b="1" dirty="0">
                <a:effectLst/>
                <a:latin typeface="Verdana" panose="020B0604030504040204" pitchFamily="34" charset="0"/>
                <a:ea typeface="Calibri" panose="020F0502020204030204" pitchFamily="34" charset="0"/>
                <a:cs typeface="Times New Roman" panose="02020603050405020304" pitchFamily="18" charset="0"/>
              </a:rPr>
              <a:t> cycle.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0"/>
            <a:ext cx="9144000" cy="5029200"/>
          </a:xfrm>
          <a:prstGeom prst="rect">
            <a:avLst/>
          </a:prstGeom>
        </p:spPr>
        <p:txBody>
          <a:bodyPr/>
          <a:lstStyle/>
          <a:p>
            <a:pPr algn="ctr"/>
            <a:endParaRPr lang="en-US" sz="4000" dirty="0"/>
          </a:p>
        </p:txBody>
      </p:sp>
      <p:sp>
        <p:nvSpPr>
          <p:cNvPr id="4"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2. The Day of the Awakening Blast. The Rapture of the Church!</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3. Yom </a:t>
            </a:r>
            <a:r>
              <a:rPr lang="en-US" sz="4000" b="1" dirty="0" err="1">
                <a:effectLst/>
                <a:latin typeface="Verdana" panose="020B0604030504040204" pitchFamily="34" charset="0"/>
                <a:ea typeface="Calibri" panose="020F0502020204030204" pitchFamily="34" charset="0"/>
                <a:cs typeface="Times New Roman" panose="02020603050405020304" pitchFamily="18" charset="0"/>
              </a:rPr>
              <a:t>HaDin</a:t>
            </a:r>
            <a:r>
              <a:rPr lang="en-US" sz="4000" b="1" dirty="0">
                <a:effectLst/>
                <a:latin typeface="Verdana" panose="020B0604030504040204" pitchFamily="34" charset="0"/>
                <a:ea typeface="Calibri" panose="020F0502020204030204" pitchFamily="34" charset="0"/>
                <a:cs typeface="Times New Roman" panose="02020603050405020304" pitchFamily="18" charset="0"/>
              </a:rPr>
              <a:t>: Day of Judgment, The Opening of the Books, Opening of the Gates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1887200" cy="50292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4. Yom </a:t>
            </a:r>
            <a:r>
              <a:rPr lang="en-US" sz="4000" b="1" dirty="0" err="1">
                <a:effectLst/>
                <a:latin typeface="Verdana" panose="020B0604030504040204" pitchFamily="34" charset="0"/>
                <a:ea typeface="Calibri" panose="020F0502020204030204" pitchFamily="34" charset="0"/>
                <a:cs typeface="Times New Roman" panose="02020603050405020304" pitchFamily="18" charset="0"/>
              </a:rPr>
              <a:t>HaKeseh</a:t>
            </a:r>
            <a:r>
              <a:rPr lang="en-US" sz="4000" b="1" dirty="0">
                <a:effectLst/>
                <a:latin typeface="Verdana" panose="020B0604030504040204" pitchFamily="34" charset="0"/>
                <a:ea typeface="Calibri" panose="020F0502020204030204" pitchFamily="34" charset="0"/>
                <a:cs typeface="Times New Roman" panose="02020603050405020304" pitchFamily="18" charset="0"/>
              </a:rPr>
              <a:t>: The Hidden Day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5. Ha Kiddushin </a:t>
            </a:r>
            <a:r>
              <a:rPr lang="en-US" sz="4000" b="1" dirty="0" err="1">
                <a:effectLst/>
                <a:latin typeface="Verdana" panose="020B0604030504040204" pitchFamily="34" charset="0"/>
                <a:ea typeface="Calibri" panose="020F0502020204030204" pitchFamily="34" charset="0"/>
                <a:cs typeface="Times New Roman" panose="02020603050405020304" pitchFamily="18" charset="0"/>
              </a:rPr>
              <a:t>Nesuin</a:t>
            </a: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Wedding of the Messiah</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963400" cy="50292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1. The Time of Jacobs trouble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44388"/>
            <a:ext cx="11963400" cy="5073588"/>
          </a:xfrm>
          <a:prstGeom prst="rect">
            <a:avLst/>
          </a:prstGeom>
        </p:spPr>
        <p:txBody>
          <a:bodyPr/>
          <a:lstStyle/>
          <a:p>
            <a:pPr marL="0" marR="0" algn="ctr">
              <a:lnSpc>
                <a:spcPct val="115000"/>
              </a:lnSpc>
              <a:spcBef>
                <a:spcPts val="0"/>
              </a:spcBef>
              <a:spcAft>
                <a:spcPts val="0"/>
              </a:spcAft>
            </a:pPr>
            <a:r>
              <a:rPr lang="en-US" sz="3600" b="1" dirty="0">
                <a:effectLst/>
                <a:latin typeface="Verdana" panose="020B0604030504040204" pitchFamily="34" charset="0"/>
                <a:ea typeface="Calibri" panose="020F0502020204030204" pitchFamily="34" charset="0"/>
                <a:cs typeface="Times New Roman" panose="02020603050405020304" pitchFamily="18" charset="0"/>
              </a:rPr>
              <a:t>The 7 Year Tribulation. It will be the beginning of a new 7 year </a:t>
            </a:r>
            <a:r>
              <a:rPr lang="en-US" sz="3600" b="1" dirty="0" err="1">
                <a:effectLst/>
                <a:latin typeface="Verdana" panose="020B0604030504040204" pitchFamily="34" charset="0"/>
                <a:ea typeface="Calibri" panose="020F0502020204030204" pitchFamily="34" charset="0"/>
                <a:cs typeface="Times New Roman" panose="02020603050405020304" pitchFamily="18" charset="0"/>
              </a:rPr>
              <a:t>Shemitah</a:t>
            </a:r>
            <a:r>
              <a:rPr lang="en-US" sz="3600" b="1" dirty="0">
                <a:effectLst/>
                <a:latin typeface="Verdana" panose="020B0604030504040204" pitchFamily="34" charset="0"/>
                <a:ea typeface="Calibri" panose="020F0502020204030204" pitchFamily="34" charset="0"/>
                <a:cs typeface="Times New Roman" panose="02020603050405020304" pitchFamily="18" charset="0"/>
              </a:rPr>
              <a:t> cycle.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3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3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3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9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02135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28600" y="0"/>
            <a:ext cx="11734800" cy="50292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Jeremiah 30:6-7</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6 Ask now, and see, Whether a man is ever in labor with child? So why do I see every man with his hands on his loins Like a woman in labor, And all faces turned pale? 7 Alas! For that day is great, So that none is like it; And it is the time of Jacob's trouble, But he shall be saved out of it.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Daniel 12:1-3</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1 "At that time Michael shall stand up, The great prince who stands watch over the sons of your people; And there shall be a time of trouble, Such as never was since there was a nation, Even to that time. And at that time your people shall be delivered, Every one who is found written in the book.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2 And many of those who sleep in the dust of the earth shall awake, Some to everlasting life, Some to shame and everlasting contempt. 3 Those who are wise shall shine Like the brightness of the firmament, And those who turn many to righteousness Like the stars forever and ever.</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1963400" cy="50292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Matthew 24:21-22</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21 </a:t>
            </a:r>
            <a:r>
              <a:rPr lang="en-US" sz="4000" dirty="0">
                <a:solidFill>
                  <a:srgbClr val="FF0000"/>
                </a:solidFill>
                <a:effectLst/>
                <a:latin typeface="Verdana" panose="020B0604030504040204" pitchFamily="34" charset="0"/>
                <a:ea typeface="Calibri" panose="020F0502020204030204" pitchFamily="34" charset="0"/>
                <a:cs typeface="Times New Roman" panose="02020603050405020304" pitchFamily="18" charset="0"/>
              </a:rPr>
              <a:t>For then there will be great tribulation, such as has not been since the beginning of the world until this time, no, nor ever shall be. </a:t>
            </a:r>
            <a:r>
              <a:rPr lang="en-US" sz="4000" dirty="0">
                <a:effectLst/>
                <a:latin typeface="Verdana" panose="020B0604030504040204" pitchFamily="34" charset="0"/>
                <a:ea typeface="Calibri" panose="020F0502020204030204" pitchFamily="34" charset="0"/>
                <a:cs typeface="Times New Roman" panose="02020603050405020304" pitchFamily="18" charset="0"/>
              </a:rPr>
              <a:t>22 </a:t>
            </a:r>
            <a:r>
              <a:rPr lang="en-US" sz="4000" dirty="0">
                <a:solidFill>
                  <a:srgbClr val="FF0000"/>
                </a:solidFill>
                <a:effectLst/>
                <a:latin typeface="Verdana" panose="020B0604030504040204" pitchFamily="34" charset="0"/>
                <a:ea typeface="Calibri" panose="020F0502020204030204" pitchFamily="34" charset="0"/>
                <a:cs typeface="Times New Roman" panose="02020603050405020304" pitchFamily="18" charset="0"/>
              </a:rPr>
              <a:t>And unless those days were shortened, no flesh would be saved; but for the elect's sake those days will be shortened.</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76200" y="0"/>
            <a:ext cx="11963400" cy="50292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2. The Day of the Awakening Blast</a:t>
            </a: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The Rapture of the Church!</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1963400" cy="50292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On the Feast of Trumpets the Shofar is blown 100 times. There are three sounds made with the shofar: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1963400" cy="50292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Tekiah - One long straight blast.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err="1">
                <a:effectLst/>
                <a:latin typeface="Verdana" panose="020B0604030504040204" pitchFamily="34" charset="0"/>
                <a:ea typeface="Calibri" panose="020F0502020204030204" pitchFamily="34" charset="0"/>
                <a:cs typeface="Times New Roman" panose="02020603050405020304" pitchFamily="18" charset="0"/>
              </a:rPr>
              <a:t>Shevarim</a:t>
            </a:r>
            <a:r>
              <a:rPr lang="en-US" sz="4000" dirty="0">
                <a:effectLst/>
                <a:latin typeface="Verdana" panose="020B0604030504040204" pitchFamily="34" charset="0"/>
                <a:ea typeface="Calibri" panose="020F0502020204030204" pitchFamily="34" charset="0"/>
                <a:cs typeface="Times New Roman" panose="02020603050405020304" pitchFamily="18" charset="0"/>
              </a:rPr>
              <a:t> - Three shorter blasts.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Teruah – 9 quick blasts in short succession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This series is blown 11 times for a total of 99 blasts and the final blast is known as </a:t>
            </a:r>
          </a:p>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“The Last Trump”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1963400" cy="50292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1 Corinthians 15:51-54  </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51 Behold, I shew you a mystery; We shall not all sleep, but we shall all be changed, 52 In a moment, in the twinkling of an eye, at the </a:t>
            </a: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last trump</a:t>
            </a:r>
            <a:r>
              <a:rPr lang="en-US" sz="4000" dirty="0">
                <a:effectLst/>
                <a:latin typeface="Verdana" panose="020B0604030504040204" pitchFamily="34" charset="0"/>
                <a:ea typeface="Calibri" panose="020F0502020204030204" pitchFamily="34" charset="0"/>
                <a:cs typeface="Times New Roman" panose="02020603050405020304" pitchFamily="18" charset="0"/>
              </a:rPr>
              <a:t>: for the trumpet shall sound, and the dead shall be raised incorruptible, and we shall be changed.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53 For this corruptible must put on incorruption, and this mortal must put on immortality. 54 So when this corruptible shall have put on incorruption, and this mortal shall have put on immortality, then shall be brought to pass the saying that is written, Death is swallowed up in victory.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1 Thessalonians 4:16-17   </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16 For the Lord himself shall descend from heaven with a shout, with the voice of the archangel, and with the </a:t>
            </a: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trump</a:t>
            </a:r>
            <a:r>
              <a:rPr lang="en-US" sz="4000" dirty="0">
                <a:effectLst/>
                <a:latin typeface="Verdana" panose="020B0604030504040204" pitchFamily="34" charset="0"/>
                <a:ea typeface="Calibri" panose="020F0502020204030204" pitchFamily="34" charset="0"/>
                <a:cs typeface="Times New Roman" panose="02020603050405020304" pitchFamily="18" charset="0"/>
              </a:rPr>
              <a:t> of God: and the dead in Christ shall rise first: 17 Then we which are alive and remain shall be caught up together with them in the clouds, to meet the Lord in the air: and so shall we ever be with the Lord.</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9069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9EE429-061C-59AD-7C53-13BD0167AE4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25A3DD2-ADAB-EC5A-FF3E-D51E14BFC7D8}"/>
              </a:ext>
            </a:extLst>
          </p:cNvPr>
          <p:cNvSpPr txBox="1">
            <a:spLocks noChangeArrowheads="1"/>
          </p:cNvSpPr>
          <p:nvPr/>
        </p:nvSpPr>
        <p:spPr>
          <a:xfrm>
            <a:off x="152400" y="0"/>
            <a:ext cx="11887200" cy="59436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Thessalonians 4:16-17   </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16 For the Lord himself shall descend from heaven with a shout, with the voice of the archangel, and with the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trump</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of God: and the dead in Christ shall rise first: 17 Then we which are alive and remain shall be caught up together with them in the clouds, to meet the Lord in the air: and so shall we ever be with the Lord.</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2229418D-210D-634E-F24C-C1AA4DFCFEF6}"/>
              </a:ext>
            </a:extLst>
          </p:cNvPr>
          <p:cNvGraphicFramePr>
            <a:graphicFrameLocks noChangeAspect="1"/>
          </p:cNvGraphicFramePr>
          <p:nvPr>
            <p:extLst>
              <p:ext uri="{D42A27DB-BD31-4B8C-83A1-F6EECF244321}">
                <p14:modId xmlns:p14="http://schemas.microsoft.com/office/powerpoint/2010/main" val="3547296647"/>
              </p:ext>
            </p:extLst>
          </p:nvPr>
        </p:nvGraphicFramePr>
        <p:xfrm>
          <a:off x="0" y="1"/>
          <a:ext cx="12344400" cy="6864220"/>
        </p:xfrm>
        <a:graphic>
          <a:graphicData uri="http://schemas.openxmlformats.org/presentationml/2006/ole">
            <mc:AlternateContent xmlns:mc="http://schemas.openxmlformats.org/markup-compatibility/2006">
              <mc:Choice xmlns:v="urn:schemas-microsoft-com:vml" Requires="v">
                <p:oleObj name="Document" r:id="rId2" imgW="10171405" imgH="7809568" progId="Word.Document.12">
                  <p:embed/>
                </p:oleObj>
              </mc:Choice>
              <mc:Fallback>
                <p:oleObj name="Document" r:id="rId2" imgW="10171405" imgH="7809568" progId="Word.Document.12">
                  <p:embed/>
                  <p:pic>
                    <p:nvPicPr>
                      <p:cNvPr id="0" name=""/>
                      <p:cNvPicPr/>
                      <p:nvPr/>
                    </p:nvPicPr>
                    <p:blipFill>
                      <a:blip r:embed="rId3"/>
                      <a:stretch>
                        <a:fillRect/>
                      </a:stretch>
                    </p:blipFill>
                    <p:spPr>
                      <a:xfrm>
                        <a:off x="0" y="1"/>
                        <a:ext cx="12344400" cy="6864220"/>
                      </a:xfrm>
                      <a:prstGeom prst="rect">
                        <a:avLst/>
                      </a:prstGeom>
                    </p:spPr>
                  </p:pic>
                </p:oleObj>
              </mc:Fallback>
            </mc:AlternateContent>
          </a:graphicData>
        </a:graphic>
      </p:graphicFrame>
    </p:spTree>
    <p:extLst>
      <p:ext uri="{BB962C8B-B14F-4D97-AF65-F5344CB8AC3E}">
        <p14:creationId xmlns:p14="http://schemas.microsoft.com/office/powerpoint/2010/main" val="9627374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1887200" cy="50292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r>
              <a:rPr lang="en-US" sz="4000" b="1" dirty="0">
                <a:effectLst/>
                <a:latin typeface="Verdana" panose="020B0604030504040204" pitchFamily="34" charset="0"/>
                <a:ea typeface="Calibri" panose="020F0502020204030204" pitchFamily="34" charset="0"/>
                <a:cs typeface="Times New Roman" panose="02020603050405020304" pitchFamily="18" charset="0"/>
              </a:rPr>
              <a:t>3. Yom </a:t>
            </a:r>
            <a:r>
              <a:rPr lang="en-US" sz="4000" b="1" dirty="0" err="1">
                <a:effectLst/>
                <a:latin typeface="Verdana" panose="020B0604030504040204" pitchFamily="34" charset="0"/>
                <a:ea typeface="Calibri" panose="020F0502020204030204" pitchFamily="34" charset="0"/>
                <a:cs typeface="Times New Roman" panose="02020603050405020304" pitchFamily="18" charset="0"/>
              </a:rPr>
              <a:t>HaDin</a:t>
            </a:r>
            <a:r>
              <a:rPr lang="en-US" sz="4000" b="1" dirty="0">
                <a:effectLst/>
                <a:latin typeface="Verdana" panose="020B0604030504040204" pitchFamily="34" charset="0"/>
                <a:ea typeface="Calibri" panose="020F0502020204030204" pitchFamily="34" charset="0"/>
                <a:cs typeface="Times New Roman" panose="02020603050405020304" pitchFamily="18" charset="0"/>
              </a:rPr>
              <a:t>/Day of Judgment/The Opening of the Books/</a:t>
            </a: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Opening of the Gates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56874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1 Corinthians 3:13-15</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13 each one's work will become clear; for the Day will declare it, because it will be revealed by fire; and the fire will test each one's work, of what sort it is. 14 If anyone's work which he has built on it endures, he will receive a reward. 15 If anyone's work is burned, he will suffer loss; but he himself will be saved, yet so as through fire.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31728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44388"/>
            <a:ext cx="11963400" cy="5073588"/>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2 Corinthians 5:10-11</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10 For we must all appear before the judgment seat of Christ, that each one may receive the things done in the body, according to what he has done, whether good or bad. 11 Knowing, therefore, the terror of the Lord, we persuade men; but we are well known to God, and I also trust are well known in your consciences.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42711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963400" cy="5029200"/>
          </a:xfrm>
          <a:prstGeom prst="rect">
            <a:avLst/>
          </a:prstGeom>
        </p:spPr>
        <p:txBody>
          <a:bodyPr/>
          <a:lstStyle/>
          <a:p>
            <a:pPr marL="0" marR="0" algn="ctr">
              <a:lnSpc>
                <a:spcPct val="115000"/>
              </a:lnSpc>
              <a:spcBef>
                <a:spcPts val="0"/>
              </a:spcBef>
              <a:spcAft>
                <a:spcPts val="0"/>
              </a:spcAft>
            </a:pPr>
            <a:r>
              <a:rPr lang="en-US" sz="3700" dirty="0">
                <a:effectLst/>
                <a:latin typeface="Verdana" panose="020B0604030504040204" pitchFamily="34" charset="0"/>
                <a:ea typeface="Calibri" panose="020F0502020204030204" pitchFamily="34" charset="0"/>
                <a:cs typeface="Times New Roman" panose="02020603050405020304" pitchFamily="18" charset="0"/>
              </a:rPr>
              <a:t> </a:t>
            </a:r>
            <a:r>
              <a:rPr lang="en-US" sz="3700" b="1" u="sng" dirty="0">
                <a:effectLst/>
                <a:latin typeface="Verdana" panose="020B0604030504040204" pitchFamily="34" charset="0"/>
                <a:ea typeface="Calibri" panose="020F0502020204030204" pitchFamily="34" charset="0"/>
                <a:cs typeface="Times New Roman" panose="02020603050405020304" pitchFamily="18" charset="0"/>
              </a:rPr>
              <a:t>Revelation 20:11-15</a:t>
            </a:r>
            <a:endParaRPr lang="en-US" sz="37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700" dirty="0">
                <a:effectLst/>
                <a:latin typeface="Verdana" panose="020B0604030504040204" pitchFamily="34" charset="0"/>
                <a:ea typeface="Calibri" panose="020F0502020204030204" pitchFamily="34" charset="0"/>
                <a:cs typeface="Times New Roman" panose="02020603050405020304" pitchFamily="18" charset="0"/>
              </a:rPr>
              <a:t>11 Then I saw a great white throne and Him who sat on it, from whose face the earth and the heaven fled away. And there was found no place for them. 12 And I saw the dead, small and great, standing before God, and books were opened. And another book was opened, which is the Book of Life. And the dead were judged according to their works, by the things which were written in the books. </a:t>
            </a: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58305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28600" y="0"/>
            <a:ext cx="11734800" cy="50292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13 The sea gave up the dead who were in it, and Death and Hades delivered up the dead who were in them. And they were judged, each one according to his works. 14 Then Death and Hades were cast into the lake of fire. This is the second death. 15 And anyone not found written in the Book of Life was cast into the lake of fire.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09463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3700" b="1" u="sng" dirty="0">
                <a:effectLst/>
                <a:latin typeface="Verdana" panose="020B0604030504040204" pitchFamily="34" charset="0"/>
                <a:ea typeface="Calibri" panose="020F0502020204030204" pitchFamily="34" charset="0"/>
                <a:cs typeface="Times New Roman" panose="02020603050405020304" pitchFamily="18" charset="0"/>
              </a:rPr>
              <a:t>Psalm 24:7-10</a:t>
            </a:r>
            <a:endParaRPr lang="en-US" sz="37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700" dirty="0">
                <a:effectLst/>
                <a:latin typeface="Verdana" panose="020B0604030504040204" pitchFamily="34" charset="0"/>
                <a:ea typeface="Calibri" panose="020F0502020204030204" pitchFamily="34" charset="0"/>
                <a:cs typeface="Times New Roman" panose="02020603050405020304" pitchFamily="18" charset="0"/>
              </a:rPr>
              <a:t>7 Lift up your heads, O you gates! And be lifted up, you everlasting doors! And the King of glory shall come in. 8 Who is this King of glory? The LORD strong and mighty, The LORD mighty in battle. 9 Lift up your heads, O you gates! Lift up, you everlasting doors! And the King of glory shall come in. 10 Who is this King of glory? The LORD of hosts, He is the King of glory.</a:t>
            </a: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37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75499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Psalm 118:19-21</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19 Open to me the gates of righteousness; I will go through them, And I will praise the LORD. 20 This is the gate of the LORD, Through which the righteous shall enter. 21 I will praise You, For You have answered me, And have become my salvation.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04951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1887200" cy="50292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4. Yom </a:t>
            </a:r>
            <a:r>
              <a:rPr lang="en-US" sz="4000" b="1" dirty="0" err="1">
                <a:effectLst/>
                <a:latin typeface="Verdana" panose="020B0604030504040204" pitchFamily="34" charset="0"/>
                <a:ea typeface="Calibri" panose="020F0502020204030204" pitchFamily="34" charset="0"/>
                <a:cs typeface="Times New Roman" panose="02020603050405020304" pitchFamily="18" charset="0"/>
              </a:rPr>
              <a:t>HaKeseh</a:t>
            </a:r>
            <a:r>
              <a:rPr lang="en-US" sz="4000" b="1" dirty="0">
                <a:effectLst/>
                <a:latin typeface="Verdana" panose="020B0604030504040204" pitchFamily="34" charset="0"/>
                <a:ea typeface="Calibri" panose="020F0502020204030204" pitchFamily="34" charset="0"/>
                <a:cs typeface="Times New Roman" panose="02020603050405020304" pitchFamily="18" charset="0"/>
              </a:rPr>
              <a:t> (The Hidden Day)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68089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Zephaniah 2:1-3</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1 Gather yourselves together, yes, gather together, O undesirable nation, 2 Before the decree is issued, Or the day passes like chaff, Before the LORD's fierce anger comes upon you, Before the day of the LORD's anger comes upon you!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35074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3 Seek the LORD, all you meek of the earth, Who have upheld His justice. Seek righteousness, seek humility. It may be that you will be hidden In the day of the LORD's anger.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02627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1 Thessalonians 5:9-11</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9 For God did not appoint us to wrath, but to obtain salvation through our Lord Jesus Christ, 10 who died for us, that whether we wake or sleep, we should live together with Him. 11 Therefore comfort each other and edify one another, just as you also are doing.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65221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Psalm 27:5</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5 For in the time of trouble He shall hide me in His pavilion; In the secret place of His tabernacle He shall hide me; He shall set me high upon a rock.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70174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3800" b="1" u="sng" dirty="0">
                <a:effectLst/>
                <a:latin typeface="Verdana" panose="020B0604030504040204" pitchFamily="34" charset="0"/>
                <a:ea typeface="Calibri" panose="020F0502020204030204" pitchFamily="34" charset="0"/>
                <a:cs typeface="Times New Roman" panose="02020603050405020304" pitchFamily="18" charset="0"/>
              </a:rPr>
              <a:t>Isaiah 26:20-21</a:t>
            </a:r>
            <a:endParaRPr lang="en-US" sz="38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800" dirty="0">
                <a:effectLst/>
                <a:latin typeface="Verdana" panose="020B0604030504040204" pitchFamily="34" charset="0"/>
                <a:ea typeface="Calibri" panose="020F0502020204030204" pitchFamily="34" charset="0"/>
                <a:cs typeface="Times New Roman" panose="02020603050405020304" pitchFamily="18" charset="0"/>
              </a:rPr>
              <a:t>20 Come, my people, enter your chambers, And shut your doors behind you; Hide yourself, as it were, for a little moment, Until the indignation is past. 21 For behold, the LORD comes out of His place To punish the inhabitants of the earth for their iniquity; The earth will also disclose her blood, And will no more cover her slain.</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29800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Matthew 24:36</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solidFill>
                  <a:srgbClr val="C00000"/>
                </a:solidFill>
                <a:effectLst/>
                <a:latin typeface="Verdana" panose="020B0604030504040204" pitchFamily="34" charset="0"/>
                <a:ea typeface="Calibri" panose="020F0502020204030204" pitchFamily="34" charset="0"/>
                <a:cs typeface="Times New Roman" panose="02020603050405020304" pitchFamily="18" charset="0"/>
              </a:rPr>
              <a:t>"But of that day and hour no one knows, not even the angels of heaven, but My Father only.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81046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So here is the big clue for us: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50383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3800" b="1" u="sng" dirty="0">
                <a:effectLst/>
                <a:latin typeface="Verdana" panose="020B0604030504040204" pitchFamily="34" charset="0"/>
                <a:ea typeface="Calibri" panose="020F0502020204030204" pitchFamily="34" charset="0"/>
                <a:cs typeface="Times New Roman" panose="02020603050405020304" pitchFamily="18" charset="0"/>
              </a:rPr>
              <a:t>1 Thessalonians 5:1-9</a:t>
            </a:r>
            <a:endParaRPr lang="en-US" sz="38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800" dirty="0">
                <a:effectLst/>
                <a:latin typeface="Verdana" panose="020B0604030504040204" pitchFamily="34" charset="0"/>
                <a:ea typeface="Calibri" panose="020F0502020204030204" pitchFamily="34" charset="0"/>
                <a:cs typeface="Times New Roman" panose="02020603050405020304" pitchFamily="18" charset="0"/>
              </a:rPr>
              <a:t>1 But concerning the times and the seasons, brethren, you have no need that I should write to you. 2 For you yourselves know perfectly that the day of the Lord so comes as a thief in the night. 3 For when they say, "Peace and safety!" then sudden destruction comes upon them, as labor pains upon a pregnant woman. And they shall not escape.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800" dirty="0">
                <a:effectLst/>
                <a:latin typeface="Verdana" panose="020B0604030504040204" pitchFamily="34" charset="0"/>
                <a:ea typeface="Calibri" panose="020F0502020204030204" pitchFamily="34" charset="0"/>
                <a:cs typeface="Times New Roman" panose="02020603050405020304" pitchFamily="18" charset="0"/>
              </a:rPr>
              <a: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800" dirty="0">
                <a:effectLst/>
                <a:latin typeface="Verdana" panose="020B0604030504040204" pitchFamily="34" charset="0"/>
                <a:ea typeface="Calibri" panose="020F0502020204030204" pitchFamily="34" charset="0"/>
                <a:cs typeface="Times New Roman" panose="02020603050405020304" pitchFamily="18" charset="0"/>
              </a:rPr>
              <a: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800" dirty="0">
                <a:effectLst/>
                <a:latin typeface="Verdana" panose="020B0604030504040204" pitchFamily="34" charset="0"/>
                <a:ea typeface="Calibri" panose="020F0502020204030204" pitchFamily="34" charset="0"/>
                <a:cs typeface="Times New Roman" panose="02020603050405020304" pitchFamily="18" charset="0"/>
              </a:rPr>
              <a: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800" dirty="0">
                <a:effectLst/>
                <a:latin typeface="Verdana" panose="020B0604030504040204" pitchFamily="34" charset="0"/>
                <a:ea typeface="Calibri" panose="020F0502020204030204" pitchFamily="34" charset="0"/>
                <a:cs typeface="Times New Roman" panose="02020603050405020304" pitchFamily="18" charset="0"/>
              </a:rPr>
              <a: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800" dirty="0">
                <a:effectLst/>
                <a:latin typeface="Verdana" panose="020B0604030504040204" pitchFamily="34" charset="0"/>
                <a:ea typeface="Calibri" panose="020F0502020204030204" pitchFamily="34" charset="0"/>
                <a:cs typeface="Times New Roman" panose="02020603050405020304" pitchFamily="18" charset="0"/>
              </a:rPr>
              <a: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4 But you, brethren, are not in darkness, so that this Day should overtake you as a thief. 5 You are all sons of light and sons of the day. We are not of the night nor of darkness. 6 Therefore let us not sleep, as others do, but let us watch and be sober. 7 For those who sleep, sleep at night, and those who get drunk are drunk at night.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0"/>
            <a:ext cx="11887200" cy="60198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8 But let us who are of the day be sober, putting on the breastplate of faith and love, and as a helmet the hope of salvation. 9 For God did not appoint us to wrath, but to obtain salvation through our Lord Jesus Christ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27281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44388"/>
            <a:ext cx="11963400" cy="5073588"/>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The Feast of Trumpets is on Tishri 1&amp;2 it's a 2 day feast and no one knew when the sighting of the new moon would be. So when they saw the new moon the feast began!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19965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0E3A6-9E7E-D638-FE2B-57AFDDF9BB2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6441F93-0542-129F-322B-EE69E4658ADF}"/>
              </a:ext>
            </a:extLst>
          </p:cNvPr>
          <p:cNvSpPr txBox="1">
            <a:spLocks noChangeArrowheads="1"/>
          </p:cNvSpPr>
          <p:nvPr/>
        </p:nvSpPr>
        <p:spPr>
          <a:xfrm>
            <a:off x="1524000" y="0"/>
            <a:ext cx="9144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Philippians 3:20-21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20 For our citizenship is in heaven, from which we also eagerly wait for the Savior, the Lord Jesus Christ, 21 who will transform our lowly body that it may be conformed to His glorious body, according to the working by which He is able even to subdue all things to Himself. </a:t>
            </a:r>
          </a:p>
        </p:txBody>
      </p:sp>
      <p:pic>
        <p:nvPicPr>
          <p:cNvPr id="3" name="Picture 2" descr="Biblical Holiday Chart_001.png">
            <a:extLst>
              <a:ext uri="{FF2B5EF4-FFF2-40B4-BE49-F238E27FC236}">
                <a16:creationId xmlns:a16="http://schemas.microsoft.com/office/drawing/2014/main" id="{9AD3C781-25AA-7BB8-CBBE-43474F7A257F}"/>
              </a:ext>
            </a:extLst>
          </p:cNvPr>
          <p:cNvPicPr>
            <a:picLocks noChangeAspect="1"/>
          </p:cNvPicPr>
          <p:nvPr/>
        </p:nvPicPr>
        <p:blipFill>
          <a:blip r:embed="rId2" cstate="print"/>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293D1C9B-3AF9-5C2A-5D77-B9B713C7F8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6152"/>
            <a:ext cx="12192000" cy="6125695"/>
          </a:xfrm>
          <a:prstGeom prst="rect">
            <a:avLst/>
          </a:prstGeom>
        </p:spPr>
      </p:pic>
    </p:spTree>
    <p:extLst>
      <p:ext uri="{BB962C8B-B14F-4D97-AF65-F5344CB8AC3E}">
        <p14:creationId xmlns:p14="http://schemas.microsoft.com/office/powerpoint/2010/main" val="19678213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0"/>
            <a:ext cx="9144000" cy="5486400"/>
          </a:xfrm>
          <a:prstGeom prst="rect">
            <a:avLst/>
          </a:prstGeom>
        </p:spPr>
        <p:txBody>
          <a:bodyPr/>
          <a:lstStyle/>
          <a:p>
            <a:pPr algn="ctr"/>
            <a:r>
              <a:rPr lang="en-US" sz="4000" b="1" dirty="0">
                <a:solidFill>
                  <a:srgbClr val="FFFFFF"/>
                </a:solidFill>
              </a:rPr>
              <a:t>The Great tribulation is going to be a time of horrific trouble this world has never seen nor will it ever see it like that again!</a:t>
            </a:r>
            <a:endParaRPr lang="en-US" sz="4000" dirty="0">
              <a:solidFill>
                <a:srgbClr val="FFFFFF"/>
              </a:solidFill>
            </a:endParaRPr>
          </a:p>
        </p:txBody>
      </p:sp>
      <p:pic>
        <p:nvPicPr>
          <p:cNvPr id="1026" name="Picture 2" descr="C:\Users\Placido Soliven\Desktop\Google Images\new moon.jpg"/>
          <p:cNvPicPr>
            <a:picLocks noChangeAspect="1" noChangeArrowheads="1"/>
          </p:cNvPicPr>
          <p:nvPr/>
        </p:nvPicPr>
        <p:blipFill>
          <a:blip r:embed="rId2" cstate="print"/>
          <a:srcRect/>
          <a:stretch>
            <a:fillRect/>
          </a:stretch>
        </p:blipFill>
        <p:spPr bwMode="auto">
          <a:xfrm>
            <a:off x="-76200" y="-76200"/>
            <a:ext cx="12268200" cy="6934200"/>
          </a:xfrm>
          <a:prstGeom prst="rect">
            <a:avLst/>
          </a:prstGeom>
          <a:noFill/>
        </p:spPr>
      </p:pic>
    </p:spTree>
    <p:extLst>
      <p:ext uri="{BB962C8B-B14F-4D97-AF65-F5344CB8AC3E}">
        <p14:creationId xmlns:p14="http://schemas.microsoft.com/office/powerpoint/2010/main" val="28606023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5. Ha Kiddushin/</a:t>
            </a:r>
            <a:r>
              <a:rPr lang="en-US" sz="4000" b="1" dirty="0" err="1">
                <a:effectLst/>
                <a:latin typeface="Verdana" panose="020B0604030504040204" pitchFamily="34" charset="0"/>
                <a:ea typeface="Calibri" panose="020F0502020204030204" pitchFamily="34" charset="0"/>
                <a:cs typeface="Times New Roman" panose="02020603050405020304" pitchFamily="18" charset="0"/>
              </a:rPr>
              <a:t>Nesuin</a:t>
            </a: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(Wedding of the Messiah)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25261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44388"/>
            <a:ext cx="11963400" cy="5073588"/>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1.</a:t>
            </a:r>
            <a:r>
              <a:rPr lang="en-US" sz="4000" dirty="0">
                <a:effectLst/>
                <a:latin typeface="Verdana" panose="020B0604030504040204" pitchFamily="34" charset="0"/>
                <a:ea typeface="Calibri" panose="020F0502020204030204" pitchFamily="34" charset="0"/>
                <a:cs typeface="Times New Roman" panose="02020603050405020304" pitchFamily="18" charset="0"/>
              </a:rPr>
              <a:t> Marriages were arranged by the parents (Abraham for Isaac)</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Typically the young man would go to the house of the “bride to be” carrying 3 items </a:t>
            </a:r>
          </a:p>
          <a:p>
            <a:pPr marL="742950" marR="0" indent="-742950" algn="ctr">
              <a:lnSpc>
                <a:spcPct val="115000"/>
              </a:lnSpc>
              <a:spcBef>
                <a:spcPts val="0"/>
              </a:spcBef>
              <a:spcAft>
                <a:spcPts val="0"/>
              </a:spcAft>
              <a:buAutoNum type="alphaUcPeriod"/>
            </a:pPr>
            <a:r>
              <a:rPr lang="en-US" sz="4000" u="sng" dirty="0">
                <a:effectLst/>
                <a:latin typeface="Verdana" panose="020B0604030504040204" pitchFamily="34" charset="0"/>
                <a:ea typeface="Calibri" panose="020F0502020204030204" pitchFamily="34" charset="0"/>
                <a:cs typeface="Times New Roman" panose="02020603050405020304" pitchFamily="18" charset="0"/>
              </a:rPr>
              <a:t>Large sum of Money</a:t>
            </a: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p>
          <a:p>
            <a:pPr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B. </a:t>
            </a:r>
            <a:r>
              <a:rPr lang="en-US" sz="4000" u="sng" dirty="0">
                <a:effectLst/>
                <a:latin typeface="Verdana" panose="020B0604030504040204" pitchFamily="34" charset="0"/>
                <a:ea typeface="Calibri" panose="020F0502020204030204" pitchFamily="34" charset="0"/>
                <a:cs typeface="Times New Roman" panose="02020603050405020304" pitchFamily="18" charset="0"/>
              </a:rPr>
              <a:t>Betrothal Contract</a:t>
            </a: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p>
          <a:p>
            <a:pPr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C. </a:t>
            </a:r>
            <a:r>
              <a:rPr lang="en-US" sz="4000" u="sng" dirty="0">
                <a:effectLst/>
                <a:latin typeface="Verdana" panose="020B0604030504040204" pitchFamily="34" charset="0"/>
                <a:ea typeface="Calibri" panose="020F0502020204030204" pitchFamily="34" charset="0"/>
                <a:cs typeface="Times New Roman" panose="02020603050405020304" pitchFamily="18" charset="0"/>
              </a:rPr>
              <a:t>Skin of wine</a:t>
            </a: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p>
          <a:p>
            <a:pPr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Anyone arriving at a house with these 3 items was definitely considered a prospect.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96760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963400" cy="5029200"/>
          </a:xfrm>
          <a:prstGeom prst="rect">
            <a:avLst/>
          </a:prstGeom>
        </p:spPr>
        <p:txBody>
          <a:bodyPr/>
          <a:lstStyle/>
          <a:p>
            <a:pPr marL="0" marR="0" algn="ctr">
              <a:lnSpc>
                <a:spcPct val="115000"/>
              </a:lnSpc>
              <a:spcBef>
                <a:spcPts val="0"/>
              </a:spcBef>
              <a:spcAft>
                <a:spcPts val="0"/>
              </a:spcAft>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lang="en-US" sz="4000" dirty="0">
                <a:effectLst/>
                <a:latin typeface="Verdana" panose="020B0604030504040204" pitchFamily="34" charset="0"/>
                <a:ea typeface="Calibri" panose="020F0502020204030204" pitchFamily="34" charset="0"/>
                <a:cs typeface="Times New Roman" panose="02020603050405020304" pitchFamily="18" charset="0"/>
              </a:rPr>
              <a:t>If the bridal price was approved a glass of wine was poured. If she approved, the betrothal contract became a legal document between the two. Their status was betrothed rather than fully married even though they would be called husband and wife.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18450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28600" y="0"/>
            <a:ext cx="11734800" cy="5029200"/>
          </a:xfrm>
          <a:prstGeom prst="rect">
            <a:avLst/>
          </a:prstGeom>
        </p:spPr>
        <p:txBody>
          <a:bodyPr/>
          <a:lstStyle/>
          <a:p>
            <a:pPr marL="0" marR="0" algn="ctr">
              <a:lnSpc>
                <a:spcPct val="115000"/>
              </a:lnSpc>
              <a:spcBef>
                <a:spcPts val="0"/>
              </a:spcBef>
              <a:spcAft>
                <a:spcPts val="0"/>
              </a:spcAft>
            </a:pPr>
            <a:r>
              <a:rPr kumimoji="0" lang="en-US" sz="37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lang="en-US" sz="3700" b="1" u="sng" dirty="0">
                <a:effectLst/>
                <a:latin typeface="Verdana" panose="020B0604030504040204" pitchFamily="34" charset="0"/>
                <a:ea typeface="Calibri" panose="020F0502020204030204" pitchFamily="34" charset="0"/>
                <a:cs typeface="Times New Roman" panose="02020603050405020304" pitchFamily="18" charset="0"/>
              </a:rPr>
              <a:t>Ezekiel 16:8-10</a:t>
            </a:r>
            <a:endParaRPr lang="en-US" sz="37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700" dirty="0">
                <a:effectLst/>
                <a:latin typeface="Verdana" panose="020B0604030504040204" pitchFamily="34" charset="0"/>
                <a:ea typeface="Calibri" panose="020F0502020204030204" pitchFamily="34" charset="0"/>
                <a:cs typeface="Times New Roman" panose="02020603050405020304" pitchFamily="18" charset="0"/>
              </a:rPr>
              <a:t>8 When I passed by you again and looked upon you, indeed your time was the time of love; so I spread My wing over you and covered your nakedness. Yes, I swore an oath to you and entered into a covenant with you, and you became Mine," says the Lord GOD. 9 Then I washed you in water; yes, I thoroughly washed off your blood, and I anointed you with oil. </a:t>
            </a: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64044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3700" dirty="0">
                <a:effectLst/>
                <a:latin typeface="Verdana" panose="020B0604030504040204" pitchFamily="34" charset="0"/>
                <a:ea typeface="Calibri" panose="020F0502020204030204" pitchFamily="34" charset="0"/>
                <a:cs typeface="Times New Roman" panose="02020603050405020304" pitchFamily="18" charset="0"/>
              </a:rPr>
              <a:t> </a:t>
            </a:r>
            <a:r>
              <a:rPr lang="en-US" sz="3700" dirty="0">
                <a:ea typeface="Calibri" panose="020F0502020204030204" pitchFamily="34" charset="0"/>
                <a:cs typeface="Times New Roman" panose="02020603050405020304" pitchFamily="18" charset="0"/>
              </a:rPr>
              <a:t>I</a:t>
            </a:r>
            <a:r>
              <a:rPr lang="en-US" sz="3700" dirty="0">
                <a:effectLst/>
                <a:latin typeface="Verdana" panose="020B0604030504040204" pitchFamily="34" charset="0"/>
                <a:ea typeface="Calibri" panose="020F0502020204030204" pitchFamily="34" charset="0"/>
                <a:cs typeface="Times New Roman" panose="02020603050405020304" pitchFamily="18" charset="0"/>
              </a:rPr>
              <a:t>n Jewish tradition The Bridegroom would make the statement “He would go to his Father’s house and prepare a place for her”. This place was known as the chamber.</a:t>
            </a: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700" dirty="0">
                <a:effectLst/>
                <a:latin typeface="Verdana" panose="020B0604030504040204" pitchFamily="34" charset="0"/>
                <a:ea typeface="Calibri" panose="020F0502020204030204" pitchFamily="34" charset="0"/>
                <a:cs typeface="Times New Roman" panose="02020603050405020304" pitchFamily="18" charset="0"/>
              </a:rPr>
              <a:t> </a:t>
            </a: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700" dirty="0">
                <a:effectLst/>
                <a:latin typeface="Verdana" panose="020B0604030504040204" pitchFamily="34" charset="0"/>
                <a:ea typeface="Calibri" panose="020F0502020204030204" pitchFamily="34" charset="0"/>
                <a:cs typeface="Times New Roman" panose="02020603050405020304" pitchFamily="18" charset="0"/>
              </a:rPr>
              <a:t> </a:t>
            </a: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7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19131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0"/>
            <a:ext cx="9144000" cy="5486400"/>
          </a:xfrm>
          <a:prstGeom prst="rect">
            <a:avLst/>
          </a:prstGeom>
        </p:spPr>
        <p:txBody>
          <a:bodyPr/>
          <a:lstStyle/>
          <a:p>
            <a:pPr algn="ctr"/>
            <a:r>
              <a:rPr lang="en-US" sz="4000" dirty="0">
                <a:solidFill>
                  <a:srgbClr val="FFFFFF"/>
                </a:solidFill>
              </a:rPr>
              <a:t>creation." 5 For this they willfully forget: that by the word of God the heavens were of old, and the earth standing out of water and in the water, 6 by which the world that then existed perished, being flooded with water. 7 But the heavens and the earth which are</a:t>
            </a:r>
          </a:p>
        </p:txBody>
      </p:sp>
      <p:pic>
        <p:nvPicPr>
          <p:cNvPr id="2050" name="Picture 2" descr="C:\Users\Placido Soliven\Desktop\Google Images\Wedding Chuppa.jpg"/>
          <p:cNvPicPr>
            <a:picLocks noChangeAspect="1" noChangeArrowheads="1"/>
          </p:cNvPicPr>
          <p:nvPr/>
        </p:nvPicPr>
        <p:blipFill>
          <a:blip r:embed="rId2" cstate="print"/>
          <a:srcRect/>
          <a:stretch>
            <a:fillRect/>
          </a:stretch>
        </p:blipFill>
        <p:spPr bwMode="auto">
          <a:xfrm>
            <a:off x="1" y="0"/>
            <a:ext cx="12192000" cy="6858000"/>
          </a:xfrm>
          <a:prstGeom prst="rect">
            <a:avLst/>
          </a:prstGeom>
          <a:noFill/>
        </p:spPr>
      </p:pic>
    </p:spTree>
    <p:extLst>
      <p:ext uri="{BB962C8B-B14F-4D97-AF65-F5344CB8AC3E}">
        <p14:creationId xmlns:p14="http://schemas.microsoft.com/office/powerpoint/2010/main" val="12486410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20000"/>
            <a:lumOff val="80000"/>
          </a:schemeClr>
        </a:solidFill>
        <a:effectLst/>
      </p:bgPr>
    </p:bg>
    <p:spTree>
      <p:nvGrpSpPr>
        <p:cNvPr id="1" name=""/>
        <p:cNvGrpSpPr/>
        <p:nvPr/>
      </p:nvGrpSpPr>
      <p:grpSpPr>
        <a:xfrm>
          <a:off x="0" y="0"/>
          <a:ext cx="0" cy="0"/>
          <a:chOff x="0" y="0"/>
          <a:chExt cx="0" cy="0"/>
        </a:xfrm>
      </p:grpSpPr>
      <p:pic>
        <p:nvPicPr>
          <p:cNvPr id="3074" name="Picture 2" descr="C:\Users\Placido Soliven\Desktop\Google Images\rapture2.jpg"/>
          <p:cNvPicPr>
            <a:picLocks noChangeAspect="1" noChangeArrowheads="1"/>
          </p:cNvPicPr>
          <p:nvPr/>
        </p:nvPicPr>
        <p:blipFill>
          <a:blip r:embed="rId2" cstate="print"/>
          <a:srcRect/>
          <a:stretch>
            <a:fillRect/>
          </a:stretch>
        </p:blipFill>
        <p:spPr bwMode="auto">
          <a:xfrm>
            <a:off x="1524000" y="0"/>
            <a:ext cx="9067800" cy="6858000"/>
          </a:xfrm>
          <a:prstGeom prst="rect">
            <a:avLst/>
          </a:prstGeom>
          <a:noFill/>
        </p:spPr>
      </p:pic>
    </p:spTree>
    <p:extLst>
      <p:ext uri="{BB962C8B-B14F-4D97-AF65-F5344CB8AC3E}">
        <p14:creationId xmlns:p14="http://schemas.microsoft.com/office/powerpoint/2010/main" val="16553674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3800" b="1" u="sng" dirty="0">
                <a:effectLst/>
                <a:latin typeface="Verdana" panose="020B0604030504040204" pitchFamily="34" charset="0"/>
                <a:ea typeface="Calibri" panose="020F0502020204030204" pitchFamily="34" charset="0"/>
                <a:cs typeface="Times New Roman" panose="02020603050405020304" pitchFamily="18" charset="0"/>
              </a:rPr>
              <a:t>John 14:1-4</a:t>
            </a:r>
            <a:endParaRPr lang="en-US" sz="38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800" dirty="0">
                <a:effectLst/>
                <a:latin typeface="Verdana" panose="020B0604030504040204" pitchFamily="34" charset="0"/>
                <a:ea typeface="Calibri" panose="020F0502020204030204" pitchFamily="34" charset="0"/>
                <a:cs typeface="Times New Roman" panose="02020603050405020304" pitchFamily="18" charset="0"/>
              </a:rPr>
              <a:t>1 </a:t>
            </a:r>
            <a:r>
              <a:rPr lang="en-US" sz="3800" dirty="0">
                <a:solidFill>
                  <a:srgbClr val="C00000"/>
                </a:solidFill>
                <a:effectLst/>
                <a:latin typeface="Verdana" panose="020B0604030504040204" pitchFamily="34" charset="0"/>
                <a:ea typeface="Calibri" panose="020F0502020204030204" pitchFamily="34" charset="0"/>
                <a:cs typeface="Times New Roman" panose="02020603050405020304" pitchFamily="18" charset="0"/>
              </a:rPr>
              <a:t>"Let not your heart be troubled; you believe in God, believe also in Me.</a:t>
            </a:r>
            <a:r>
              <a:rPr lang="en-US" sz="3800" dirty="0">
                <a:effectLst/>
                <a:latin typeface="Verdana" panose="020B0604030504040204" pitchFamily="34" charset="0"/>
                <a:ea typeface="Calibri" panose="020F0502020204030204" pitchFamily="34" charset="0"/>
                <a:cs typeface="Times New Roman" panose="02020603050405020304" pitchFamily="18" charset="0"/>
              </a:rPr>
              <a:t> 2 </a:t>
            </a:r>
            <a:r>
              <a:rPr lang="en-US" sz="3800" dirty="0">
                <a:solidFill>
                  <a:srgbClr val="C00000"/>
                </a:solidFill>
                <a:effectLst/>
                <a:latin typeface="Verdana" panose="020B0604030504040204" pitchFamily="34" charset="0"/>
                <a:ea typeface="Calibri" panose="020F0502020204030204" pitchFamily="34" charset="0"/>
                <a:cs typeface="Times New Roman" panose="02020603050405020304" pitchFamily="18" charset="0"/>
              </a:rPr>
              <a:t>In My Father's house are many mansions; if it were not so, I would have told you. I go to prepare a place for you.</a:t>
            </a:r>
            <a:r>
              <a:rPr lang="en-US" sz="3800" dirty="0">
                <a:effectLst/>
                <a:latin typeface="Verdana" panose="020B0604030504040204" pitchFamily="34" charset="0"/>
                <a:ea typeface="Calibri" panose="020F0502020204030204" pitchFamily="34" charset="0"/>
                <a:cs typeface="Times New Roman" panose="02020603050405020304" pitchFamily="18" charset="0"/>
              </a:rPr>
              <a:t> 3 </a:t>
            </a:r>
            <a:r>
              <a:rPr lang="en-US" sz="3800" dirty="0">
                <a:solidFill>
                  <a:srgbClr val="C00000"/>
                </a:solidFill>
                <a:effectLst/>
                <a:latin typeface="Verdana" panose="020B0604030504040204" pitchFamily="34" charset="0"/>
                <a:ea typeface="Calibri" panose="020F0502020204030204" pitchFamily="34" charset="0"/>
                <a:cs typeface="Times New Roman" panose="02020603050405020304" pitchFamily="18" charset="0"/>
              </a:rPr>
              <a:t>And if I go and prepare a place for you, I will come again and receive you to Myself; that where I am, there you may be also.</a:t>
            </a:r>
            <a:r>
              <a:rPr lang="en-US" sz="3800" dirty="0">
                <a:effectLst/>
                <a:latin typeface="Verdana" panose="020B0604030504040204" pitchFamily="34" charset="0"/>
                <a:ea typeface="Calibri" panose="020F0502020204030204" pitchFamily="34" charset="0"/>
                <a:cs typeface="Times New Roman" panose="02020603050405020304" pitchFamily="18" charset="0"/>
              </a:rPr>
              <a:t> 4 </a:t>
            </a:r>
            <a:r>
              <a:rPr lang="en-US" sz="3800" dirty="0">
                <a:solidFill>
                  <a:srgbClr val="C00000"/>
                </a:solidFill>
                <a:effectLst/>
                <a:latin typeface="Verdana" panose="020B0604030504040204" pitchFamily="34" charset="0"/>
                <a:ea typeface="Calibri" panose="020F0502020204030204" pitchFamily="34" charset="0"/>
                <a:cs typeface="Times New Roman" panose="02020603050405020304" pitchFamily="18" charset="0"/>
              </a:rPr>
              <a:t>And where I go you know, and the way you know."</a:t>
            </a:r>
            <a:r>
              <a:rPr lang="en-US" sz="3800" dirty="0">
                <a:effectLst/>
                <a:latin typeface="Verdana" panose="020B0604030504040204" pitchFamily="34" charset="0"/>
                <a:ea typeface="Calibri" panose="020F0502020204030204" pitchFamily="34" charset="0"/>
                <a:cs typeface="Times New Roman" panose="02020603050405020304" pitchFamily="18" charset="0"/>
              </a:rPr>
              <a: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02410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44388"/>
            <a:ext cx="11963400" cy="5073588"/>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The Bride has been bought with a price and is to spend her time preparing to live as a wife and mother in Israel. Spending her days learning how to please her husband and waiting for his return.</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26969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2. The Bridal price was established for the Bride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12207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44388"/>
            <a:ext cx="11963400" cy="5073588"/>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1 Peter 1:18-19</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18 knowing that you were not redeemed with corruptible things, like silver or gold, from your aimless conduct received by tradition from your fathers, 19 but with the precious blood of Christ, as of a lamb without blemish and without spot.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07154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1 Corinthians 6:19-20</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19 Or do you not know that your body is the temple of the Holy Spirit who is in you, whom you have from God, and you are not your own? 20 For you were bought at a price; therefore glorify God in your body and in your spirit, which are God's.</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25165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44388"/>
            <a:ext cx="11963400" cy="5073588"/>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3. Bride and Groom are Betrothed</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04050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963400" cy="5029200"/>
          </a:xfrm>
          <a:prstGeom prst="rect">
            <a:avLst/>
          </a:prstGeom>
        </p:spPr>
        <p:txBody>
          <a:bodyPr/>
          <a:lstStyle/>
          <a:p>
            <a:pPr marL="0" marR="0" algn="ctr">
              <a:lnSpc>
                <a:spcPct val="115000"/>
              </a:lnSpc>
              <a:spcBef>
                <a:spcPts val="0"/>
              </a:spcBef>
              <a:spcAft>
                <a:spcPts val="0"/>
              </a:spcAft>
            </a:pPr>
            <a:r>
              <a:rPr kumimoji="0" lang="en-US" sz="37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lang="en-US" sz="3600" dirty="0">
                <a:effectLst/>
                <a:latin typeface="Verdana" panose="020B0604030504040204" pitchFamily="34" charset="0"/>
                <a:ea typeface="Calibri" panose="020F0502020204030204" pitchFamily="34" charset="0"/>
                <a:cs typeface="Times New Roman" panose="02020603050405020304" pitchFamily="18" charset="0"/>
              </a:rPr>
              <a:t>This legally binds the two together but they don’t live together.</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6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80724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28600" y="0"/>
            <a:ext cx="11734800" cy="5029200"/>
          </a:xfrm>
          <a:prstGeom prst="rect">
            <a:avLst/>
          </a:prstGeom>
        </p:spPr>
        <p:txBody>
          <a:bodyPr/>
          <a:lstStyle/>
          <a:p>
            <a:pPr marL="0" marR="0" algn="ctr">
              <a:lnSpc>
                <a:spcPct val="115000"/>
              </a:lnSpc>
              <a:spcBef>
                <a:spcPts val="0"/>
              </a:spcBef>
              <a:spcAft>
                <a:spcPts val="0"/>
              </a:spcAft>
            </a:pPr>
            <a:r>
              <a:rPr kumimoji="0" lang="en-US" sz="38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lang="en-US" sz="3800" b="1" u="sng" dirty="0">
                <a:effectLst/>
                <a:latin typeface="Verdana" panose="020B0604030504040204" pitchFamily="34" charset="0"/>
                <a:ea typeface="Calibri" panose="020F0502020204030204" pitchFamily="34" charset="0"/>
                <a:cs typeface="Times New Roman" panose="02020603050405020304" pitchFamily="18" charset="0"/>
              </a:rPr>
              <a:t>Hosea 2:19-23</a:t>
            </a:r>
            <a:endParaRPr lang="en-US" sz="38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800" dirty="0">
                <a:effectLst/>
                <a:latin typeface="Verdana" panose="020B0604030504040204" pitchFamily="34" charset="0"/>
                <a:ea typeface="Calibri" panose="020F0502020204030204" pitchFamily="34" charset="0"/>
                <a:cs typeface="Times New Roman" panose="02020603050405020304" pitchFamily="18" charset="0"/>
              </a:rPr>
              <a:t>9 "I will betroth you to Me forever; Yes, I will betroth you to Me In righteousness and justice, In lovingkindness and mercy; 20 I will betroth you to Me in faithfulness, And you shall know the LORD. 21 "It shall come to pass in that day That I will answer," says the LORD; "I will answer the heavens, And they shall answer the earth.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68633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algn="ctr">
              <a:lnSpc>
                <a:spcPct val="115000"/>
              </a:lnSpc>
              <a:spcBef>
                <a:spcPts val="0"/>
              </a:spcBef>
              <a:spcAft>
                <a:spcPts val="0"/>
              </a:spcAft>
            </a:pPr>
            <a:r>
              <a:rPr lang="en-US" sz="3600" dirty="0">
                <a:effectLst/>
                <a:latin typeface="Verdana" panose="020B0604030504040204" pitchFamily="34" charset="0"/>
                <a:ea typeface="Calibri" panose="020F0502020204030204" pitchFamily="34" charset="0"/>
                <a:cs typeface="Times New Roman" panose="02020603050405020304" pitchFamily="18" charset="0"/>
              </a:rPr>
              <a:t> 22 The earth shall answer With grain, With new wine, And with oil; They shall answer Jezreel. 23 Then I will sow her for Myself in the earth, And I will have mercy on her who had not obtained mercy; Then I will say to those who were not My people, 'You are My people!' And they shall say, 'You are my God!'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600" dirty="0">
                <a:effectLst/>
                <a:latin typeface="Verdana" panose="020B0604030504040204" pitchFamily="34" charset="0"/>
                <a:ea typeface="Calibri" panose="020F0502020204030204" pitchFamily="34" charset="0"/>
                <a:cs typeface="Times New Roman" panose="02020603050405020304" pitchFamily="18" charset="0"/>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86723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4. Written document drawn up called the Ketubah which states the bride price, promises of the groom, and the rights of the bride. The Bible is our Ketubah!</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94339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1887200" cy="50292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2 Corinthians 1:20-22</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20 For all the promises of God in Him are Yes, and in Him Amen, to the glory of God through us. 21 Now He who establishes us with you in Christ and has anointed us is God, 22 who also has sealed us and given us the Spirit in our hearts as a guarantee.</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4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8104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5. The Bride must give her consent</a:t>
            </a: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“I do”</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97797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b="1" u="sng" dirty="0">
                <a:effectLst/>
                <a:latin typeface="Verdana" panose="020B0604030504040204" pitchFamily="34" charset="0"/>
                <a:ea typeface="Calibri" panose="020F0502020204030204" pitchFamily="34" charset="0"/>
                <a:cs typeface="Times New Roman" panose="02020603050405020304" pitchFamily="18" charset="0"/>
              </a:rPr>
              <a:t>Romans 10:9-13</a:t>
            </a: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9 that if you confess with your mouth the Lord Jesus and believe in your heart that God has raised Him from the dead, you will be saved. 10 For with the heart one believes unto righteousness, and with the mouth confession is made unto salvation.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55958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943600"/>
          </a:xfrm>
          <a:prstGeom prst="rect">
            <a:avLst/>
          </a:prstGeom>
        </p:spPr>
        <p:txBody>
          <a:bodyPr/>
          <a:lstStyle/>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11 For the Scripture says, "Whoever believes on Him will not be put to shame."  12 For there is no distinction between Jew and Greek, for the same Lord over all is rich to all who call upon Him. 13 For "whoever calls on the name of the LORD shall be saved."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94987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963400" cy="5029200"/>
          </a:xfrm>
          <a:prstGeom prst="rect">
            <a:avLst/>
          </a:prstGeom>
        </p:spPr>
        <p:txBody>
          <a:bodyPr/>
          <a:lstStyle/>
          <a:p>
            <a:pPr marL="0" marR="0" algn="ctr">
              <a:lnSpc>
                <a:spcPct val="115000"/>
              </a:lnSpc>
              <a:spcBef>
                <a:spcPts val="0"/>
              </a:spcBef>
              <a:spcAft>
                <a:spcPts val="0"/>
              </a:spcAft>
            </a:pPr>
            <a:r>
              <a:rPr kumimoji="0" lang="en-US" sz="37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lang="en-US" sz="3600" b="1" dirty="0">
                <a:effectLst/>
                <a:latin typeface="Verdana" panose="020B0604030504040204" pitchFamily="34" charset="0"/>
                <a:ea typeface="Calibri" panose="020F0502020204030204" pitchFamily="34" charset="0"/>
                <a:cs typeface="Times New Roman" panose="02020603050405020304" pitchFamily="18" charset="0"/>
              </a:rPr>
              <a:t>4. The marriage Supper of the Lamb</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6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12668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228600" y="0"/>
            <a:ext cx="11734800" cy="5029200"/>
          </a:xfrm>
          <a:prstGeom prst="rect">
            <a:avLst/>
          </a:prstGeom>
        </p:spPr>
        <p:txBody>
          <a:bodyPr/>
          <a:lstStyle/>
          <a:p>
            <a:pPr marL="0" marR="0" algn="ctr">
              <a:lnSpc>
                <a:spcPct val="115000"/>
              </a:lnSpc>
              <a:spcBef>
                <a:spcPts val="0"/>
              </a:spcBef>
              <a:spcAft>
                <a:spcPts val="0"/>
              </a:spcAft>
            </a:pPr>
            <a:r>
              <a:rPr kumimoji="0" lang="en-US" sz="3700" b="0"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lang="en-US" sz="3700" b="1" u="sng" dirty="0">
                <a:effectLst/>
                <a:latin typeface="Verdana" panose="020B0604030504040204" pitchFamily="34" charset="0"/>
                <a:ea typeface="Calibri" panose="020F0502020204030204" pitchFamily="34" charset="0"/>
                <a:cs typeface="Times New Roman" panose="02020603050405020304" pitchFamily="18" charset="0"/>
              </a:rPr>
              <a:t>Revelation 19:7-9</a:t>
            </a:r>
            <a:endParaRPr lang="en-US" sz="37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700" dirty="0">
                <a:effectLst/>
                <a:latin typeface="Verdana" panose="020B0604030504040204" pitchFamily="34" charset="0"/>
                <a:ea typeface="Calibri" panose="020F0502020204030204" pitchFamily="34" charset="0"/>
                <a:cs typeface="Times New Roman" panose="02020603050405020304" pitchFamily="18" charset="0"/>
              </a:rPr>
              <a:t>7 Let us be glad and rejoice and give Him glory, for the marriage of the Lamb has come, and His wife has made herself ready." 8 And to her it was granted to be arrayed in fine linen, clean and bright, for the fine linen is the righteous acts of the saints. 9 Then he said to me, "Write: 'Blessed are those who are called to the marriage supper of the Lamb!' " And he said to me, "These are the true sayings of God."</a:t>
            </a:r>
            <a:endParaRPr lang="en-US" sz="37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94283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2DC51-F504-D291-B40F-B7C17323CEE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3AC05C8-FF29-DC88-0F5D-3C540946418D}"/>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46F49CF8-B3C2-ADC7-787B-016B08BA5EBF}"/>
              </a:ext>
            </a:extLst>
          </p:cNvPr>
          <p:cNvSpPr txBox="1">
            <a:spLocks noChangeArrowheads="1"/>
          </p:cNvSpPr>
          <p:nvPr/>
        </p:nvSpPr>
        <p:spPr>
          <a:xfrm>
            <a:off x="228600" y="0"/>
            <a:ext cx="11582400" cy="19050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Our Blessed Hope</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By Pastor Fee Soliven</a:t>
            </a: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John 3:1-3</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Sunday Morning</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September 6, 2026</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AGCF highest resolution.jpg">
            <a:extLst>
              <a:ext uri="{FF2B5EF4-FFF2-40B4-BE49-F238E27FC236}">
                <a16:creationId xmlns:a16="http://schemas.microsoft.com/office/drawing/2014/main" id="{A5C0F8F9-7598-5874-43F1-5DAEAA452427}"/>
              </a:ext>
            </a:extLst>
          </p:cNvPr>
          <p:cNvPicPr>
            <a:picLocks noChangeAspect="1"/>
          </p:cNvPicPr>
          <p:nvPr/>
        </p:nvPicPr>
        <p:blipFill>
          <a:blip r:embed="rId2" cstate="print"/>
          <a:stretch>
            <a:fillRect/>
          </a:stretch>
        </p:blipFill>
        <p:spPr>
          <a:xfrm>
            <a:off x="10839635" y="1784521"/>
            <a:ext cx="1352365" cy="1014274"/>
          </a:xfrm>
          <a:prstGeom prst="rect">
            <a:avLst/>
          </a:prstGeom>
        </p:spPr>
      </p:pic>
      <p:graphicFrame>
        <p:nvGraphicFramePr>
          <p:cNvPr id="4" name="Object 3">
            <a:extLst>
              <a:ext uri="{FF2B5EF4-FFF2-40B4-BE49-F238E27FC236}">
                <a16:creationId xmlns:a16="http://schemas.microsoft.com/office/drawing/2014/main" id="{92D51CFB-97BF-D1FF-D5B6-5B72AE0FAC50}"/>
              </a:ext>
            </a:extLst>
          </p:cNvPr>
          <p:cNvGraphicFramePr>
            <a:graphicFrameLocks noChangeAspect="1"/>
          </p:cNvGraphicFramePr>
          <p:nvPr/>
        </p:nvGraphicFramePr>
        <p:xfrm>
          <a:off x="0" y="0"/>
          <a:ext cx="12192000" cy="6713538"/>
        </p:xfrm>
        <a:graphic>
          <a:graphicData uri="http://schemas.openxmlformats.org/presentationml/2006/ole">
            <mc:AlternateContent xmlns:mc="http://schemas.openxmlformats.org/markup-compatibility/2006">
              <mc:Choice xmlns:v="urn:schemas-microsoft-com:vml" Requires="v">
                <p:oleObj name="Document" r:id="rId3" imgW="10228383" imgH="7774653" progId="Word.Document.12">
                  <p:embed/>
                </p:oleObj>
              </mc:Choice>
              <mc:Fallback>
                <p:oleObj name="Document" r:id="rId3" imgW="10228383" imgH="7774653" progId="Word.Document.12">
                  <p:embed/>
                  <p:pic>
                    <p:nvPicPr>
                      <p:cNvPr id="4" name="Object 3">
                        <a:extLst>
                          <a:ext uri="{FF2B5EF4-FFF2-40B4-BE49-F238E27FC236}">
                            <a16:creationId xmlns:a16="http://schemas.microsoft.com/office/drawing/2014/main" id="{F1C8552B-66EA-2993-372F-0B781328AF02}"/>
                          </a:ext>
                        </a:extLst>
                      </p:cNvPr>
                      <p:cNvPicPr/>
                      <p:nvPr/>
                    </p:nvPicPr>
                    <p:blipFill>
                      <a:blip r:embed="rId4"/>
                      <a:stretch>
                        <a:fillRect/>
                      </a:stretch>
                    </p:blipFill>
                    <p:spPr>
                      <a:xfrm>
                        <a:off x="0" y="0"/>
                        <a:ext cx="12192000" cy="6713538"/>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1F48E177-707E-CFEF-AD11-C15EC808FED8}"/>
              </a:ext>
            </a:extLst>
          </p:cNvPr>
          <p:cNvGraphicFramePr>
            <a:graphicFrameLocks noChangeAspect="1"/>
          </p:cNvGraphicFramePr>
          <p:nvPr/>
        </p:nvGraphicFramePr>
        <p:xfrm>
          <a:off x="-27916" y="1"/>
          <a:ext cx="12600915" cy="6858000"/>
        </p:xfrm>
        <a:graphic>
          <a:graphicData uri="http://schemas.openxmlformats.org/presentationml/2006/ole">
            <mc:AlternateContent xmlns:mc="http://schemas.openxmlformats.org/markup-compatibility/2006">
              <mc:Choice xmlns:v="urn:schemas-microsoft-com:vml" Requires="v">
                <p:oleObj name="Document" r:id="rId5" imgW="10094953" imgH="7809568" progId="Word.Document.12">
                  <p:embed/>
                </p:oleObj>
              </mc:Choice>
              <mc:Fallback>
                <p:oleObj name="Document" r:id="rId5" imgW="10094953" imgH="7809568" progId="Word.Document.12">
                  <p:embed/>
                  <p:pic>
                    <p:nvPicPr>
                      <p:cNvPr id="5" name="Object 4">
                        <a:extLst>
                          <a:ext uri="{FF2B5EF4-FFF2-40B4-BE49-F238E27FC236}">
                            <a16:creationId xmlns:a16="http://schemas.microsoft.com/office/drawing/2014/main" id="{4DF74A47-20A5-DC25-3CFA-5A899BC94A91}"/>
                          </a:ext>
                        </a:extLst>
                      </p:cNvPr>
                      <p:cNvPicPr/>
                      <p:nvPr/>
                    </p:nvPicPr>
                    <p:blipFill>
                      <a:blip r:embed="rId6"/>
                      <a:stretch>
                        <a:fillRect/>
                      </a:stretch>
                    </p:blipFill>
                    <p:spPr>
                      <a:xfrm>
                        <a:off x="-27916" y="1"/>
                        <a:ext cx="12600915" cy="6858000"/>
                      </a:xfrm>
                      <a:prstGeom prst="rect">
                        <a:avLst/>
                      </a:prstGeom>
                    </p:spPr>
                  </p:pic>
                </p:oleObj>
              </mc:Fallback>
            </mc:AlternateContent>
          </a:graphicData>
        </a:graphic>
      </p:graphicFrame>
    </p:spTree>
    <p:extLst>
      <p:ext uri="{BB962C8B-B14F-4D97-AF65-F5344CB8AC3E}">
        <p14:creationId xmlns:p14="http://schemas.microsoft.com/office/powerpoint/2010/main" val="15881918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Thessalonians 4:13-18</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13 But I do not want you to be ignorant, brethren, concerning those who have fallen asleep, lest you sorrow as others who have no hope. 14 For if we believe that Jesus died and rose again, even so God will bring with Him those who sleep in Jesus.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15 For this we say to you by the word of the Lord, that we who are alive and remain until the coming of the Lord will by no means precede those who are asleep. 16 For the Lord Himself will descend from heaven with a shout, with the voice of an archangel, and with the trumpet of God. And the dead in Christ will rise first.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0"/>
            <a:ext cx="11887200" cy="60198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17 Then we who are alive and remain shall be caught up together with them in the clouds to meet the Lord in the air. And thus we shall always be with the Lord. 18 Therefore comfort one another with these words.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21316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53266"/>
            <a:ext cx="11963400" cy="6073066"/>
          </a:xfrm>
          <a:prstGeom prst="rect">
            <a:avLst/>
          </a:prstGeom>
        </p:spPr>
        <p:txBody>
          <a:bodyPr/>
          <a:lstStyle/>
          <a:p>
            <a:pPr marL="0" marR="0" algn="ctr">
              <a:lnSpc>
                <a:spcPct val="115000"/>
              </a:lnSpc>
              <a:spcBef>
                <a:spcPts val="0"/>
              </a:spcBef>
              <a:spcAft>
                <a:spcPts val="0"/>
              </a:spcAft>
            </a:pPr>
            <a:r>
              <a:rPr lang="en-US" sz="3800" b="1" u="sng" dirty="0">
                <a:effectLst/>
                <a:latin typeface="Verdana" panose="020B0604030504040204" pitchFamily="34" charset="0"/>
                <a:ea typeface="Calibri" panose="020F0502020204030204" pitchFamily="34" charset="0"/>
                <a:cs typeface="Times New Roman" panose="02020603050405020304" pitchFamily="18" charset="0"/>
              </a:rPr>
              <a:t>1 Corinthians 15:50-54</a:t>
            </a:r>
            <a:endParaRPr lang="en-US" sz="38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3800" dirty="0">
                <a:effectLst/>
                <a:latin typeface="Verdana" panose="020B0604030504040204" pitchFamily="34" charset="0"/>
                <a:ea typeface="Calibri" panose="020F0502020204030204" pitchFamily="34" charset="0"/>
                <a:cs typeface="Times New Roman" panose="02020603050405020304" pitchFamily="18" charset="0"/>
              </a:rPr>
              <a:t>50 Now this I say, brethren, that flesh and blood cannot inherit the kingdom of God; nor does corruption inherit incorruption. 51 Behold, I tell you a mystery: We shall not all sleep, but we shall all be changed-- 52 in a moment, in the twinkling of an eye, at the last trumpet. For the trumpet will sound, and the dead will be raised incorruptible, and we shall be changed.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8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10424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2039600" cy="5029200"/>
          </a:xfrm>
          <a:prstGeom prst="rect">
            <a:avLst/>
          </a:prstGeom>
        </p:spPr>
        <p:txBody>
          <a:bodyPr/>
          <a:lstStyle/>
          <a:p>
            <a:pPr marL="0" marR="0" algn="ctr">
              <a:lnSpc>
                <a:spcPct val="115000"/>
              </a:lnSpc>
              <a:spcBef>
                <a:spcPts val="0"/>
              </a:spcBef>
              <a:spcAft>
                <a:spcPts val="0"/>
              </a:spcAft>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dirty="0">
                <a:effectLst/>
                <a:latin typeface="Verdana" panose="020B0604030504040204" pitchFamily="34" charset="0"/>
                <a:ea typeface="Calibri" panose="020F0502020204030204" pitchFamily="34" charset="0"/>
                <a:cs typeface="Times New Roman" panose="02020603050405020304" pitchFamily="18" charset="0"/>
              </a:rPr>
              <a:t>  53 For this corruptible must put on incorruption, and this mortal must put on immortality. 54 So when this corruptible has put on incorruption, and this mortal has put on immortality, then shall be brought to pass the saying that is written: "Death is swallowed up in victory."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b="1"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30249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41018"/>
            <a:ext cx="8915400" cy="92794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Arial"/>
                <a:ea typeface="+mn-ea"/>
                <a:cs typeface="Arial"/>
              </a:rPr>
              <a:t>  </a:t>
            </a:r>
            <a:r>
              <a:rPr kumimoji="0" lang="en-US" sz="4000" b="0" i="0" u="none" strike="noStrike" kern="1200" cap="none" spc="0" normalizeH="0" baseline="0" noProof="0" dirty="0">
                <a:ln>
                  <a:noFill/>
                </a:ln>
                <a:solidFill>
                  <a:srgbClr val="FFFFFF"/>
                </a:solidFill>
                <a:effectLst/>
                <a:uLnTx/>
                <a:uFillTx/>
                <a:latin typeface="Arial"/>
                <a:ea typeface="+mn-ea"/>
                <a:cs typeface="Arial"/>
              </a:rPr>
              <a:t>20 Again, when a righteous man turns from his righteousness and commits iniquity, and I lay a stumbling block before him, he shall die; because you did not give him warning, he shall die in his sin, and his righteousness which he has done shall not be remembered; but his blood I will require at your hand.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Arial"/>
                <a:ea typeface="+mn-ea"/>
                <a:cs typeface="Arial"/>
              </a:rPr>
              <a:t> </a:t>
            </a:r>
          </a:p>
        </p:txBody>
      </p:sp>
      <p:pic>
        <p:nvPicPr>
          <p:cNvPr id="3" name="Final Act Productions - Are You Ready">
            <a:hlinkClick r:id="" action="ppaction://media"/>
            <a:extLst>
              <a:ext uri="{FF2B5EF4-FFF2-40B4-BE49-F238E27FC236}">
                <a16:creationId xmlns:a16="http://schemas.microsoft.com/office/drawing/2014/main" id="{EE06DFC9-43CC-4E46-92C3-DD5C4403564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4736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 presetClass="mediacall" presetSubtype="0" fill="hold" nodeType="afterEffect">
                                  <p:stCondLst>
                                    <p:cond delay="0"/>
                                  </p:stCondLst>
                                  <p:childTnLst>
                                    <p:cmd type="call" cmd="playFrom(0.0)">
                                      <p:cBhvr>
                                        <p:cTn id="12" dur="631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afterEffect">
                                  <p:stCondLst>
                                    <p:cond delay="0"/>
                                  </p:stCondLst>
                                  <p:childTnLst>
                                    <p:cmd type="call" cmd="togglePause">
                                      <p:cBhvr>
                                        <p:cTn id="18" dur="1" fill="hold"/>
                                        <p:tgtEl>
                                          <p:spTgt spid="3"/>
                                        </p:tgtEl>
                                      </p:cBhvr>
                                    </p:cmd>
                                  </p:childTnLst>
                                </p:cTn>
                              </p:par>
                            </p:childTnLst>
                          </p:cTn>
                        </p:par>
                      </p:childTnLst>
                    </p:cTn>
                  </p:par>
                </p:childTnLst>
              </p:cTn>
              <p:nextCondLst>
                <p:cond evt="onClick" delay="0">
                  <p:tgtEl>
                    <p:spTgt spid="3"/>
                  </p:tgtEl>
                </p:cond>
              </p:nextCondLst>
            </p:seq>
          </p:childTnLst>
        </p:cTn>
      </p:par>
    </p:tnLst>
    <p:bldLst>
      <p:bldP spid="2"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228600"/>
            <a:ext cx="11963400" cy="5029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Acts 2:38-39</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38 Then Peter said to them, "Repent, and let every one of you be baptized in the name of Jesus Christ for the remission of sins; and you shall receive the gift of the Holy Spirit. 39 For the promise is to you and to your children, and to all who are afar off, as many as the Lord our God will call."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p:txBody>
      </p:sp>
    </p:spTree>
    <p:extLst>
      <p:ext uri="{BB962C8B-B14F-4D97-AF65-F5344CB8AC3E}">
        <p14:creationId xmlns:p14="http://schemas.microsoft.com/office/powerpoint/2010/main" val="6416611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GCF highest resolution.jpg"/>
          <p:cNvPicPr>
            <a:picLocks noChangeAspect="1"/>
          </p:cNvPicPr>
          <p:nvPr/>
        </p:nvPicPr>
        <p:blipFill>
          <a:blip r:embed="rId2" cstate="print"/>
          <a:stretch>
            <a:fillRect/>
          </a:stretch>
        </p:blipFill>
        <p:spPr>
          <a:xfrm>
            <a:off x="2133600" y="2"/>
            <a:ext cx="7772400" cy="6121625"/>
          </a:xfrm>
          <a:prstGeom prst="rect">
            <a:avLst/>
          </a:prstGeom>
        </p:spPr>
      </p:pic>
    </p:spTree>
    <p:extLst>
      <p:ext uri="{BB962C8B-B14F-4D97-AF65-F5344CB8AC3E}">
        <p14:creationId xmlns:p14="http://schemas.microsoft.com/office/powerpoint/2010/main" val="865338163"/>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Mountain Top</Template>
  <TotalTime>15677</TotalTime>
  <Words>4894</Words>
  <Application>Microsoft Office PowerPoint</Application>
  <PresentationFormat>Widescreen</PresentationFormat>
  <Paragraphs>283</Paragraphs>
  <Slides>103</Slides>
  <Notes>0</Notes>
  <HiddenSlides>0</HiddenSlides>
  <MMClips>1</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103</vt:i4>
      </vt:variant>
    </vt:vector>
  </HeadingPairs>
  <TitlesOfParts>
    <vt:vector size="113" baseType="lpstr">
      <vt:lpstr>Arial</vt:lpstr>
      <vt:lpstr>Calibri</vt:lpstr>
      <vt:lpstr>Constantia</vt:lpstr>
      <vt:lpstr>Verdana</vt:lpstr>
      <vt:lpstr>Verdana Pro</vt:lpstr>
      <vt:lpstr>Wingdings 2</vt:lpstr>
      <vt:lpstr>1_Mountain Top</vt:lpstr>
      <vt:lpstr>2_Mountain Top</vt:lpstr>
      <vt:lpstr>Flow</vt:lpstr>
      <vt:lpstr>Microsoft Word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Amazing Grace Christian Fellowship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Seven Feasts of The Lord</dc:title>
  <dc:creator>Placido F Soliven</dc:creator>
  <cp:lastModifiedBy>Placido soliven</cp:lastModifiedBy>
  <cp:revision>681</cp:revision>
  <dcterms:created xsi:type="dcterms:W3CDTF">2009-08-18T08:19:59Z</dcterms:created>
  <dcterms:modified xsi:type="dcterms:W3CDTF">2026-09-05T05:42:53Z</dcterms:modified>
</cp:coreProperties>
</file>